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1" r:id="rId5"/>
  </p:sldMasterIdLst>
  <p:notesMasterIdLst>
    <p:notesMasterId r:id="rId182"/>
  </p:notesMasterIdLst>
  <p:handoutMasterIdLst>
    <p:handoutMasterId r:id="rId183"/>
  </p:handoutMasterIdLst>
  <p:sldIdLst>
    <p:sldId id="480" r:id="rId6"/>
    <p:sldId id="256" r:id="rId7"/>
    <p:sldId id="427" r:id="rId8"/>
    <p:sldId id="429" r:id="rId9"/>
    <p:sldId id="265" r:id="rId10"/>
    <p:sldId id="258" r:id="rId11"/>
    <p:sldId id="259" r:id="rId12"/>
    <p:sldId id="428" r:id="rId13"/>
    <p:sldId id="260" r:id="rId14"/>
    <p:sldId id="261" r:id="rId15"/>
    <p:sldId id="264" r:id="rId16"/>
    <p:sldId id="431" r:id="rId17"/>
    <p:sldId id="432" r:id="rId18"/>
    <p:sldId id="263" r:id="rId19"/>
    <p:sldId id="267" r:id="rId20"/>
    <p:sldId id="269" r:id="rId21"/>
    <p:sldId id="268" r:id="rId22"/>
    <p:sldId id="285" r:id="rId23"/>
    <p:sldId id="272" r:id="rId24"/>
    <p:sldId id="273" r:id="rId25"/>
    <p:sldId id="275" r:id="rId26"/>
    <p:sldId id="280" r:id="rId27"/>
    <p:sldId id="281" r:id="rId28"/>
    <p:sldId id="433" r:id="rId29"/>
    <p:sldId id="451" r:id="rId30"/>
    <p:sldId id="284" r:id="rId31"/>
    <p:sldId id="452" r:id="rId32"/>
    <p:sldId id="286" r:id="rId33"/>
    <p:sldId id="287" r:id="rId34"/>
    <p:sldId id="288" r:id="rId35"/>
    <p:sldId id="453" r:id="rId36"/>
    <p:sldId id="289" r:id="rId37"/>
    <p:sldId id="290" r:id="rId38"/>
    <p:sldId id="430" r:id="rId39"/>
    <p:sldId id="291" r:id="rId40"/>
    <p:sldId id="292" r:id="rId41"/>
    <p:sldId id="293" r:id="rId42"/>
    <p:sldId id="294" r:id="rId43"/>
    <p:sldId id="454" r:id="rId44"/>
    <p:sldId id="455" r:id="rId45"/>
    <p:sldId id="456" r:id="rId46"/>
    <p:sldId id="295" r:id="rId47"/>
    <p:sldId id="434" r:id="rId48"/>
    <p:sldId id="297" r:id="rId49"/>
    <p:sldId id="298" r:id="rId50"/>
    <p:sldId id="435" r:id="rId51"/>
    <p:sldId id="306" r:id="rId52"/>
    <p:sldId id="307" r:id="rId53"/>
    <p:sldId id="308" r:id="rId54"/>
    <p:sldId id="309" r:id="rId55"/>
    <p:sldId id="310" r:id="rId56"/>
    <p:sldId id="311" r:id="rId57"/>
    <p:sldId id="312" r:id="rId58"/>
    <p:sldId id="313" r:id="rId59"/>
    <p:sldId id="314" r:id="rId60"/>
    <p:sldId id="320" r:id="rId61"/>
    <p:sldId id="321" r:id="rId62"/>
    <p:sldId id="322" r:id="rId63"/>
    <p:sldId id="323" r:id="rId64"/>
    <p:sldId id="316" r:id="rId65"/>
    <p:sldId id="317" r:id="rId66"/>
    <p:sldId id="319" r:id="rId67"/>
    <p:sldId id="436" r:id="rId68"/>
    <p:sldId id="457" r:id="rId69"/>
    <p:sldId id="458" r:id="rId70"/>
    <p:sldId id="437" r:id="rId71"/>
    <p:sldId id="331" r:id="rId72"/>
    <p:sldId id="332" r:id="rId73"/>
    <p:sldId id="333" r:id="rId74"/>
    <p:sldId id="335" r:id="rId75"/>
    <p:sldId id="336" r:id="rId76"/>
    <p:sldId id="334" r:id="rId77"/>
    <p:sldId id="438" r:id="rId78"/>
    <p:sldId id="459" r:id="rId79"/>
    <p:sldId id="460" r:id="rId80"/>
    <p:sldId id="337" r:id="rId81"/>
    <p:sldId id="344" r:id="rId82"/>
    <p:sldId id="338" r:id="rId83"/>
    <p:sldId id="339" r:id="rId84"/>
    <p:sldId id="348" r:id="rId85"/>
    <p:sldId id="340" r:id="rId86"/>
    <p:sldId id="343" r:id="rId87"/>
    <p:sldId id="341" r:id="rId88"/>
    <p:sldId id="342" r:id="rId89"/>
    <p:sldId id="345" r:id="rId90"/>
    <p:sldId id="346" r:id="rId91"/>
    <p:sldId id="347" r:id="rId92"/>
    <p:sldId id="439" r:id="rId93"/>
    <p:sldId id="461" r:id="rId94"/>
    <p:sldId id="462" r:id="rId95"/>
    <p:sldId id="440" r:id="rId96"/>
    <p:sldId id="357" r:id="rId97"/>
    <p:sldId id="358" r:id="rId98"/>
    <p:sldId id="359" r:id="rId99"/>
    <p:sldId id="441" r:id="rId100"/>
    <p:sldId id="360" r:id="rId101"/>
    <p:sldId id="361" r:id="rId102"/>
    <p:sldId id="362" r:id="rId103"/>
    <p:sldId id="363" r:id="rId104"/>
    <p:sldId id="364" r:id="rId105"/>
    <p:sldId id="365" r:id="rId106"/>
    <p:sldId id="366" r:id="rId107"/>
    <p:sldId id="442" r:id="rId108"/>
    <p:sldId id="368" r:id="rId109"/>
    <p:sldId id="369" r:id="rId110"/>
    <p:sldId id="370" r:id="rId111"/>
    <p:sldId id="371" r:id="rId112"/>
    <p:sldId id="372" r:id="rId113"/>
    <p:sldId id="373" r:id="rId114"/>
    <p:sldId id="374" r:id="rId115"/>
    <p:sldId id="375" r:id="rId116"/>
    <p:sldId id="376" r:id="rId117"/>
    <p:sldId id="390" r:id="rId118"/>
    <p:sldId id="387" r:id="rId119"/>
    <p:sldId id="388" r:id="rId120"/>
    <p:sldId id="391" r:id="rId121"/>
    <p:sldId id="382" r:id="rId122"/>
    <p:sldId id="383" r:id="rId123"/>
    <p:sldId id="384" r:id="rId124"/>
    <p:sldId id="389" r:id="rId125"/>
    <p:sldId id="393" r:id="rId126"/>
    <p:sldId id="394" r:id="rId127"/>
    <p:sldId id="395" r:id="rId128"/>
    <p:sldId id="396" r:id="rId129"/>
    <p:sldId id="392" r:id="rId130"/>
    <p:sldId id="378" r:id="rId131"/>
    <p:sldId id="379" r:id="rId132"/>
    <p:sldId id="386" r:id="rId133"/>
    <p:sldId id="380" r:id="rId134"/>
    <p:sldId id="381" r:id="rId135"/>
    <p:sldId id="476" r:id="rId136"/>
    <p:sldId id="443" r:id="rId137"/>
    <p:sldId id="463" r:id="rId138"/>
    <p:sldId id="464" r:id="rId139"/>
    <p:sldId id="385" r:id="rId140"/>
    <p:sldId id="465" r:id="rId141"/>
    <p:sldId id="466" r:id="rId142"/>
    <p:sldId id="467" r:id="rId143"/>
    <p:sldId id="468" r:id="rId144"/>
    <p:sldId id="469" r:id="rId145"/>
    <p:sldId id="444" r:id="rId146"/>
    <p:sldId id="470" r:id="rId147"/>
    <p:sldId id="471" r:id="rId148"/>
    <p:sldId id="472" r:id="rId149"/>
    <p:sldId id="445" r:id="rId150"/>
    <p:sldId id="402" r:id="rId151"/>
    <p:sldId id="403" r:id="rId152"/>
    <p:sldId id="405" r:id="rId153"/>
    <p:sldId id="406" r:id="rId154"/>
    <p:sldId id="407" r:id="rId155"/>
    <p:sldId id="408" r:id="rId156"/>
    <p:sldId id="409" r:id="rId157"/>
    <p:sldId id="446" r:id="rId158"/>
    <p:sldId id="411" r:id="rId159"/>
    <p:sldId id="412" r:id="rId160"/>
    <p:sldId id="413" r:id="rId161"/>
    <p:sldId id="414" r:id="rId162"/>
    <p:sldId id="416" r:id="rId163"/>
    <p:sldId id="417" r:id="rId164"/>
    <p:sldId id="447" r:id="rId165"/>
    <p:sldId id="415" r:id="rId166"/>
    <p:sldId id="473" r:id="rId167"/>
    <p:sldId id="474" r:id="rId168"/>
    <p:sldId id="448" r:id="rId169"/>
    <p:sldId id="419" r:id="rId170"/>
    <p:sldId id="477" r:id="rId171"/>
    <p:sldId id="420" r:id="rId172"/>
    <p:sldId id="449" r:id="rId173"/>
    <p:sldId id="475" r:id="rId174"/>
    <p:sldId id="418" r:id="rId175"/>
    <p:sldId id="450" r:id="rId176"/>
    <p:sldId id="422" r:id="rId177"/>
    <p:sldId id="423" r:id="rId178"/>
    <p:sldId id="424" r:id="rId179"/>
    <p:sldId id="425" r:id="rId180"/>
    <p:sldId id="426" r:id="rId181"/>
  </p:sldIdLst>
  <p:sldSz cx="12192000" cy="6858000"/>
  <p:notesSz cx="7315200" cy="9601200"/>
  <p:embeddedFontLst>
    <p:embeddedFont>
      <p:font typeface="Calibri" panose="020F0502020204030204" pitchFamily="34" charset="0"/>
      <p:regular r:id="rId184"/>
      <p:bold r:id="rId185"/>
      <p:italic r:id="rId186"/>
      <p:boldItalic r:id="rId187"/>
    </p:embeddedFont>
    <p:embeddedFont>
      <p:font typeface="Gill Sans" panose="020B0604020202020204" charset="0"/>
      <p:regular r:id="rId188"/>
      <p:bold r:id="rId189"/>
    </p:embeddedFont>
    <p:embeddedFont>
      <p:font typeface="Gill Sans MT" panose="020B0502020104020203" pitchFamily="34" charset="0"/>
      <p:regular r:id="rId190"/>
      <p:bold r:id="rId191"/>
      <p:italic r:id="rId192"/>
      <p:boldItalic r:id="rId193"/>
    </p:embeddedFont>
    <p:embeddedFont>
      <p:font typeface="Open Sans" panose="020B0606030504020204" pitchFamily="34" charset="0"/>
      <p:regular r:id="rId194"/>
      <p:bold r:id="rId195"/>
      <p:italic r:id="rId196"/>
      <p:boldItalic r:id="rId1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8" roundtripDataSignature="AMtx7mirRMSdchKYF0mSk6WLR7ZAR3xa+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ima Malik" initials="" lastIdx="2" clrIdx="0"/>
  <p:cmAuthor id="1" name="Maeve Tobin" initials="MT" lastIdx="9" clrIdx="1">
    <p:extLst>
      <p:ext uri="{19B8F6BF-5375-455C-9EA6-DF929625EA0E}">
        <p15:presenceInfo xmlns:p15="http://schemas.microsoft.com/office/powerpoint/2012/main" userId="Maeve Tobin" providerId="None"/>
      </p:ext>
    </p:extLst>
  </p:cmAuthor>
  <p:cmAuthor id="2" name="Jamie Holbrook" initials="JH" lastIdx="4" clrIdx="2">
    <p:extLst>
      <p:ext uri="{19B8F6BF-5375-455C-9EA6-DF929625EA0E}">
        <p15:presenceInfo xmlns:p15="http://schemas.microsoft.com/office/powerpoint/2012/main" userId="S::JHolbrook@encompassworld.com::9c9350cc-da48-4606-b576-054515809a32" providerId="AD"/>
      </p:ext>
    </p:extLst>
  </p:cmAuthor>
  <p:cmAuthor id="3" name="Crystal Cason" initials="CC" lastIdx="5" clrIdx="3">
    <p:extLst>
      <p:ext uri="{19B8F6BF-5375-455C-9EA6-DF929625EA0E}">
        <p15:presenceInfo xmlns:p15="http://schemas.microsoft.com/office/powerpoint/2012/main" userId="381578acd59764c4" providerId="Windows Live"/>
      </p:ext>
    </p:extLst>
  </p:cmAuthor>
  <p:cmAuthor id="4" name="Melissa Chiappetta" initials="MC" lastIdx="6" clrIdx="4">
    <p:extLst>
      <p:ext uri="{19B8F6BF-5375-455C-9EA6-DF929625EA0E}">
        <p15:presenceInfo xmlns:p15="http://schemas.microsoft.com/office/powerpoint/2012/main" userId="03b9ee3d9e92a1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51D32"/>
    <a:srgbClr val="6C6463"/>
    <a:srgbClr val="686860"/>
    <a:srgbClr val="666666"/>
    <a:srgbClr val="E7E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71F6A6-84FC-4517-B84F-205E2E999F06}">
  <a:tblStyle styleId="{AF71F6A6-84FC-4517-B84F-205E2E999F06}"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A"/>
          </a:solidFill>
        </a:fill>
      </a:tcStyle>
    </a:wholeTbl>
    <a:band1H>
      <a:tcTxStyle b="off" i="off"/>
      <a:tcStyle>
        <a:tcBdr/>
        <a:fill>
          <a:solidFill>
            <a:srgbClr val="CACCD3"/>
          </a:solidFill>
        </a:fill>
      </a:tcStyle>
    </a:band1H>
    <a:band2H>
      <a:tcTxStyle b="off" i="off"/>
      <a:tcStyle>
        <a:tcBdr/>
      </a:tcStyle>
    </a:band2H>
    <a:band1V>
      <a:tcTxStyle b="off" i="off"/>
      <a:tcStyle>
        <a:tcBdr/>
        <a:fill>
          <a:solidFill>
            <a:srgbClr val="CACCD3"/>
          </a:solidFill>
        </a:fill>
      </a:tcStyle>
    </a:band1V>
    <a:band2V>
      <a:tcTxStyle b="off" i="off"/>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F66B476-ABE0-473B-B20F-8B9880D89637}"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16" autoAdjust="0"/>
  </p:normalViewPr>
  <p:slideViewPr>
    <p:cSldViewPr snapToGrid="0">
      <p:cViewPr varScale="1">
        <p:scale>
          <a:sx n="84" d="100"/>
          <a:sy n="84" d="100"/>
        </p:scale>
        <p:origin x="906" y="96"/>
      </p:cViewPr>
      <p:guideLst/>
    </p:cSldViewPr>
  </p:slideViewPr>
  <p:notesTextViewPr>
    <p:cViewPr>
      <p:scale>
        <a:sx n="1" d="1"/>
        <a:sy n="1" d="1"/>
      </p:scale>
      <p:origin x="0" y="0"/>
    </p:cViewPr>
  </p:notesTextViewPr>
  <p:sorterViewPr>
    <p:cViewPr>
      <p:scale>
        <a:sx n="100" d="100"/>
        <a:sy n="100" d="100"/>
      </p:scale>
      <p:origin x="0" y="-3534"/>
    </p:cViewPr>
  </p:sorterViewPr>
  <p:notesViewPr>
    <p:cSldViewPr snapToGrid="0">
      <p:cViewPr varScale="1">
        <p:scale>
          <a:sx n="80" d="100"/>
          <a:sy n="80" d="100"/>
        </p:scale>
        <p:origin x="3156" y="10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font" Target="fonts/font8.fntdata"/><Relationship Id="rId196" Type="http://schemas.openxmlformats.org/officeDocument/2006/relationships/font" Target="fonts/font13.fntdata"/><Relationship Id="rId200" Type="http://schemas.openxmlformats.org/officeDocument/2006/relationships/presProps" Target="pres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font" Target="fonts/font3.fntdata"/><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font" Target="fonts/font9.fntdata"/><Relationship Id="rId197" Type="http://schemas.openxmlformats.org/officeDocument/2006/relationships/font" Target="fonts/font14.fntdata"/><Relationship Id="rId201"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notesMaster" Target="notesMasters/notesMaster1.xml"/><Relationship Id="rId187"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customschemas.google.com/relationships/presentationmetadata" Target="metadata"/><Relationship Id="rId172" Type="http://schemas.openxmlformats.org/officeDocument/2006/relationships/slide" Target="slides/slide167.xml"/><Relationship Id="rId193" Type="http://schemas.openxmlformats.org/officeDocument/2006/relationships/font" Target="fonts/font10.fntdata"/><Relationship Id="rId202" Type="http://schemas.openxmlformats.org/officeDocument/2006/relationships/theme" Target="theme/theme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font" Target="fonts/font5.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font" Target="fonts/font11.fntdata"/><Relationship Id="rId199" Type="http://schemas.openxmlformats.org/officeDocument/2006/relationships/commentAuthors" Target="commentAuthors.xml"/><Relationship Id="rId203"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font" Target="fonts/font1.fntdata"/><Relationship Id="rId189" Type="http://schemas.openxmlformats.org/officeDocument/2006/relationships/font" Target="fonts/font6.fntdata"/><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font" Target="fonts/font12.fntdata"/><Relationship Id="rId190" Type="http://schemas.openxmlformats.org/officeDocument/2006/relationships/font" Target="fonts/font7.fntdata"/><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9F46C-6D66-4781-859B-498161D45F94}" type="doc">
      <dgm:prSet loTypeId="urn:microsoft.com/office/officeart/2005/8/layout/process5" loCatId="process" qsTypeId="urn:microsoft.com/office/officeart/2005/8/quickstyle/simple1" qsCatId="simple" csTypeId="urn:microsoft.com/office/officeart/2005/8/colors/accent1_5" csCatId="accent1" phldr="1"/>
      <dgm:spPr/>
      <dgm:t>
        <a:bodyPr/>
        <a:lstStyle/>
        <a:p>
          <a:endParaRPr lang="en-GB"/>
        </a:p>
      </dgm:t>
    </dgm:pt>
    <dgm:pt modelId="{E29D56A1-E3EE-4BC4-A2ED-934B8EA3D9E4}">
      <dgm:prSet phldrT="[Text]"/>
      <dgm:spPr/>
      <dgm:t>
        <a:bodyPr/>
        <a:lstStyle/>
        <a:p>
          <a:r>
            <a:rPr lang="en-GB" dirty="0"/>
            <a:t>Familiarized ourselves with the GPF</a:t>
          </a:r>
        </a:p>
      </dgm:t>
    </dgm:pt>
    <dgm:pt modelId="{22B815F5-B8A3-4633-A036-D7809FC68E35}" type="parTrans" cxnId="{238A9792-5EE9-4FA2-BA4D-62C8189EC927}">
      <dgm:prSet/>
      <dgm:spPr/>
      <dgm:t>
        <a:bodyPr/>
        <a:lstStyle/>
        <a:p>
          <a:endParaRPr lang="en-GB"/>
        </a:p>
      </dgm:t>
    </dgm:pt>
    <dgm:pt modelId="{9026C16B-44CA-4B2B-99A3-AFDE52B43CED}" type="sibTrans" cxnId="{238A9792-5EE9-4FA2-BA4D-62C8189EC927}">
      <dgm:prSet/>
      <dgm:spPr/>
      <dgm:t>
        <a:bodyPr/>
        <a:lstStyle/>
        <a:p>
          <a:endParaRPr lang="en-GB"/>
        </a:p>
      </dgm:t>
    </dgm:pt>
    <dgm:pt modelId="{0EE4CD03-98C5-4AAE-9456-057E76FA458E}">
      <dgm:prSet phldrT="[Text]"/>
      <dgm:spPr/>
      <dgm:t>
        <a:bodyPr/>
        <a:lstStyle/>
        <a:p>
          <a:r>
            <a:rPr lang="en-GB" dirty="0"/>
            <a:t>Familiarized ourselves with the assessment</a:t>
          </a:r>
        </a:p>
      </dgm:t>
    </dgm:pt>
    <dgm:pt modelId="{8212837B-6192-4B50-9A44-396B8BB9C983}" type="parTrans" cxnId="{2EB5310C-67A8-44FE-8A20-3B940B870E0B}">
      <dgm:prSet/>
      <dgm:spPr/>
      <dgm:t>
        <a:bodyPr/>
        <a:lstStyle/>
        <a:p>
          <a:endParaRPr lang="en-GB"/>
        </a:p>
      </dgm:t>
    </dgm:pt>
    <dgm:pt modelId="{3D393E3B-5D43-4260-9B6B-C81D9981D649}" type="sibTrans" cxnId="{2EB5310C-67A8-44FE-8A20-3B940B870E0B}">
      <dgm:prSet/>
      <dgm:spPr/>
      <dgm:t>
        <a:bodyPr/>
        <a:lstStyle/>
        <a:p>
          <a:endParaRPr lang="en-GB"/>
        </a:p>
      </dgm:t>
    </dgm:pt>
    <dgm:pt modelId="{21673519-F0FB-473B-8585-B71ECCB1CA7B}">
      <dgm:prSet phldrT="[Text]"/>
      <dgm:spPr/>
      <dgm:t>
        <a:bodyPr/>
        <a:lstStyle/>
        <a:p>
          <a:r>
            <a:rPr lang="en-GB" dirty="0"/>
            <a:t>Aligned the items in the assessment with the GPF</a:t>
          </a:r>
        </a:p>
      </dgm:t>
    </dgm:pt>
    <dgm:pt modelId="{09DB9054-919B-4DEC-B69B-4142E575505B}" type="parTrans" cxnId="{170A2C71-A488-495F-ABE4-8C75BCA73AFA}">
      <dgm:prSet/>
      <dgm:spPr/>
      <dgm:t>
        <a:bodyPr/>
        <a:lstStyle/>
        <a:p>
          <a:endParaRPr lang="en-GB"/>
        </a:p>
      </dgm:t>
    </dgm:pt>
    <dgm:pt modelId="{24B6FD58-8016-4694-B240-32BA72621ABD}" type="sibTrans" cxnId="{170A2C71-A488-495F-ABE4-8C75BCA73AFA}">
      <dgm:prSet/>
      <dgm:spPr/>
      <dgm:t>
        <a:bodyPr/>
        <a:lstStyle/>
        <a:p>
          <a:endParaRPr lang="en-GB"/>
        </a:p>
      </dgm:t>
    </dgm:pt>
    <dgm:pt modelId="{86085489-BD45-43A0-AF82-E6785024CB95}">
      <dgm:prSet phldrT="[Text]"/>
      <dgm:spPr/>
      <dgm:t>
        <a:bodyPr/>
        <a:lstStyle/>
        <a:p>
          <a:r>
            <a:rPr lang="en-GB" dirty="0"/>
            <a:t>Matched items to the GPDs for [grade x]</a:t>
          </a:r>
        </a:p>
      </dgm:t>
    </dgm:pt>
    <dgm:pt modelId="{101F52D0-934C-44FC-8107-6C3DC37510F4}" type="parTrans" cxnId="{D16CA33D-7B06-4339-882C-930A8993E9E5}">
      <dgm:prSet/>
      <dgm:spPr/>
      <dgm:t>
        <a:bodyPr/>
        <a:lstStyle/>
        <a:p>
          <a:endParaRPr lang="en-GB"/>
        </a:p>
      </dgm:t>
    </dgm:pt>
    <dgm:pt modelId="{0EADBB95-9643-4625-A17F-C7C1DCE914FC}" type="sibTrans" cxnId="{D16CA33D-7B06-4339-882C-930A8993E9E5}">
      <dgm:prSet/>
      <dgm:spPr/>
      <dgm:t>
        <a:bodyPr/>
        <a:lstStyle/>
        <a:p>
          <a:endParaRPr lang="en-GB"/>
        </a:p>
      </dgm:t>
    </dgm:pt>
    <dgm:pt modelId="{EC536865-0C9C-4FE9-8FEE-9ED55B40AA9F}">
      <dgm:prSet phldrT="[Text]"/>
      <dgm:spPr/>
      <dgm:t>
        <a:bodyPr/>
        <a:lstStyle/>
        <a:p>
          <a:r>
            <a:rPr lang="en-GB" dirty="0"/>
            <a:t>Determined whether learners who just met the expectations would answer items correctly </a:t>
          </a:r>
        </a:p>
      </dgm:t>
    </dgm:pt>
    <dgm:pt modelId="{ABD9B788-5252-4F4C-8512-5921E547EAE5}" type="parTrans" cxnId="{0AD3263D-EA37-46B3-967D-9A3688209FB7}">
      <dgm:prSet/>
      <dgm:spPr/>
      <dgm:t>
        <a:bodyPr/>
        <a:lstStyle/>
        <a:p>
          <a:endParaRPr lang="en-GB"/>
        </a:p>
      </dgm:t>
    </dgm:pt>
    <dgm:pt modelId="{964EA108-AEA7-4E7F-A3D1-51083E29A310}" type="sibTrans" cxnId="{0AD3263D-EA37-46B3-967D-9A3688209FB7}">
      <dgm:prSet/>
      <dgm:spPr/>
      <dgm:t>
        <a:bodyPr/>
        <a:lstStyle/>
        <a:p>
          <a:endParaRPr lang="en-GB"/>
        </a:p>
      </dgm:t>
    </dgm:pt>
    <dgm:pt modelId="{42E379B3-5A8B-4B35-837E-922D3D79BD3E}">
      <dgm:prSet phldrT="[Text]"/>
      <dgm:spPr/>
      <dgm:t>
        <a:bodyPr/>
        <a:lstStyle/>
        <a:p>
          <a:r>
            <a:rPr lang="en-GB" dirty="0"/>
            <a:t>Created your individual benchmarks based on your judgements</a:t>
          </a:r>
        </a:p>
      </dgm:t>
    </dgm:pt>
    <dgm:pt modelId="{31667685-9B5A-4382-86F5-5F01C5856556}" type="parTrans" cxnId="{07E31818-AA19-4343-AC9F-49266CE88193}">
      <dgm:prSet/>
      <dgm:spPr/>
      <dgm:t>
        <a:bodyPr/>
        <a:lstStyle/>
        <a:p>
          <a:endParaRPr lang="en-GB"/>
        </a:p>
      </dgm:t>
    </dgm:pt>
    <dgm:pt modelId="{8A6F0866-D7B9-4D6A-AF41-950015207D67}" type="sibTrans" cxnId="{07E31818-AA19-4343-AC9F-49266CE88193}">
      <dgm:prSet/>
      <dgm:spPr/>
      <dgm:t>
        <a:bodyPr/>
        <a:lstStyle/>
        <a:p>
          <a:endParaRPr lang="en-GB"/>
        </a:p>
      </dgm:t>
    </dgm:pt>
    <dgm:pt modelId="{4488EC25-5AF6-43F9-BCE0-C8B5DCBB0DBE}">
      <dgm:prSet phldrT="[Text]"/>
      <dgm:spPr/>
      <dgm:t>
        <a:bodyPr/>
        <a:lstStyle/>
        <a:p>
          <a:r>
            <a:rPr lang="en-GB" dirty="0"/>
            <a:t>Averaged the benchmarks across the whole group to get the final benchmarks</a:t>
          </a:r>
        </a:p>
      </dgm:t>
    </dgm:pt>
    <dgm:pt modelId="{F166CBCC-06D1-4232-BE08-BB4ABA856109}" type="parTrans" cxnId="{A8FFBC36-764A-4A9E-95EE-6AF8549D67BD}">
      <dgm:prSet/>
      <dgm:spPr/>
      <dgm:t>
        <a:bodyPr/>
        <a:lstStyle/>
        <a:p>
          <a:endParaRPr lang="en-GB"/>
        </a:p>
      </dgm:t>
    </dgm:pt>
    <dgm:pt modelId="{A03FBC51-971B-4786-B050-AFCFD7F30BC6}" type="sibTrans" cxnId="{A8FFBC36-764A-4A9E-95EE-6AF8549D67BD}">
      <dgm:prSet/>
      <dgm:spPr/>
      <dgm:t>
        <a:bodyPr/>
        <a:lstStyle/>
        <a:p>
          <a:endParaRPr lang="en-GB"/>
        </a:p>
      </dgm:t>
    </dgm:pt>
    <dgm:pt modelId="{B279E125-9F03-4BC6-BD50-1ED9703DC45A}">
      <dgm:prSet phldrT="[Text]"/>
      <dgm:spPr/>
      <dgm:t>
        <a:bodyPr/>
        <a:lstStyle/>
        <a:p>
          <a:r>
            <a:rPr lang="en-GB" dirty="0"/>
            <a:t>Worked out the impact of those benchmarks in terms of what proportion of learners met expectations</a:t>
          </a:r>
        </a:p>
      </dgm:t>
    </dgm:pt>
    <dgm:pt modelId="{6CB2C309-B754-4C37-B556-93947D1ABBD9}" type="parTrans" cxnId="{9D14D454-626E-4DEE-830C-48803DDA4E43}">
      <dgm:prSet/>
      <dgm:spPr/>
      <dgm:t>
        <a:bodyPr/>
        <a:lstStyle/>
        <a:p>
          <a:endParaRPr lang="en-GB"/>
        </a:p>
      </dgm:t>
    </dgm:pt>
    <dgm:pt modelId="{AED553CD-A7E0-4709-B27D-AF97315F1EF3}" type="sibTrans" cxnId="{9D14D454-626E-4DEE-830C-48803DDA4E43}">
      <dgm:prSet/>
      <dgm:spPr/>
      <dgm:t>
        <a:bodyPr/>
        <a:lstStyle/>
        <a:p>
          <a:endParaRPr lang="en-GB"/>
        </a:p>
      </dgm:t>
    </dgm:pt>
    <dgm:pt modelId="{589D6534-55E4-433A-88F9-4ADBF8486EAF}" type="pres">
      <dgm:prSet presAssocID="{6979F46C-6D66-4781-859B-498161D45F94}" presName="diagram" presStyleCnt="0">
        <dgm:presLayoutVars>
          <dgm:dir/>
          <dgm:resizeHandles val="exact"/>
        </dgm:presLayoutVars>
      </dgm:prSet>
      <dgm:spPr/>
    </dgm:pt>
    <dgm:pt modelId="{93C3C3F5-D9C7-4E3E-BD3A-EED7BC6109A9}" type="pres">
      <dgm:prSet presAssocID="{E29D56A1-E3EE-4BC4-A2ED-934B8EA3D9E4}" presName="node" presStyleLbl="node1" presStyleIdx="0" presStyleCnt="8">
        <dgm:presLayoutVars>
          <dgm:bulletEnabled val="1"/>
        </dgm:presLayoutVars>
      </dgm:prSet>
      <dgm:spPr/>
    </dgm:pt>
    <dgm:pt modelId="{BEA3406E-3315-49E2-A99E-56AD4903F5E1}" type="pres">
      <dgm:prSet presAssocID="{9026C16B-44CA-4B2B-99A3-AFDE52B43CED}" presName="sibTrans" presStyleLbl="sibTrans2D1" presStyleIdx="0" presStyleCnt="7"/>
      <dgm:spPr/>
    </dgm:pt>
    <dgm:pt modelId="{4C9F3A96-CD60-4A74-804E-59498C91900D}" type="pres">
      <dgm:prSet presAssocID="{9026C16B-44CA-4B2B-99A3-AFDE52B43CED}" presName="connectorText" presStyleLbl="sibTrans2D1" presStyleIdx="0" presStyleCnt="7"/>
      <dgm:spPr/>
    </dgm:pt>
    <dgm:pt modelId="{FC8FD029-0F66-44E1-A080-6C61416E6B61}" type="pres">
      <dgm:prSet presAssocID="{0EE4CD03-98C5-4AAE-9456-057E76FA458E}" presName="node" presStyleLbl="node1" presStyleIdx="1" presStyleCnt="8">
        <dgm:presLayoutVars>
          <dgm:bulletEnabled val="1"/>
        </dgm:presLayoutVars>
      </dgm:prSet>
      <dgm:spPr/>
    </dgm:pt>
    <dgm:pt modelId="{E7C8E70D-213A-48DE-973F-EB45C11E2974}" type="pres">
      <dgm:prSet presAssocID="{3D393E3B-5D43-4260-9B6B-C81D9981D649}" presName="sibTrans" presStyleLbl="sibTrans2D1" presStyleIdx="1" presStyleCnt="7"/>
      <dgm:spPr/>
    </dgm:pt>
    <dgm:pt modelId="{45F13097-EA25-4FAC-A438-7A956275B5AF}" type="pres">
      <dgm:prSet presAssocID="{3D393E3B-5D43-4260-9B6B-C81D9981D649}" presName="connectorText" presStyleLbl="sibTrans2D1" presStyleIdx="1" presStyleCnt="7"/>
      <dgm:spPr/>
    </dgm:pt>
    <dgm:pt modelId="{61801E2F-C44C-461E-AA03-81B885FAFC74}" type="pres">
      <dgm:prSet presAssocID="{21673519-F0FB-473B-8585-B71ECCB1CA7B}" presName="node" presStyleLbl="node1" presStyleIdx="2" presStyleCnt="8">
        <dgm:presLayoutVars>
          <dgm:bulletEnabled val="1"/>
        </dgm:presLayoutVars>
      </dgm:prSet>
      <dgm:spPr/>
    </dgm:pt>
    <dgm:pt modelId="{2467C6B5-7B13-4E0C-948F-3C7EC0AAF062}" type="pres">
      <dgm:prSet presAssocID="{24B6FD58-8016-4694-B240-32BA72621ABD}" presName="sibTrans" presStyleLbl="sibTrans2D1" presStyleIdx="2" presStyleCnt="7"/>
      <dgm:spPr/>
    </dgm:pt>
    <dgm:pt modelId="{4ADE80E4-FD82-42CA-8390-9E092D397C98}" type="pres">
      <dgm:prSet presAssocID="{24B6FD58-8016-4694-B240-32BA72621ABD}" presName="connectorText" presStyleLbl="sibTrans2D1" presStyleIdx="2" presStyleCnt="7"/>
      <dgm:spPr/>
    </dgm:pt>
    <dgm:pt modelId="{5BD4DF00-65F8-40F3-9A79-9FD7B25A3DDC}" type="pres">
      <dgm:prSet presAssocID="{86085489-BD45-43A0-AF82-E6785024CB95}" presName="node" presStyleLbl="node1" presStyleIdx="3" presStyleCnt="8">
        <dgm:presLayoutVars>
          <dgm:bulletEnabled val="1"/>
        </dgm:presLayoutVars>
      </dgm:prSet>
      <dgm:spPr/>
    </dgm:pt>
    <dgm:pt modelId="{D76B9B69-3D05-4278-81C8-3F1428AB3298}" type="pres">
      <dgm:prSet presAssocID="{0EADBB95-9643-4625-A17F-C7C1DCE914FC}" presName="sibTrans" presStyleLbl="sibTrans2D1" presStyleIdx="3" presStyleCnt="7"/>
      <dgm:spPr/>
    </dgm:pt>
    <dgm:pt modelId="{4DE68C19-6992-4CE6-85CF-C6647B90BB78}" type="pres">
      <dgm:prSet presAssocID="{0EADBB95-9643-4625-A17F-C7C1DCE914FC}" presName="connectorText" presStyleLbl="sibTrans2D1" presStyleIdx="3" presStyleCnt="7"/>
      <dgm:spPr/>
    </dgm:pt>
    <dgm:pt modelId="{A368C8FF-E6F4-49E0-A346-53F07A295510}" type="pres">
      <dgm:prSet presAssocID="{EC536865-0C9C-4FE9-8FEE-9ED55B40AA9F}" presName="node" presStyleLbl="node1" presStyleIdx="4" presStyleCnt="8">
        <dgm:presLayoutVars>
          <dgm:bulletEnabled val="1"/>
        </dgm:presLayoutVars>
      </dgm:prSet>
      <dgm:spPr/>
    </dgm:pt>
    <dgm:pt modelId="{21DA7E92-42E1-4FC4-AB06-CBCF3B6ED1CE}" type="pres">
      <dgm:prSet presAssocID="{964EA108-AEA7-4E7F-A3D1-51083E29A310}" presName="sibTrans" presStyleLbl="sibTrans2D1" presStyleIdx="4" presStyleCnt="7"/>
      <dgm:spPr/>
    </dgm:pt>
    <dgm:pt modelId="{7A9FD39E-5BAF-4A2A-B5CD-A0D5E9DBBBB2}" type="pres">
      <dgm:prSet presAssocID="{964EA108-AEA7-4E7F-A3D1-51083E29A310}" presName="connectorText" presStyleLbl="sibTrans2D1" presStyleIdx="4" presStyleCnt="7"/>
      <dgm:spPr/>
    </dgm:pt>
    <dgm:pt modelId="{359D5FB1-CEE2-4B10-BE65-E7DA6D90E417}" type="pres">
      <dgm:prSet presAssocID="{42E379B3-5A8B-4B35-837E-922D3D79BD3E}" presName="node" presStyleLbl="node1" presStyleIdx="5" presStyleCnt="8">
        <dgm:presLayoutVars>
          <dgm:bulletEnabled val="1"/>
        </dgm:presLayoutVars>
      </dgm:prSet>
      <dgm:spPr/>
    </dgm:pt>
    <dgm:pt modelId="{68F49207-0E3D-4F35-A146-ABA8C24C1ACD}" type="pres">
      <dgm:prSet presAssocID="{8A6F0866-D7B9-4D6A-AF41-950015207D67}" presName="sibTrans" presStyleLbl="sibTrans2D1" presStyleIdx="5" presStyleCnt="7"/>
      <dgm:spPr/>
    </dgm:pt>
    <dgm:pt modelId="{B483D1CC-BC28-42F2-BB08-EC95D0B91A2E}" type="pres">
      <dgm:prSet presAssocID="{8A6F0866-D7B9-4D6A-AF41-950015207D67}" presName="connectorText" presStyleLbl="sibTrans2D1" presStyleIdx="5" presStyleCnt="7"/>
      <dgm:spPr/>
    </dgm:pt>
    <dgm:pt modelId="{9AD889E1-B9F6-4656-92E3-F1EE4A9E9371}" type="pres">
      <dgm:prSet presAssocID="{4488EC25-5AF6-43F9-BCE0-C8B5DCBB0DBE}" presName="node" presStyleLbl="node1" presStyleIdx="6" presStyleCnt="8">
        <dgm:presLayoutVars>
          <dgm:bulletEnabled val="1"/>
        </dgm:presLayoutVars>
      </dgm:prSet>
      <dgm:spPr/>
    </dgm:pt>
    <dgm:pt modelId="{D361629A-38E4-4EB0-BA63-90801139CED1}" type="pres">
      <dgm:prSet presAssocID="{A03FBC51-971B-4786-B050-AFCFD7F30BC6}" presName="sibTrans" presStyleLbl="sibTrans2D1" presStyleIdx="6" presStyleCnt="7"/>
      <dgm:spPr/>
    </dgm:pt>
    <dgm:pt modelId="{D8BD5ED9-C23B-4A36-A8A6-0C78616F9FF8}" type="pres">
      <dgm:prSet presAssocID="{A03FBC51-971B-4786-B050-AFCFD7F30BC6}" presName="connectorText" presStyleLbl="sibTrans2D1" presStyleIdx="6" presStyleCnt="7"/>
      <dgm:spPr/>
    </dgm:pt>
    <dgm:pt modelId="{777D425C-17C0-4FE8-A751-48661DD70581}" type="pres">
      <dgm:prSet presAssocID="{B279E125-9F03-4BC6-BD50-1ED9703DC45A}" presName="node" presStyleLbl="node1" presStyleIdx="7" presStyleCnt="8">
        <dgm:presLayoutVars>
          <dgm:bulletEnabled val="1"/>
        </dgm:presLayoutVars>
      </dgm:prSet>
      <dgm:spPr/>
    </dgm:pt>
  </dgm:ptLst>
  <dgm:cxnLst>
    <dgm:cxn modelId="{744B9B00-ED3A-4FDE-B22E-BCA96AA1245B}" type="presOf" srcId="{964EA108-AEA7-4E7F-A3D1-51083E29A310}" destId="{21DA7E92-42E1-4FC4-AB06-CBCF3B6ED1CE}" srcOrd="0" destOrd="0" presId="urn:microsoft.com/office/officeart/2005/8/layout/process5"/>
    <dgm:cxn modelId="{4922F602-47D0-4FCC-85E7-D92F4E588ABB}" type="presOf" srcId="{8A6F0866-D7B9-4D6A-AF41-950015207D67}" destId="{68F49207-0E3D-4F35-A146-ABA8C24C1ACD}" srcOrd="0" destOrd="0" presId="urn:microsoft.com/office/officeart/2005/8/layout/process5"/>
    <dgm:cxn modelId="{2EB5310C-67A8-44FE-8A20-3B940B870E0B}" srcId="{6979F46C-6D66-4781-859B-498161D45F94}" destId="{0EE4CD03-98C5-4AAE-9456-057E76FA458E}" srcOrd="1" destOrd="0" parTransId="{8212837B-6192-4B50-9A44-396B8BB9C983}" sibTransId="{3D393E3B-5D43-4260-9B6B-C81D9981D649}"/>
    <dgm:cxn modelId="{9A587113-2D3C-42DF-A003-788A87EA6D89}" type="presOf" srcId="{42E379B3-5A8B-4B35-837E-922D3D79BD3E}" destId="{359D5FB1-CEE2-4B10-BE65-E7DA6D90E417}" srcOrd="0" destOrd="0" presId="urn:microsoft.com/office/officeart/2005/8/layout/process5"/>
    <dgm:cxn modelId="{07E31818-AA19-4343-AC9F-49266CE88193}" srcId="{6979F46C-6D66-4781-859B-498161D45F94}" destId="{42E379B3-5A8B-4B35-837E-922D3D79BD3E}" srcOrd="5" destOrd="0" parTransId="{31667685-9B5A-4382-86F5-5F01C5856556}" sibTransId="{8A6F0866-D7B9-4D6A-AF41-950015207D67}"/>
    <dgm:cxn modelId="{173C2D1A-F753-4700-A7BD-D0FAF98DD225}" type="presOf" srcId="{9026C16B-44CA-4B2B-99A3-AFDE52B43CED}" destId="{BEA3406E-3315-49E2-A99E-56AD4903F5E1}" srcOrd="0" destOrd="0" presId="urn:microsoft.com/office/officeart/2005/8/layout/process5"/>
    <dgm:cxn modelId="{BCF54A1F-5AE5-4228-9E87-F8229AF3148A}" type="presOf" srcId="{21673519-F0FB-473B-8585-B71ECCB1CA7B}" destId="{61801E2F-C44C-461E-AA03-81B885FAFC74}" srcOrd="0" destOrd="0" presId="urn:microsoft.com/office/officeart/2005/8/layout/process5"/>
    <dgm:cxn modelId="{97E61528-BA09-49A0-84D9-B5D4ED536113}" type="presOf" srcId="{A03FBC51-971B-4786-B050-AFCFD7F30BC6}" destId="{D361629A-38E4-4EB0-BA63-90801139CED1}" srcOrd="0" destOrd="0" presId="urn:microsoft.com/office/officeart/2005/8/layout/process5"/>
    <dgm:cxn modelId="{A8FFBC36-764A-4A9E-95EE-6AF8549D67BD}" srcId="{6979F46C-6D66-4781-859B-498161D45F94}" destId="{4488EC25-5AF6-43F9-BCE0-C8B5DCBB0DBE}" srcOrd="6" destOrd="0" parTransId="{F166CBCC-06D1-4232-BE08-BB4ABA856109}" sibTransId="{A03FBC51-971B-4786-B050-AFCFD7F30BC6}"/>
    <dgm:cxn modelId="{0AD3263D-EA37-46B3-967D-9A3688209FB7}" srcId="{6979F46C-6D66-4781-859B-498161D45F94}" destId="{EC536865-0C9C-4FE9-8FEE-9ED55B40AA9F}" srcOrd="4" destOrd="0" parTransId="{ABD9B788-5252-4F4C-8512-5921E547EAE5}" sibTransId="{964EA108-AEA7-4E7F-A3D1-51083E29A310}"/>
    <dgm:cxn modelId="{24C04A3D-E258-4EAD-81D8-A62F334B4DFC}" type="presOf" srcId="{24B6FD58-8016-4694-B240-32BA72621ABD}" destId="{4ADE80E4-FD82-42CA-8390-9E092D397C98}" srcOrd="1" destOrd="0" presId="urn:microsoft.com/office/officeart/2005/8/layout/process5"/>
    <dgm:cxn modelId="{A915763D-34F2-43DF-A9A6-537E6CFEC4B3}" type="presOf" srcId="{6979F46C-6D66-4781-859B-498161D45F94}" destId="{589D6534-55E4-433A-88F9-4ADBF8486EAF}" srcOrd="0" destOrd="0" presId="urn:microsoft.com/office/officeart/2005/8/layout/process5"/>
    <dgm:cxn modelId="{D16CA33D-7B06-4339-882C-930A8993E9E5}" srcId="{6979F46C-6D66-4781-859B-498161D45F94}" destId="{86085489-BD45-43A0-AF82-E6785024CB95}" srcOrd="3" destOrd="0" parTransId="{101F52D0-934C-44FC-8107-6C3DC37510F4}" sibTransId="{0EADBB95-9643-4625-A17F-C7C1DCE914FC}"/>
    <dgm:cxn modelId="{E7B5A142-EE0D-49AD-8D30-A3B204FC751A}" type="presOf" srcId="{3D393E3B-5D43-4260-9B6B-C81D9981D649}" destId="{E7C8E70D-213A-48DE-973F-EB45C11E2974}" srcOrd="0" destOrd="0" presId="urn:microsoft.com/office/officeart/2005/8/layout/process5"/>
    <dgm:cxn modelId="{170A2C71-A488-495F-ABE4-8C75BCA73AFA}" srcId="{6979F46C-6D66-4781-859B-498161D45F94}" destId="{21673519-F0FB-473B-8585-B71ECCB1CA7B}" srcOrd="2" destOrd="0" parTransId="{09DB9054-919B-4DEC-B69B-4142E575505B}" sibTransId="{24B6FD58-8016-4694-B240-32BA72621ABD}"/>
    <dgm:cxn modelId="{CB433471-C762-453A-8C73-5438804C37D1}" type="presOf" srcId="{B279E125-9F03-4BC6-BD50-1ED9703DC45A}" destId="{777D425C-17C0-4FE8-A751-48661DD70581}" srcOrd="0" destOrd="0" presId="urn:microsoft.com/office/officeart/2005/8/layout/process5"/>
    <dgm:cxn modelId="{D0A7BE74-8FB9-4878-BE94-4A74FBB07970}" type="presOf" srcId="{24B6FD58-8016-4694-B240-32BA72621ABD}" destId="{2467C6B5-7B13-4E0C-948F-3C7EC0AAF062}" srcOrd="0" destOrd="0" presId="urn:microsoft.com/office/officeart/2005/8/layout/process5"/>
    <dgm:cxn modelId="{9D14D454-626E-4DEE-830C-48803DDA4E43}" srcId="{6979F46C-6D66-4781-859B-498161D45F94}" destId="{B279E125-9F03-4BC6-BD50-1ED9703DC45A}" srcOrd="7" destOrd="0" parTransId="{6CB2C309-B754-4C37-B556-93947D1ABBD9}" sibTransId="{AED553CD-A7E0-4709-B27D-AF97315F1EF3}"/>
    <dgm:cxn modelId="{995ED454-E2AA-43F3-B237-6A458DE2639C}" type="presOf" srcId="{86085489-BD45-43A0-AF82-E6785024CB95}" destId="{5BD4DF00-65F8-40F3-9A79-9FD7B25A3DDC}" srcOrd="0" destOrd="0" presId="urn:microsoft.com/office/officeart/2005/8/layout/process5"/>
    <dgm:cxn modelId="{F052C75A-A8DA-4F94-816C-FE1F3610CEAB}" type="presOf" srcId="{0EADBB95-9643-4625-A17F-C7C1DCE914FC}" destId="{4DE68C19-6992-4CE6-85CF-C6647B90BB78}" srcOrd="1" destOrd="0" presId="urn:microsoft.com/office/officeart/2005/8/layout/process5"/>
    <dgm:cxn modelId="{41B2DC7F-EA1A-4A7F-B87A-99C4127CEE9E}" type="presOf" srcId="{8A6F0866-D7B9-4D6A-AF41-950015207D67}" destId="{B483D1CC-BC28-42F2-BB08-EC95D0B91A2E}" srcOrd="1" destOrd="0" presId="urn:microsoft.com/office/officeart/2005/8/layout/process5"/>
    <dgm:cxn modelId="{2C138D84-DD11-4BD3-AAD0-50B713EA6844}" type="presOf" srcId="{0EADBB95-9643-4625-A17F-C7C1DCE914FC}" destId="{D76B9B69-3D05-4278-81C8-3F1428AB3298}" srcOrd="0" destOrd="0" presId="urn:microsoft.com/office/officeart/2005/8/layout/process5"/>
    <dgm:cxn modelId="{238A9792-5EE9-4FA2-BA4D-62C8189EC927}" srcId="{6979F46C-6D66-4781-859B-498161D45F94}" destId="{E29D56A1-E3EE-4BC4-A2ED-934B8EA3D9E4}" srcOrd="0" destOrd="0" parTransId="{22B815F5-B8A3-4633-A036-D7809FC68E35}" sibTransId="{9026C16B-44CA-4B2B-99A3-AFDE52B43CED}"/>
    <dgm:cxn modelId="{AE5E5798-D70F-44C4-AB04-8F53C02336C2}" type="presOf" srcId="{E29D56A1-E3EE-4BC4-A2ED-934B8EA3D9E4}" destId="{93C3C3F5-D9C7-4E3E-BD3A-EED7BC6109A9}" srcOrd="0" destOrd="0" presId="urn:microsoft.com/office/officeart/2005/8/layout/process5"/>
    <dgm:cxn modelId="{0439E39C-6826-44A0-8FA7-6C59AAD38F9C}" type="presOf" srcId="{9026C16B-44CA-4B2B-99A3-AFDE52B43CED}" destId="{4C9F3A96-CD60-4A74-804E-59498C91900D}" srcOrd="1" destOrd="0" presId="urn:microsoft.com/office/officeart/2005/8/layout/process5"/>
    <dgm:cxn modelId="{426D85A6-DF02-46A3-AD04-820A43348687}" type="presOf" srcId="{A03FBC51-971B-4786-B050-AFCFD7F30BC6}" destId="{D8BD5ED9-C23B-4A36-A8A6-0C78616F9FF8}" srcOrd="1" destOrd="0" presId="urn:microsoft.com/office/officeart/2005/8/layout/process5"/>
    <dgm:cxn modelId="{1F2F21B2-9085-4816-8F79-6CA0E5E5839E}" type="presOf" srcId="{964EA108-AEA7-4E7F-A3D1-51083E29A310}" destId="{7A9FD39E-5BAF-4A2A-B5CD-A0D5E9DBBBB2}" srcOrd="1" destOrd="0" presId="urn:microsoft.com/office/officeart/2005/8/layout/process5"/>
    <dgm:cxn modelId="{0A6766B9-F153-472C-97E1-84310C679DA0}" type="presOf" srcId="{0EE4CD03-98C5-4AAE-9456-057E76FA458E}" destId="{FC8FD029-0F66-44E1-A080-6C61416E6B61}" srcOrd="0" destOrd="0" presId="urn:microsoft.com/office/officeart/2005/8/layout/process5"/>
    <dgm:cxn modelId="{8BDC95DE-4AAC-42C5-9DC3-2D2DA3F2002E}" type="presOf" srcId="{EC536865-0C9C-4FE9-8FEE-9ED55B40AA9F}" destId="{A368C8FF-E6F4-49E0-A346-53F07A295510}" srcOrd="0" destOrd="0" presId="urn:microsoft.com/office/officeart/2005/8/layout/process5"/>
    <dgm:cxn modelId="{6F9023E3-8E5A-46F3-87CD-DCCEBA81F74C}" type="presOf" srcId="{4488EC25-5AF6-43F9-BCE0-C8B5DCBB0DBE}" destId="{9AD889E1-B9F6-4656-92E3-F1EE4A9E9371}" srcOrd="0" destOrd="0" presId="urn:microsoft.com/office/officeart/2005/8/layout/process5"/>
    <dgm:cxn modelId="{D3BC20F5-ADDD-4A1C-9995-032BA69E4A06}" type="presOf" srcId="{3D393E3B-5D43-4260-9B6B-C81D9981D649}" destId="{45F13097-EA25-4FAC-A438-7A956275B5AF}" srcOrd="1" destOrd="0" presId="urn:microsoft.com/office/officeart/2005/8/layout/process5"/>
    <dgm:cxn modelId="{D8419912-2FB3-4D6E-BD04-2D109404168C}" type="presParOf" srcId="{589D6534-55E4-433A-88F9-4ADBF8486EAF}" destId="{93C3C3F5-D9C7-4E3E-BD3A-EED7BC6109A9}" srcOrd="0" destOrd="0" presId="urn:microsoft.com/office/officeart/2005/8/layout/process5"/>
    <dgm:cxn modelId="{9A691082-EF7C-41AF-8FA1-2BD46C3EEEEA}" type="presParOf" srcId="{589D6534-55E4-433A-88F9-4ADBF8486EAF}" destId="{BEA3406E-3315-49E2-A99E-56AD4903F5E1}" srcOrd="1" destOrd="0" presId="urn:microsoft.com/office/officeart/2005/8/layout/process5"/>
    <dgm:cxn modelId="{A3A0BC75-5286-407B-A2C0-EBFD8C2AFA59}" type="presParOf" srcId="{BEA3406E-3315-49E2-A99E-56AD4903F5E1}" destId="{4C9F3A96-CD60-4A74-804E-59498C91900D}" srcOrd="0" destOrd="0" presId="urn:microsoft.com/office/officeart/2005/8/layout/process5"/>
    <dgm:cxn modelId="{07C5F2C2-3F9E-4610-9D60-E826C18385B1}" type="presParOf" srcId="{589D6534-55E4-433A-88F9-4ADBF8486EAF}" destId="{FC8FD029-0F66-44E1-A080-6C61416E6B61}" srcOrd="2" destOrd="0" presId="urn:microsoft.com/office/officeart/2005/8/layout/process5"/>
    <dgm:cxn modelId="{DF5ED99F-345F-48BC-8ABD-9EF07B465FC0}" type="presParOf" srcId="{589D6534-55E4-433A-88F9-4ADBF8486EAF}" destId="{E7C8E70D-213A-48DE-973F-EB45C11E2974}" srcOrd="3" destOrd="0" presId="urn:microsoft.com/office/officeart/2005/8/layout/process5"/>
    <dgm:cxn modelId="{D6033BEB-7BFA-400A-9BF4-7977C78C50E1}" type="presParOf" srcId="{E7C8E70D-213A-48DE-973F-EB45C11E2974}" destId="{45F13097-EA25-4FAC-A438-7A956275B5AF}" srcOrd="0" destOrd="0" presId="urn:microsoft.com/office/officeart/2005/8/layout/process5"/>
    <dgm:cxn modelId="{90360A3F-3C89-43FA-A826-BECD72B22FE7}" type="presParOf" srcId="{589D6534-55E4-433A-88F9-4ADBF8486EAF}" destId="{61801E2F-C44C-461E-AA03-81B885FAFC74}" srcOrd="4" destOrd="0" presId="urn:microsoft.com/office/officeart/2005/8/layout/process5"/>
    <dgm:cxn modelId="{43F49315-2084-4E3C-BD35-AA81390C237A}" type="presParOf" srcId="{589D6534-55E4-433A-88F9-4ADBF8486EAF}" destId="{2467C6B5-7B13-4E0C-948F-3C7EC0AAF062}" srcOrd="5" destOrd="0" presId="urn:microsoft.com/office/officeart/2005/8/layout/process5"/>
    <dgm:cxn modelId="{67313DDA-9016-4C36-B890-B415B2FB193C}" type="presParOf" srcId="{2467C6B5-7B13-4E0C-948F-3C7EC0AAF062}" destId="{4ADE80E4-FD82-42CA-8390-9E092D397C98}" srcOrd="0" destOrd="0" presId="urn:microsoft.com/office/officeart/2005/8/layout/process5"/>
    <dgm:cxn modelId="{3B8F2FF5-E1EC-4571-AC9D-3C61B83D8684}" type="presParOf" srcId="{589D6534-55E4-433A-88F9-4ADBF8486EAF}" destId="{5BD4DF00-65F8-40F3-9A79-9FD7B25A3DDC}" srcOrd="6" destOrd="0" presId="urn:microsoft.com/office/officeart/2005/8/layout/process5"/>
    <dgm:cxn modelId="{6EB4C7C8-FE9F-45AA-BFDC-3CC4801C13C6}" type="presParOf" srcId="{589D6534-55E4-433A-88F9-4ADBF8486EAF}" destId="{D76B9B69-3D05-4278-81C8-3F1428AB3298}" srcOrd="7" destOrd="0" presId="urn:microsoft.com/office/officeart/2005/8/layout/process5"/>
    <dgm:cxn modelId="{AF445949-6B9B-482A-8E47-C1041F9FA509}" type="presParOf" srcId="{D76B9B69-3D05-4278-81C8-3F1428AB3298}" destId="{4DE68C19-6992-4CE6-85CF-C6647B90BB78}" srcOrd="0" destOrd="0" presId="urn:microsoft.com/office/officeart/2005/8/layout/process5"/>
    <dgm:cxn modelId="{0E07390E-426C-4C82-AC8B-AF2BE4A6FDF0}" type="presParOf" srcId="{589D6534-55E4-433A-88F9-4ADBF8486EAF}" destId="{A368C8FF-E6F4-49E0-A346-53F07A295510}" srcOrd="8" destOrd="0" presId="urn:microsoft.com/office/officeart/2005/8/layout/process5"/>
    <dgm:cxn modelId="{3EBE217E-B7F7-42C4-BF74-3E1C425BE819}" type="presParOf" srcId="{589D6534-55E4-433A-88F9-4ADBF8486EAF}" destId="{21DA7E92-42E1-4FC4-AB06-CBCF3B6ED1CE}" srcOrd="9" destOrd="0" presId="urn:microsoft.com/office/officeart/2005/8/layout/process5"/>
    <dgm:cxn modelId="{81F14255-BD39-451F-B441-B0C90AF99A42}" type="presParOf" srcId="{21DA7E92-42E1-4FC4-AB06-CBCF3B6ED1CE}" destId="{7A9FD39E-5BAF-4A2A-B5CD-A0D5E9DBBBB2}" srcOrd="0" destOrd="0" presId="urn:microsoft.com/office/officeart/2005/8/layout/process5"/>
    <dgm:cxn modelId="{5BA954F0-DF9E-4628-A175-F6CECEA6F2F6}" type="presParOf" srcId="{589D6534-55E4-433A-88F9-4ADBF8486EAF}" destId="{359D5FB1-CEE2-4B10-BE65-E7DA6D90E417}" srcOrd="10" destOrd="0" presId="urn:microsoft.com/office/officeart/2005/8/layout/process5"/>
    <dgm:cxn modelId="{0E4DC495-5B83-470D-8A2F-754927779542}" type="presParOf" srcId="{589D6534-55E4-433A-88F9-4ADBF8486EAF}" destId="{68F49207-0E3D-4F35-A146-ABA8C24C1ACD}" srcOrd="11" destOrd="0" presId="urn:microsoft.com/office/officeart/2005/8/layout/process5"/>
    <dgm:cxn modelId="{8740B5CE-2546-4910-8F26-A7AB4947EF4A}" type="presParOf" srcId="{68F49207-0E3D-4F35-A146-ABA8C24C1ACD}" destId="{B483D1CC-BC28-42F2-BB08-EC95D0B91A2E}" srcOrd="0" destOrd="0" presId="urn:microsoft.com/office/officeart/2005/8/layout/process5"/>
    <dgm:cxn modelId="{E5C7C90C-2DEA-4AE9-A9A2-D45A0C415781}" type="presParOf" srcId="{589D6534-55E4-433A-88F9-4ADBF8486EAF}" destId="{9AD889E1-B9F6-4656-92E3-F1EE4A9E9371}" srcOrd="12" destOrd="0" presId="urn:microsoft.com/office/officeart/2005/8/layout/process5"/>
    <dgm:cxn modelId="{D4AD51B1-1779-454A-B742-7C4BCAE48FAB}" type="presParOf" srcId="{589D6534-55E4-433A-88F9-4ADBF8486EAF}" destId="{D361629A-38E4-4EB0-BA63-90801139CED1}" srcOrd="13" destOrd="0" presId="urn:microsoft.com/office/officeart/2005/8/layout/process5"/>
    <dgm:cxn modelId="{668C9914-4873-4A90-936C-50C512B16263}" type="presParOf" srcId="{D361629A-38E4-4EB0-BA63-90801139CED1}" destId="{D8BD5ED9-C23B-4A36-A8A6-0C78616F9FF8}" srcOrd="0" destOrd="0" presId="urn:microsoft.com/office/officeart/2005/8/layout/process5"/>
    <dgm:cxn modelId="{E44BADBC-9C0B-4033-9180-AD6E7CEB9657}" type="presParOf" srcId="{589D6534-55E4-433A-88F9-4ADBF8486EAF}" destId="{777D425C-17C0-4FE8-A751-48661DD70581}"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3C3F5-D9C7-4E3E-BD3A-EED7BC6109A9}">
      <dsp:nvSpPr>
        <dsp:cNvPr id="0" name=""/>
        <dsp:cNvSpPr/>
      </dsp:nvSpPr>
      <dsp:spPr>
        <a:xfrm>
          <a:off x="4552" y="492178"/>
          <a:ext cx="1990311" cy="1194186"/>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Familiarized ourselves with the GPF</a:t>
          </a:r>
        </a:p>
      </dsp:txBody>
      <dsp:txXfrm>
        <a:off x="39529" y="527155"/>
        <a:ext cx="1920357" cy="1124232"/>
      </dsp:txXfrm>
    </dsp:sp>
    <dsp:sp modelId="{BEA3406E-3315-49E2-A99E-56AD4903F5E1}">
      <dsp:nvSpPr>
        <dsp:cNvPr id="0" name=""/>
        <dsp:cNvSpPr/>
      </dsp:nvSpPr>
      <dsp:spPr>
        <a:xfrm>
          <a:off x="2170011" y="842473"/>
          <a:ext cx="421946" cy="493597"/>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170011" y="941192"/>
        <a:ext cx="295362" cy="296159"/>
      </dsp:txXfrm>
    </dsp:sp>
    <dsp:sp modelId="{FC8FD029-0F66-44E1-A080-6C61416E6B61}">
      <dsp:nvSpPr>
        <dsp:cNvPr id="0" name=""/>
        <dsp:cNvSpPr/>
      </dsp:nvSpPr>
      <dsp:spPr>
        <a:xfrm>
          <a:off x="2790988" y="492178"/>
          <a:ext cx="1990311" cy="1194186"/>
        </a:xfrm>
        <a:prstGeom prst="roundRect">
          <a:avLst>
            <a:gd name="adj" fmla="val 10000"/>
          </a:avLst>
        </a:prstGeom>
        <a:solidFill>
          <a:schemeClr val="accent1">
            <a:alpha val="90000"/>
            <a:hueOff val="0"/>
            <a:satOff val="0"/>
            <a:lumOff val="0"/>
            <a:alphaOff val="-5714"/>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Familiarized ourselves with the assessment</a:t>
          </a:r>
        </a:p>
      </dsp:txBody>
      <dsp:txXfrm>
        <a:off x="2825965" y="527155"/>
        <a:ext cx="1920357" cy="1124232"/>
      </dsp:txXfrm>
    </dsp:sp>
    <dsp:sp modelId="{E7C8E70D-213A-48DE-973F-EB45C11E2974}">
      <dsp:nvSpPr>
        <dsp:cNvPr id="0" name=""/>
        <dsp:cNvSpPr/>
      </dsp:nvSpPr>
      <dsp:spPr>
        <a:xfrm>
          <a:off x="4956447" y="842473"/>
          <a:ext cx="421946" cy="493597"/>
        </a:xfrm>
        <a:prstGeom prst="rightArrow">
          <a:avLst>
            <a:gd name="adj1" fmla="val 60000"/>
            <a:gd name="adj2" fmla="val 50000"/>
          </a:avLst>
        </a:prstGeom>
        <a:solidFill>
          <a:schemeClr val="accent1">
            <a:shade val="90000"/>
            <a:hueOff val="141613"/>
            <a:satOff val="-15028"/>
            <a:lumOff val="929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956447" y="941192"/>
        <a:ext cx="295362" cy="296159"/>
      </dsp:txXfrm>
    </dsp:sp>
    <dsp:sp modelId="{61801E2F-C44C-461E-AA03-81B885FAFC74}">
      <dsp:nvSpPr>
        <dsp:cNvPr id="0" name=""/>
        <dsp:cNvSpPr/>
      </dsp:nvSpPr>
      <dsp:spPr>
        <a:xfrm>
          <a:off x="5577424" y="492178"/>
          <a:ext cx="1990311" cy="1194186"/>
        </a:xfrm>
        <a:prstGeom prst="roundRect">
          <a:avLst>
            <a:gd name="adj" fmla="val 10000"/>
          </a:avLst>
        </a:prstGeom>
        <a:solidFill>
          <a:schemeClr val="accent1">
            <a:alpha val="90000"/>
            <a:hueOff val="0"/>
            <a:satOff val="0"/>
            <a:lumOff val="0"/>
            <a:alphaOff val="-11429"/>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Aligned the items in the assessment with the GPF</a:t>
          </a:r>
        </a:p>
      </dsp:txBody>
      <dsp:txXfrm>
        <a:off x="5612401" y="527155"/>
        <a:ext cx="1920357" cy="1124232"/>
      </dsp:txXfrm>
    </dsp:sp>
    <dsp:sp modelId="{2467C6B5-7B13-4E0C-948F-3C7EC0AAF062}">
      <dsp:nvSpPr>
        <dsp:cNvPr id="0" name=""/>
        <dsp:cNvSpPr/>
      </dsp:nvSpPr>
      <dsp:spPr>
        <a:xfrm>
          <a:off x="7742883" y="842473"/>
          <a:ext cx="421946" cy="493597"/>
        </a:xfrm>
        <a:prstGeom prst="rightArrow">
          <a:avLst>
            <a:gd name="adj1" fmla="val 60000"/>
            <a:gd name="adj2" fmla="val 50000"/>
          </a:avLst>
        </a:prstGeom>
        <a:solidFill>
          <a:schemeClr val="accent1">
            <a:shade val="90000"/>
            <a:hueOff val="283225"/>
            <a:satOff val="-30056"/>
            <a:lumOff val="185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7742883" y="941192"/>
        <a:ext cx="295362" cy="296159"/>
      </dsp:txXfrm>
    </dsp:sp>
    <dsp:sp modelId="{5BD4DF00-65F8-40F3-9A79-9FD7B25A3DDC}">
      <dsp:nvSpPr>
        <dsp:cNvPr id="0" name=""/>
        <dsp:cNvSpPr/>
      </dsp:nvSpPr>
      <dsp:spPr>
        <a:xfrm>
          <a:off x="8363860" y="492178"/>
          <a:ext cx="1990311" cy="1194186"/>
        </a:xfrm>
        <a:prstGeom prst="roundRect">
          <a:avLst>
            <a:gd name="adj" fmla="val 10000"/>
          </a:avLst>
        </a:prstGeom>
        <a:solidFill>
          <a:schemeClr val="accent1">
            <a:alpha val="90000"/>
            <a:hueOff val="0"/>
            <a:satOff val="0"/>
            <a:lumOff val="0"/>
            <a:alphaOff val="-1714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Matched items to the GPDs for [grade x]</a:t>
          </a:r>
        </a:p>
      </dsp:txBody>
      <dsp:txXfrm>
        <a:off x="8398837" y="527155"/>
        <a:ext cx="1920357" cy="1124232"/>
      </dsp:txXfrm>
    </dsp:sp>
    <dsp:sp modelId="{D76B9B69-3D05-4278-81C8-3F1428AB3298}">
      <dsp:nvSpPr>
        <dsp:cNvPr id="0" name=""/>
        <dsp:cNvSpPr/>
      </dsp:nvSpPr>
      <dsp:spPr>
        <a:xfrm rot="5400000">
          <a:off x="9148043" y="1825687"/>
          <a:ext cx="421946" cy="493597"/>
        </a:xfrm>
        <a:prstGeom prst="rightArrow">
          <a:avLst>
            <a:gd name="adj1" fmla="val 60000"/>
            <a:gd name="adj2" fmla="val 50000"/>
          </a:avLst>
        </a:prstGeom>
        <a:solidFill>
          <a:schemeClr val="accent1">
            <a:shade val="90000"/>
            <a:hueOff val="424838"/>
            <a:satOff val="-45084"/>
            <a:lumOff val="278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9210937" y="1861512"/>
        <a:ext cx="296159" cy="295362"/>
      </dsp:txXfrm>
    </dsp:sp>
    <dsp:sp modelId="{A368C8FF-E6F4-49E0-A346-53F07A295510}">
      <dsp:nvSpPr>
        <dsp:cNvPr id="0" name=""/>
        <dsp:cNvSpPr/>
      </dsp:nvSpPr>
      <dsp:spPr>
        <a:xfrm>
          <a:off x="8363860" y="2482490"/>
          <a:ext cx="1990311" cy="1194186"/>
        </a:xfrm>
        <a:prstGeom prst="roundRect">
          <a:avLst>
            <a:gd name="adj" fmla="val 10000"/>
          </a:avLst>
        </a:prstGeom>
        <a:solidFill>
          <a:schemeClr val="accent1">
            <a:alpha val="90000"/>
            <a:hueOff val="0"/>
            <a:satOff val="0"/>
            <a:lumOff val="0"/>
            <a:alphaOff val="-2285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Determined whether learners who just met the expectations would answer items correctly </a:t>
          </a:r>
        </a:p>
      </dsp:txBody>
      <dsp:txXfrm>
        <a:off x="8398837" y="2517467"/>
        <a:ext cx="1920357" cy="1124232"/>
      </dsp:txXfrm>
    </dsp:sp>
    <dsp:sp modelId="{21DA7E92-42E1-4FC4-AB06-CBCF3B6ED1CE}">
      <dsp:nvSpPr>
        <dsp:cNvPr id="0" name=""/>
        <dsp:cNvSpPr/>
      </dsp:nvSpPr>
      <dsp:spPr>
        <a:xfrm rot="10800000">
          <a:off x="7766766" y="2832785"/>
          <a:ext cx="421946" cy="493597"/>
        </a:xfrm>
        <a:prstGeom prst="rightArrow">
          <a:avLst>
            <a:gd name="adj1" fmla="val 60000"/>
            <a:gd name="adj2" fmla="val 50000"/>
          </a:avLst>
        </a:prstGeom>
        <a:solidFill>
          <a:schemeClr val="accent1">
            <a:shade val="90000"/>
            <a:hueOff val="566450"/>
            <a:satOff val="-60112"/>
            <a:lumOff val="371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7893350" y="2931504"/>
        <a:ext cx="295362" cy="296159"/>
      </dsp:txXfrm>
    </dsp:sp>
    <dsp:sp modelId="{359D5FB1-CEE2-4B10-BE65-E7DA6D90E417}">
      <dsp:nvSpPr>
        <dsp:cNvPr id="0" name=""/>
        <dsp:cNvSpPr/>
      </dsp:nvSpPr>
      <dsp:spPr>
        <a:xfrm>
          <a:off x="5577424" y="2482490"/>
          <a:ext cx="1990311" cy="1194186"/>
        </a:xfrm>
        <a:prstGeom prst="roundRect">
          <a:avLst>
            <a:gd name="adj" fmla="val 10000"/>
          </a:avLst>
        </a:prstGeom>
        <a:solidFill>
          <a:schemeClr val="accent1">
            <a:alpha val="90000"/>
            <a:hueOff val="0"/>
            <a:satOff val="0"/>
            <a:lumOff val="0"/>
            <a:alphaOff val="-2857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Created your individual benchmarks based on your judgements</a:t>
          </a:r>
        </a:p>
      </dsp:txBody>
      <dsp:txXfrm>
        <a:off x="5612401" y="2517467"/>
        <a:ext cx="1920357" cy="1124232"/>
      </dsp:txXfrm>
    </dsp:sp>
    <dsp:sp modelId="{68F49207-0E3D-4F35-A146-ABA8C24C1ACD}">
      <dsp:nvSpPr>
        <dsp:cNvPr id="0" name=""/>
        <dsp:cNvSpPr/>
      </dsp:nvSpPr>
      <dsp:spPr>
        <a:xfrm rot="10800000">
          <a:off x="4980330" y="2832785"/>
          <a:ext cx="421946" cy="493597"/>
        </a:xfrm>
        <a:prstGeom prst="rightArrow">
          <a:avLst>
            <a:gd name="adj1" fmla="val 60000"/>
            <a:gd name="adj2" fmla="val 50000"/>
          </a:avLst>
        </a:prstGeom>
        <a:solidFill>
          <a:schemeClr val="accent1">
            <a:shade val="90000"/>
            <a:hueOff val="708063"/>
            <a:satOff val="-75140"/>
            <a:lumOff val="464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5106914" y="2931504"/>
        <a:ext cx="295362" cy="296159"/>
      </dsp:txXfrm>
    </dsp:sp>
    <dsp:sp modelId="{9AD889E1-B9F6-4656-92E3-F1EE4A9E9371}">
      <dsp:nvSpPr>
        <dsp:cNvPr id="0" name=""/>
        <dsp:cNvSpPr/>
      </dsp:nvSpPr>
      <dsp:spPr>
        <a:xfrm>
          <a:off x="2790988" y="2482490"/>
          <a:ext cx="1990311" cy="1194186"/>
        </a:xfrm>
        <a:prstGeom prst="roundRect">
          <a:avLst>
            <a:gd name="adj" fmla="val 10000"/>
          </a:avLst>
        </a:prstGeom>
        <a:solidFill>
          <a:schemeClr val="accent1">
            <a:alpha val="90000"/>
            <a:hueOff val="0"/>
            <a:satOff val="0"/>
            <a:lumOff val="0"/>
            <a:alphaOff val="-3428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Averaged the benchmarks across the whole group to get the final benchmarks</a:t>
          </a:r>
        </a:p>
      </dsp:txBody>
      <dsp:txXfrm>
        <a:off x="2825965" y="2517467"/>
        <a:ext cx="1920357" cy="1124232"/>
      </dsp:txXfrm>
    </dsp:sp>
    <dsp:sp modelId="{D361629A-38E4-4EB0-BA63-90801139CED1}">
      <dsp:nvSpPr>
        <dsp:cNvPr id="0" name=""/>
        <dsp:cNvSpPr/>
      </dsp:nvSpPr>
      <dsp:spPr>
        <a:xfrm rot="10800000">
          <a:off x="2193894" y="2832785"/>
          <a:ext cx="421946" cy="493597"/>
        </a:xfrm>
        <a:prstGeom prst="rightArrow">
          <a:avLst>
            <a:gd name="adj1" fmla="val 60000"/>
            <a:gd name="adj2" fmla="val 50000"/>
          </a:avLst>
        </a:prstGeom>
        <a:solidFill>
          <a:schemeClr val="accent1">
            <a:shade val="90000"/>
            <a:hueOff val="849675"/>
            <a:satOff val="-90168"/>
            <a:lumOff val="557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2320478" y="2931504"/>
        <a:ext cx="295362" cy="296159"/>
      </dsp:txXfrm>
    </dsp:sp>
    <dsp:sp modelId="{777D425C-17C0-4FE8-A751-48661DD70581}">
      <dsp:nvSpPr>
        <dsp:cNvPr id="0" name=""/>
        <dsp:cNvSpPr/>
      </dsp:nvSpPr>
      <dsp:spPr>
        <a:xfrm>
          <a:off x="4552" y="2482490"/>
          <a:ext cx="1990311" cy="1194186"/>
        </a:xfrm>
        <a:prstGeom prst="roundRect">
          <a:avLst>
            <a:gd name="adj" fmla="val 1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Worked out the impact of those benchmarks in terms of what proportion of learners met expectations</a:t>
          </a:r>
        </a:p>
      </dsp:txBody>
      <dsp:txXfrm>
        <a:off x="39529" y="2517467"/>
        <a:ext cx="1920357" cy="11242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81370"/>
          </a:xfrm>
          <a:prstGeom prst="rect">
            <a:avLst/>
          </a:prstGeom>
        </p:spPr>
        <p:txBody>
          <a:bodyPr vert="horz" lIns="94704" tIns="47352" rIns="94704" bIns="47352" rtlCol="0"/>
          <a:lstStyle>
            <a:lvl1pPr algn="l">
              <a:defRPr sz="1200"/>
            </a:lvl1pPr>
          </a:lstStyle>
          <a:p>
            <a:endParaRPr lang="en-US"/>
          </a:p>
        </p:txBody>
      </p:sp>
      <p:sp>
        <p:nvSpPr>
          <p:cNvPr id="3" name="Date Placeholder 2"/>
          <p:cNvSpPr>
            <a:spLocks noGrp="1"/>
          </p:cNvSpPr>
          <p:nvPr>
            <p:ph type="dt" sz="quarter" idx="1"/>
          </p:nvPr>
        </p:nvSpPr>
        <p:spPr>
          <a:xfrm>
            <a:off x="4143737" y="0"/>
            <a:ext cx="3169810" cy="481370"/>
          </a:xfrm>
          <a:prstGeom prst="rect">
            <a:avLst/>
          </a:prstGeom>
        </p:spPr>
        <p:txBody>
          <a:bodyPr vert="horz" lIns="94704" tIns="47352" rIns="94704" bIns="47352" rtlCol="0"/>
          <a:lstStyle>
            <a:lvl1pPr algn="r">
              <a:defRPr sz="1200"/>
            </a:lvl1pPr>
          </a:lstStyle>
          <a:p>
            <a:fld id="{1B044919-DDAE-46C5-B762-CAFD6B3DDF50}" type="datetimeFigureOut">
              <a:rPr lang="en-US" smtClean="0"/>
              <a:t>5/23/2023</a:t>
            </a:fld>
            <a:endParaRPr lang="en-US"/>
          </a:p>
        </p:txBody>
      </p:sp>
      <p:sp>
        <p:nvSpPr>
          <p:cNvPr id="4" name="Footer Placeholder 3"/>
          <p:cNvSpPr>
            <a:spLocks noGrp="1"/>
          </p:cNvSpPr>
          <p:nvPr>
            <p:ph type="ftr" sz="quarter" idx="2"/>
          </p:nvPr>
        </p:nvSpPr>
        <p:spPr>
          <a:xfrm>
            <a:off x="0" y="9119831"/>
            <a:ext cx="3169810" cy="481370"/>
          </a:xfrm>
          <a:prstGeom prst="rect">
            <a:avLst/>
          </a:prstGeom>
        </p:spPr>
        <p:txBody>
          <a:bodyPr vert="horz" lIns="94704" tIns="47352" rIns="94704" bIns="47352" rtlCol="0" anchor="b"/>
          <a:lstStyle>
            <a:lvl1pPr algn="l">
              <a:defRPr sz="1200"/>
            </a:lvl1pPr>
          </a:lstStyle>
          <a:p>
            <a:endParaRPr lang="en-US"/>
          </a:p>
        </p:txBody>
      </p:sp>
      <p:sp>
        <p:nvSpPr>
          <p:cNvPr id="5" name="Slide Number Placeholder 4"/>
          <p:cNvSpPr>
            <a:spLocks noGrp="1"/>
          </p:cNvSpPr>
          <p:nvPr>
            <p:ph type="sldNum" sz="quarter" idx="3"/>
          </p:nvPr>
        </p:nvSpPr>
        <p:spPr>
          <a:xfrm>
            <a:off x="4143737" y="9119831"/>
            <a:ext cx="3169810" cy="481370"/>
          </a:xfrm>
          <a:prstGeom prst="rect">
            <a:avLst/>
          </a:prstGeom>
        </p:spPr>
        <p:txBody>
          <a:bodyPr vert="horz" lIns="94704" tIns="47352" rIns="94704" bIns="47352" rtlCol="0" anchor="b"/>
          <a:lstStyle>
            <a:lvl1pPr algn="r">
              <a:defRPr sz="1200"/>
            </a:lvl1pPr>
          </a:lstStyle>
          <a:p>
            <a:fld id="{78432237-4E93-4C09-BFFB-6678D6184AFB}" type="slidenum">
              <a:rPr lang="en-US" smtClean="0"/>
              <a:t>‹#›</a:t>
            </a:fld>
            <a:endParaRPr lang="en-US"/>
          </a:p>
        </p:txBody>
      </p:sp>
    </p:spTree>
    <p:extLst>
      <p:ext uri="{BB962C8B-B14F-4D97-AF65-F5344CB8AC3E}">
        <p14:creationId xmlns:p14="http://schemas.microsoft.com/office/powerpoint/2010/main" val="1218807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169920" cy="481728"/>
          </a:xfrm>
          <a:prstGeom prst="rect">
            <a:avLst/>
          </a:prstGeom>
          <a:noFill/>
          <a:ln>
            <a:noFill/>
          </a:ln>
        </p:spPr>
        <p:txBody>
          <a:bodyPr spcFirstLastPara="1" wrap="square" lIns="96631" tIns="48315" rIns="96631" bIns="4831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9" y="1"/>
            <a:ext cx="3169920" cy="481728"/>
          </a:xfrm>
          <a:prstGeom prst="rect">
            <a:avLst/>
          </a:prstGeom>
          <a:noFill/>
          <a:ln>
            <a:noFill/>
          </a:ln>
        </p:spPr>
        <p:txBody>
          <a:bodyPr spcFirstLastPara="1" wrap="square" lIns="96631" tIns="48315" rIns="96631" bIns="4831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6"/>
            <a:ext cx="3169920" cy="481727"/>
          </a:xfrm>
          <a:prstGeom prst="rect">
            <a:avLst/>
          </a:prstGeom>
          <a:noFill/>
          <a:ln>
            <a:noFill/>
          </a:ln>
        </p:spPr>
        <p:txBody>
          <a:bodyPr spcFirstLastPara="1" wrap="square" lIns="96631" tIns="48315" rIns="96631" bIns="4831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d942b5609_0_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9d942b5609_0_1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r>
              <a:rPr lang="en-US" b="1" cap="none" dirty="0"/>
              <a:t>NOTE: THIS SLIDE IS FOR FACILITATORS ONLY!</a:t>
            </a:r>
            <a:endParaRPr b="1" cap="none" dirty="0"/>
          </a:p>
          <a:p>
            <a:pPr marL="0" indent="0"/>
            <a:endParaRPr b="1" dirty="0"/>
          </a:p>
          <a:p>
            <a:pPr marL="0" indent="0"/>
            <a:r>
              <a:rPr lang="en-US" b="1" dirty="0"/>
              <a:t>Facilitator Note: </a:t>
            </a:r>
          </a:p>
          <a:p>
            <a:pPr marL="177571" indent="-177571">
              <a:buFont typeface="Arial"/>
              <a:buChar char="•"/>
            </a:pPr>
            <a:r>
              <a:rPr lang="en-US" dirty="0">
                <a:latin typeface="Arial" panose="020B0604020202020204" pitchFamily="34" charset="0"/>
                <a:cs typeface="Arial" panose="020B0604020202020204" pitchFamily="34" charset="0"/>
              </a:rPr>
              <a:t>You may want to use these logos on your opening slide as well. </a:t>
            </a:r>
            <a:endParaRPr dirty="0">
              <a:latin typeface="Arial" panose="020B0604020202020204" pitchFamily="34" charset="0"/>
              <a:cs typeface="Arial" panose="020B0604020202020204" pitchFamily="34" charset="0"/>
            </a:endParaRPr>
          </a:p>
          <a:p>
            <a:pPr marL="0" indent="0"/>
            <a:endParaRPr b="1" dirty="0"/>
          </a:p>
        </p:txBody>
      </p:sp>
      <p:sp>
        <p:nvSpPr>
          <p:cNvPr id="331" name="Google Shape;331;g9d942b5609_0_14: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200"/>
            </a:pPr>
            <a:fld id="{00000000-1234-1234-1234-123412341234}" type="slidenum">
              <a:rPr lang="en-US"/>
              <a:pPr algn="r">
                <a:buSzPts val="1200"/>
              </a:pPr>
              <a:t>1</a:t>
            </a:fld>
            <a:endParaRPr/>
          </a:p>
        </p:txBody>
      </p:sp>
    </p:spTree>
    <p:extLst>
      <p:ext uri="{BB962C8B-B14F-4D97-AF65-F5344CB8AC3E}">
        <p14:creationId xmlns:p14="http://schemas.microsoft.com/office/powerpoint/2010/main" val="243675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9d942b5609_0_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9d942b5609_0_7: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buSzPts val="1200"/>
              <a:buFont typeface="Arial"/>
              <a:buChar char="•"/>
            </a:pPr>
            <a:r>
              <a:rPr lang="en-US" b="1" dirty="0">
                <a:solidFill>
                  <a:srgbClr val="000000"/>
                </a:solidFill>
              </a:rPr>
              <a:t>Please add in the appropriate grade/subject names, name of assessment instrument(s) on this slide IF the Ministry of Education or other responsible party has permitted distribution of the assessment in the packet.  </a:t>
            </a:r>
            <a:endParaRPr b="1" dirty="0">
              <a:solidFill>
                <a:srgbClr val="000000"/>
              </a:solidFill>
            </a:endParaRPr>
          </a:p>
          <a:p>
            <a:pPr marL="177571" indent="-177571">
              <a:buSzPts val="1200"/>
              <a:buFont typeface="Arial"/>
              <a:buChar char="•"/>
            </a:pPr>
            <a:r>
              <a:rPr lang="en-US" b="1" dirty="0">
                <a:solidFill>
                  <a:srgbClr val="000000"/>
                </a:solidFill>
              </a:rPr>
              <a:t>NOTE FOR SECURITY PURPOSES, assessments are often only distributed when needed, numbered for tracking, and collected when not being used. See more details about assessment security on page 37 of the toolkit. </a:t>
            </a:r>
            <a:endParaRPr dirty="0">
              <a:solidFill>
                <a:srgbClr val="000000"/>
              </a:solidFill>
            </a:endParaRPr>
          </a:p>
          <a:p>
            <a:pPr marL="177571" indent="-177571">
              <a:buSzPts val="1200"/>
              <a:buFont typeface="Arial"/>
              <a:buChar char="•"/>
            </a:pPr>
            <a:r>
              <a:rPr lang="en-US" b="1" i="0" dirty="0">
                <a:solidFill>
                  <a:srgbClr val="000000"/>
                </a:solidFill>
              </a:rPr>
              <a:t>You will need to create these packets for participants before the workshop.</a:t>
            </a:r>
            <a:endParaRPr dirty="0">
              <a:solidFill>
                <a:srgbClr val="000000"/>
              </a:solidFill>
            </a:endParaRPr>
          </a:p>
          <a:p>
            <a:pPr marL="177571" indent="-177571">
              <a:buSzPts val="1200"/>
              <a:buFont typeface="Arial"/>
              <a:buChar char="•"/>
            </a:pPr>
            <a:r>
              <a:rPr lang="en-US" b="1" i="0" dirty="0">
                <a:solidFill>
                  <a:srgbClr val="000000"/>
                </a:solidFill>
              </a:rPr>
              <a:t>Assign a panelist ID to each panelist and ensure that each document in the packet has this ID on the top right corner.</a:t>
            </a:r>
          </a:p>
          <a:p>
            <a:pPr marL="177571" marR="0" lvl="0" indent="-177571" algn="l" defTabSz="914400" rtl="0" eaLnBrk="1" fontAlgn="auto" latinLnBrk="0" hangingPunct="1">
              <a:lnSpc>
                <a:spcPct val="100000"/>
              </a:lnSpc>
              <a:spcBef>
                <a:spcPts val="0"/>
              </a:spcBef>
              <a:spcAft>
                <a:spcPts val="0"/>
              </a:spcAft>
              <a:buClr>
                <a:srgbClr val="000000"/>
              </a:buClr>
              <a:buSzPts val="1200"/>
              <a:buFont typeface="Arial"/>
              <a:buChar char="•"/>
              <a:tabLst/>
              <a:defRPr/>
            </a:pPr>
            <a:r>
              <a:rPr lang="en-US" b="1" dirty="0"/>
              <a:t>Remove the yellow “plus” sign before using the presentation</a:t>
            </a:r>
          </a:p>
          <a:p>
            <a:pPr marL="177571" indent="-177571">
              <a:buSzPts val="1200"/>
              <a:buFont typeface="Arial"/>
              <a:buChar char="•"/>
            </a:pPr>
            <a:endParaRPr dirty="0">
              <a:solidFill>
                <a:srgbClr val="000000"/>
              </a:solidFill>
            </a:endParaRPr>
          </a:p>
          <a:p>
            <a:pPr marL="0" indent="0">
              <a:buClr>
                <a:schemeClr val="dk1"/>
              </a:buClr>
              <a:buSzPts val="1200"/>
            </a:pPr>
            <a:endParaRPr b="1" dirty="0">
              <a:solidFill>
                <a:srgbClr val="000000"/>
              </a:solidFill>
            </a:endParaRPr>
          </a:p>
          <a:p>
            <a:pPr marL="0" indent="0">
              <a:buClr>
                <a:schemeClr val="dk1"/>
              </a:buClr>
              <a:buSzPts val="1200"/>
            </a:pPr>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Ensure that each participant has a participant packet with these documents.</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Make sure they understand the purpose of their ID (which will be included on each of the task forms and on the evaluation).</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Briefly go over each document with participants, letting them know that they will use the documents in different stages of the workshop. You may want to mention during which days/which sessions they will use each document</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Do not spend too much time reviewing documents at this stage as each will be introduced at the relevant point during the workshop.</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endParaRPr dirty="0">
              <a:solidFill>
                <a:srgbClr val="000000"/>
              </a:solidFill>
              <a:latin typeface="Arial" panose="020B0604020202020204" pitchFamily="34" charset="0"/>
              <a:cs typeface="Arial" panose="020B0604020202020204" pitchFamily="34" charset="0"/>
            </a:endParaRPr>
          </a:p>
          <a:p>
            <a:pPr marL="0" indent="0">
              <a:buClr>
                <a:schemeClr val="dk1"/>
              </a:buClr>
              <a:buSzPts val="1200"/>
            </a:pPr>
            <a:endParaRPr b="1" dirty="0">
              <a:solidFill>
                <a:srgbClr val="000000"/>
              </a:solidFill>
            </a:endParaRPr>
          </a:p>
        </p:txBody>
      </p:sp>
      <p:sp>
        <p:nvSpPr>
          <p:cNvPr id="405" name="Google Shape;405;g9d942b5609_0_7: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11</a:t>
            </a:fld>
            <a:endParaRPr>
              <a:solidFill>
                <a:srgbClr val="000000"/>
              </a:solidFill>
              <a:latin typeface="Calibri"/>
              <a:ea typeface="Calibri"/>
              <a:cs typeface="Calibri"/>
              <a:sym typeface="Calibri"/>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8"/>
        <p:cNvGrpSpPr/>
        <p:nvPr/>
      </p:nvGrpSpPr>
      <p:grpSpPr>
        <a:xfrm>
          <a:off x="0" y="0"/>
          <a:ext cx="0" cy="0"/>
          <a:chOff x="0" y="0"/>
          <a:chExt cx="0" cy="0"/>
        </a:xfrm>
      </p:grpSpPr>
      <p:sp>
        <p:nvSpPr>
          <p:cNvPr id="1619" name="Google Shape;1619;p6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0" name="Google Shape;1620;p67: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Delete this slide if only setting benchmarks for a reading assessment.</a:t>
            </a:r>
          </a:p>
          <a:p>
            <a:pPr marL="171450" indent="-171450">
              <a:buFont typeface="Arial" panose="020B0604020202020204" pitchFamily="34" charset="0"/>
              <a:buChar char="•"/>
            </a:pPr>
            <a:r>
              <a:rPr lang="en-US" b="1" dirty="0">
                <a:solidFill>
                  <a:srgbClr val="000000"/>
                </a:solidFill>
              </a:rPr>
              <a:t>Follow through example from step 2</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lang="en-US" b="1" dirty="0">
              <a:solidFill>
                <a:srgbClr val="000000"/>
              </a:solidFill>
            </a:endParaRPr>
          </a:p>
          <a:p>
            <a:pPr marL="0" indent="0"/>
            <a:endParaRPr lang="en-US"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rPr>
              <a:t>Go over Step 3 of the process, which was completed in Tasks 1 and 2.</a:t>
            </a:r>
            <a:endParaRPr dirty="0">
              <a:solidFill>
                <a:srgbClr val="000000"/>
              </a:solidFill>
            </a:endParaRPr>
          </a:p>
          <a:p>
            <a:pPr marL="177571" indent="-177571">
              <a:buFont typeface="Arial"/>
              <a:buChar char="•"/>
            </a:pPr>
            <a:r>
              <a:rPr lang="en-US" dirty="0">
                <a:solidFill>
                  <a:srgbClr val="000000"/>
                </a:solidFill>
              </a:rPr>
              <a:t>Explain the descriptors for the three GPLs that relate to the item, along with the statement of knowledge and/or skill(s).</a:t>
            </a:r>
            <a:endParaRPr dirty="0">
              <a:solidFill>
                <a:srgbClr val="000000"/>
              </a:solidFill>
            </a:endParaRPr>
          </a:p>
          <a:p>
            <a:pPr marL="177571" indent="-177571">
              <a:buFont typeface="Arial"/>
              <a:buChar char="•"/>
            </a:pPr>
            <a:r>
              <a:rPr lang="en-US" dirty="0">
                <a:solidFill>
                  <a:srgbClr val="000000"/>
                </a:solidFill>
              </a:rPr>
              <a:t>Show how the rating should be for the lowest GPD and GPL, which in this case </a:t>
            </a:r>
            <a:r>
              <a:rPr lang="en-US" dirty="0"/>
              <a:t>(using the example from the previous slide)</a:t>
            </a:r>
            <a:r>
              <a:rPr lang="en-US" dirty="0">
                <a:solidFill>
                  <a:srgbClr val="000000"/>
                </a:solidFill>
              </a:rPr>
              <a:t> is the grade 2 “meets” level.</a:t>
            </a:r>
            <a:endParaRPr dirty="0">
              <a:solidFill>
                <a:srgbClr val="000000"/>
              </a:solidFill>
            </a:endParaRPr>
          </a:p>
        </p:txBody>
      </p:sp>
      <p:sp>
        <p:nvSpPr>
          <p:cNvPr id="1621" name="Google Shape;1621;p67: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112</a:t>
            </a:fld>
            <a:endParaRPr>
              <a:solidFill>
                <a:srgbClr val="000000"/>
              </a:solidFill>
              <a:latin typeface="Calibri"/>
              <a:ea typeface="Calibri"/>
              <a:cs typeface="Calibri"/>
              <a:sym typeface="Calibri"/>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p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9" name="Google Shape;1629;p6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solidFill>
                  <a:srgbClr val="000000"/>
                </a:solidFill>
              </a:rPr>
              <a:t>Delete this slide if only setting benchmarks for a reading assessment.</a:t>
            </a:r>
          </a:p>
          <a:p>
            <a:pPr marL="171450" indent="-171450">
              <a:buFont typeface="Arial" panose="020B0604020202020204" pitchFamily="34" charset="0"/>
              <a:buChar char="•"/>
            </a:pPr>
            <a:r>
              <a:rPr lang="en-US" b="1" dirty="0">
                <a:solidFill>
                  <a:srgbClr val="000000"/>
                </a:solidFill>
              </a:rPr>
              <a:t>Note that this slide will need to be adapted if panelists will be setting only one benchmark during the workshop. To do this, replace JP with JM in the main bullet, change the first sub-bullet to ‘If “yes,” circle JM and proceed to the next item’ and change the second sub-bullet to ‘if “No” circle AM (Above Meets) and proceed to the next item’ (the alignment form for setting only a single benchmark only needs JM and AM columns for circling).</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b="1"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rPr>
              <a:t>Go over Step 4 of the rating process.</a:t>
            </a:r>
            <a:endParaRPr dirty="0">
              <a:solidFill>
                <a:srgbClr val="000000"/>
              </a:solidFill>
            </a:endParaRPr>
          </a:p>
          <a:p>
            <a:pPr marL="177571" indent="-177571">
              <a:buFont typeface="Arial"/>
              <a:buChar char="•"/>
            </a:pPr>
            <a:r>
              <a:rPr lang="en-US" dirty="0">
                <a:solidFill>
                  <a:srgbClr val="000000"/>
                </a:solidFill>
              </a:rPr>
              <a:t>Explain the decision-making process, i.e., proceeding from JP to JM to JE, and then to AE (above exceeds) if most of the JE learners cannot answer the item correctly.</a:t>
            </a:r>
            <a:endParaRPr dirty="0">
              <a:solidFill>
                <a:srgbClr val="000000"/>
              </a:solidFill>
            </a:endParaRPr>
          </a:p>
          <a:p>
            <a:pPr marL="177571" indent="-177571">
              <a:buFont typeface="Arial"/>
              <a:buChar char="•"/>
            </a:pPr>
            <a:r>
              <a:rPr lang="en-US" dirty="0">
                <a:solidFill>
                  <a:srgbClr val="000000"/>
                </a:solidFill>
              </a:rPr>
              <a:t>Say that there is a flowchart on the next slide (again as another way of explaining the same process).</a:t>
            </a:r>
            <a:endParaRPr dirty="0">
              <a:solidFill>
                <a:srgbClr val="000000"/>
              </a:solidFill>
            </a:endParaRPr>
          </a:p>
          <a:p>
            <a:pPr marL="177571" indent="-177571">
              <a:buChar char="•"/>
            </a:pPr>
            <a:r>
              <a:rPr lang="en-US" dirty="0">
                <a:solidFill>
                  <a:srgbClr val="000000"/>
                </a:solidFill>
              </a:rPr>
              <a:t>Also, explain that for the example given on the previous slide, we would probably say “no” we are not reasonably sure a JP learner at grade 2 would be able to answer the item correctly since the GPF says “meets” learners can answer the item correctly. Then, we would ask ourselves whether we were reasonably sure a “meets” learner would answer the item correctly. Now, the GPF says, a “meets” learner “should” be able to answer the item correctly. But, let’s think about an actual “meets” learner</a:t>
            </a:r>
            <a:r>
              <a:rPr lang="en-US" sz="1900" dirty="0">
                <a:latin typeface="Gill Sans MT" panose="020B0502020104020203" pitchFamily="34" charset="0"/>
                <a:ea typeface="Calibri" panose="020F0502020204030204" pitchFamily="34" charset="0"/>
                <a:cs typeface="Arial" panose="020B0604020202020204" pitchFamily="34" charset="0"/>
              </a:rPr>
              <a:t>—</a:t>
            </a:r>
            <a:r>
              <a:rPr lang="en-US" dirty="0">
                <a:solidFill>
                  <a:srgbClr val="000000"/>
                </a:solidFill>
              </a:rPr>
              <a:t>someone who normally can just barely read and write whole numbers up to 100 in class. “Would” two out of three of those learners answer the item correctly on the assessment given normal test conditions? I might say “yes” if I think this is a pretty straightforward question. Or, I might say, “no” because I think there are strong distractors. </a:t>
            </a:r>
            <a:endParaRPr dirty="0">
              <a:solidFill>
                <a:srgbClr val="000000"/>
              </a:solidFill>
            </a:endParaRPr>
          </a:p>
          <a:p>
            <a:pPr marL="177571" indent="-177571">
              <a:buChar char="•"/>
            </a:pPr>
            <a:r>
              <a:rPr lang="en-US" dirty="0"/>
              <a:t>What would you say for the example on the previous slide</a:t>
            </a:r>
            <a:r>
              <a:rPr lang="en-US" sz="1900" dirty="0">
                <a:latin typeface="Gill Sans MT" panose="020B0502020104020203" pitchFamily="34" charset="0"/>
                <a:ea typeface="Calibri" panose="020F0502020204030204" pitchFamily="34" charset="0"/>
                <a:cs typeface="Arial" panose="020B0604020202020204" pitchFamily="34" charset="0"/>
              </a:rPr>
              <a:t>—</a:t>
            </a:r>
            <a:r>
              <a:rPr lang="en-US" dirty="0"/>
              <a:t>would a JM learner at grade 2 get it correct?</a:t>
            </a:r>
            <a:endParaRPr dirty="0">
              <a:solidFill>
                <a:srgbClr val="000000"/>
              </a:solidFill>
            </a:endParaRPr>
          </a:p>
          <a:p>
            <a:pPr marL="0" indent="0">
              <a:buClr>
                <a:schemeClr val="dk1"/>
              </a:buClr>
              <a:buSzPts val="1200"/>
            </a:pPr>
            <a:endParaRPr dirty="0"/>
          </a:p>
        </p:txBody>
      </p:sp>
      <p:sp>
        <p:nvSpPr>
          <p:cNvPr id="1630" name="Google Shape;1630;p6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113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6868324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Google Shape;1608;p6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9" name="Google Shape;1609;p66: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Delete slide if only setting benchmarks on a mathematics assessment.</a:t>
            </a:r>
          </a:p>
          <a:p>
            <a:pPr marL="171450" indent="-171450">
              <a:buFont typeface="Arial" panose="020B0604020202020204" pitchFamily="34" charset="0"/>
              <a:buChar char="•"/>
            </a:pPr>
            <a:r>
              <a:rPr lang="en-US" b="1" dirty="0">
                <a:solidFill>
                  <a:srgbClr val="000000"/>
                </a:solidFill>
              </a:rPr>
              <a:t>You may want to change to a more relevant example for the assessment/grade, though it should not be from the assessment itself as this will impact on the independence of the ratings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lang="en-US" b="1"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rPr>
              <a:t>Explain Step 2.</a:t>
            </a:r>
            <a:endParaRPr dirty="0">
              <a:solidFill>
                <a:srgbClr val="000000"/>
              </a:solidFill>
            </a:endParaRPr>
          </a:p>
          <a:p>
            <a:pPr marL="177571" indent="-177571">
              <a:buFont typeface="Arial"/>
              <a:buChar char="•"/>
            </a:pPr>
            <a:r>
              <a:rPr lang="en-US" dirty="0">
                <a:solidFill>
                  <a:srgbClr val="000000"/>
                </a:solidFill>
              </a:rPr>
              <a:t>Emphasize the knowledge or skill needed to answer the item correctly and the difficulty of the item.</a:t>
            </a:r>
            <a:endParaRPr dirty="0">
              <a:solidFill>
                <a:srgbClr val="000000"/>
              </a:solidFill>
            </a:endParaRPr>
          </a:p>
          <a:p>
            <a:pPr marL="177571" indent="-177571">
              <a:buFont typeface="Arial"/>
              <a:buChar char="•"/>
            </a:pPr>
            <a:r>
              <a:rPr lang="en-US" dirty="0">
                <a:solidFill>
                  <a:srgbClr val="000000"/>
                </a:solidFill>
              </a:rPr>
              <a:t>Explain that this is the same item as before.</a:t>
            </a:r>
            <a:endParaRPr dirty="0">
              <a:solidFill>
                <a:srgbClr val="000000"/>
              </a:solidFill>
            </a:endParaRPr>
          </a:p>
          <a:p>
            <a:pPr marL="177571" indent="-177571">
              <a:buFont typeface="Arial"/>
              <a:buChar char="•"/>
            </a:pPr>
            <a:r>
              <a:rPr lang="en-US" dirty="0">
                <a:solidFill>
                  <a:srgbClr val="000000"/>
                </a:solidFill>
              </a:rPr>
              <a:t>Remind them they already reviewed knowledge and skills in Task 1 and item difficulty in Task 2 where it matched to grade 3 “partially” meets. However, make clear that we’re now considering grade 2 learners.</a:t>
            </a:r>
            <a:endParaRPr dirty="0">
              <a:solidFill>
                <a:srgbClr val="000000"/>
              </a:solidFill>
            </a:endParaRPr>
          </a:p>
          <a:p>
            <a:pPr marL="0" indent="0">
              <a:buClr>
                <a:schemeClr val="dk1"/>
              </a:buClr>
              <a:buSzPts val="1200"/>
            </a:pPr>
            <a:endParaRPr dirty="0"/>
          </a:p>
        </p:txBody>
      </p:sp>
      <p:sp>
        <p:nvSpPr>
          <p:cNvPr id="1610" name="Google Shape;1610;p66: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114</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7909371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8"/>
        <p:cNvGrpSpPr/>
        <p:nvPr/>
      </p:nvGrpSpPr>
      <p:grpSpPr>
        <a:xfrm>
          <a:off x="0" y="0"/>
          <a:ext cx="0" cy="0"/>
          <a:chOff x="0" y="0"/>
          <a:chExt cx="0" cy="0"/>
        </a:xfrm>
      </p:grpSpPr>
      <p:sp>
        <p:nvSpPr>
          <p:cNvPr id="1619" name="Google Shape;1619;p6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0" name="Google Shape;1620;p67: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solidFill>
                  <a:srgbClr val="000000"/>
                </a:solidFill>
              </a:rPr>
              <a:t>Delete slide if only setting benchmarks on a mathematics assessment.</a:t>
            </a:r>
          </a:p>
          <a:p>
            <a:pPr marL="171450" indent="-171450">
              <a:buFont typeface="Arial" panose="020B0604020202020204" pitchFamily="34" charset="0"/>
              <a:buChar char="•"/>
            </a:pPr>
            <a:r>
              <a:rPr lang="en-US" b="1" dirty="0">
                <a:solidFill>
                  <a:srgbClr val="000000"/>
                </a:solidFill>
              </a:rPr>
              <a:t>Follow through example from step 2.</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lang="en-US" b="1" dirty="0">
              <a:solidFill>
                <a:srgbClr val="000000"/>
              </a:solidFill>
            </a:endParaRPr>
          </a:p>
          <a:p>
            <a:pPr marL="0" indent="0"/>
            <a:endParaRPr lang="en-US"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rPr>
              <a:t>Go over Step 3 of the process, which was completed in Tasks 1 and 2.</a:t>
            </a:r>
            <a:endParaRPr dirty="0">
              <a:solidFill>
                <a:srgbClr val="000000"/>
              </a:solidFill>
            </a:endParaRPr>
          </a:p>
          <a:p>
            <a:pPr marL="177571" indent="-177571">
              <a:buFont typeface="Arial"/>
              <a:buChar char="•"/>
            </a:pPr>
            <a:r>
              <a:rPr lang="en-US" dirty="0">
                <a:solidFill>
                  <a:srgbClr val="000000"/>
                </a:solidFill>
              </a:rPr>
              <a:t>Explain the descriptors for the three GPLs that relate to the item, along with the statement of knowledge and/or skill(s).</a:t>
            </a:r>
            <a:endParaRPr dirty="0">
              <a:solidFill>
                <a:srgbClr val="000000"/>
              </a:solidFill>
            </a:endParaRPr>
          </a:p>
          <a:p>
            <a:pPr marL="177571" indent="-177571">
              <a:buFont typeface="Arial"/>
              <a:buChar char="•"/>
            </a:pPr>
            <a:r>
              <a:rPr lang="en-US" dirty="0">
                <a:solidFill>
                  <a:srgbClr val="000000"/>
                </a:solidFill>
              </a:rPr>
              <a:t>Show how the rating would link to “partially meets” if the text was grade 2-level, because the information required is prominent (in the first sentence) and there is no competing information (no other name given in the text). However, the difficulty of the text may make it more difficult for grade 2 learners.</a:t>
            </a:r>
            <a:endParaRPr dirty="0">
              <a:solidFill>
                <a:srgbClr val="000000"/>
              </a:solidFill>
            </a:endParaRPr>
          </a:p>
        </p:txBody>
      </p:sp>
      <p:sp>
        <p:nvSpPr>
          <p:cNvPr id="1621" name="Google Shape;1621;p67: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115</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5481675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p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9" name="Google Shape;1629;p6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solidFill>
                  <a:srgbClr val="000000"/>
                </a:solidFill>
              </a:rPr>
              <a:t>Delete this slide if only setting benchmarks for a mathematics assessment.</a:t>
            </a:r>
          </a:p>
          <a:p>
            <a:pPr marL="171450" indent="-171450">
              <a:buFont typeface="Arial" panose="020B0604020202020204" pitchFamily="34" charset="0"/>
              <a:buChar char="•"/>
            </a:pPr>
            <a:r>
              <a:rPr lang="en-US" b="1" dirty="0">
                <a:solidFill>
                  <a:srgbClr val="000000"/>
                </a:solidFill>
              </a:rPr>
              <a:t>Note that this slide will need to be adapted if panelists will be setting only one benchmark during the workshop. To do this, replace JP with JM in the main bullet, change the first sub-bullet to ‘If “yes,” circle JM and proceed to the next item’ and change the second sub-bullet to ‘if “No” circle AM (Above Meets) and proceed to the next item’ (the alignment form for setting only a single benchmark only needs JM and AM columns for circling).</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b="1"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rPr>
              <a:t>Go over Step 4 of the rating process.</a:t>
            </a:r>
            <a:endParaRPr dirty="0">
              <a:solidFill>
                <a:srgbClr val="000000"/>
              </a:solidFill>
            </a:endParaRPr>
          </a:p>
          <a:p>
            <a:pPr marL="177571" indent="-177571">
              <a:buFont typeface="Arial"/>
              <a:buChar char="•"/>
            </a:pPr>
            <a:r>
              <a:rPr lang="en-US" dirty="0">
                <a:solidFill>
                  <a:srgbClr val="000000"/>
                </a:solidFill>
              </a:rPr>
              <a:t>Explain the decision-making process, i.e., proceeding from JP to JM to JE, and then to AE (above exceeds) if most of the JE learners cannot answer the item correctly.</a:t>
            </a:r>
            <a:endParaRPr dirty="0">
              <a:solidFill>
                <a:srgbClr val="000000"/>
              </a:solidFill>
            </a:endParaRPr>
          </a:p>
          <a:p>
            <a:pPr marL="177571" indent="-177571">
              <a:buFont typeface="Arial"/>
              <a:buChar char="•"/>
            </a:pPr>
            <a:r>
              <a:rPr lang="en-US" dirty="0">
                <a:solidFill>
                  <a:srgbClr val="000000"/>
                </a:solidFill>
              </a:rPr>
              <a:t>Say that there is a flowchart on the next slide (again as another way of explaining the same process).</a:t>
            </a:r>
            <a:endParaRPr dirty="0">
              <a:solidFill>
                <a:srgbClr val="000000"/>
              </a:solidFill>
            </a:endParaRPr>
          </a:p>
          <a:p>
            <a:pPr marL="177571" indent="-177571">
              <a:buChar char="•"/>
            </a:pPr>
            <a:r>
              <a:rPr lang="en-US" dirty="0">
                <a:solidFill>
                  <a:srgbClr val="000000"/>
                </a:solidFill>
              </a:rPr>
              <a:t>Also, explain that for the example given on the previous slide, we would ask ourselves whether we were reasonably sure a “partially meets” learner would answer the item correctly, particularly given the difficulty of the text. Now, the GPF says, a “partially meets” learner “should” be able to answer the item correctly if the text were grade-appropriate. But, let’s think about an actual “partially meets” learner</a:t>
            </a:r>
            <a:r>
              <a:rPr lang="en-US" sz="1900" dirty="0">
                <a:latin typeface="Gill Sans MT" panose="020B0502020104020203" pitchFamily="34" charset="0"/>
                <a:ea typeface="Calibri" panose="020F0502020204030204" pitchFamily="34" charset="0"/>
                <a:cs typeface="Arial" panose="020B0604020202020204" pitchFamily="34" charset="0"/>
              </a:rPr>
              <a:t>—</a:t>
            </a:r>
            <a:r>
              <a:rPr lang="en-US" dirty="0">
                <a:solidFill>
                  <a:srgbClr val="000000"/>
                </a:solidFill>
              </a:rPr>
              <a:t>someone who normally can just barely read the grade level text and retrieve explicit pieces of information using direct matching when there is no competing information. “Would” two out of three of those learners answer the item correctly on the assessment given normal test conditions? I might say “yes” if I think this is a pretty straightforward question. Or, I might say, “no” because I think there are other elements of the text that make this more difficult. </a:t>
            </a:r>
            <a:endParaRPr dirty="0">
              <a:solidFill>
                <a:srgbClr val="000000"/>
              </a:solidFill>
            </a:endParaRPr>
          </a:p>
          <a:p>
            <a:pPr marL="177571" indent="-177571">
              <a:buChar char="•"/>
            </a:pPr>
            <a:r>
              <a:rPr lang="en-US" dirty="0"/>
              <a:t>What would you say for the example on the previous slide</a:t>
            </a:r>
            <a:r>
              <a:rPr lang="en-US" sz="1900" dirty="0">
                <a:latin typeface="Gill Sans MT" panose="020B0502020104020203" pitchFamily="34" charset="0"/>
                <a:ea typeface="Calibri" panose="020F0502020204030204" pitchFamily="34" charset="0"/>
                <a:cs typeface="Arial" panose="020B0604020202020204" pitchFamily="34" charset="0"/>
              </a:rPr>
              <a:t>—</a:t>
            </a:r>
            <a:r>
              <a:rPr lang="en-US" dirty="0"/>
              <a:t>would a JP learner at grade 2 get it correct?</a:t>
            </a:r>
            <a:endParaRPr dirty="0">
              <a:solidFill>
                <a:srgbClr val="000000"/>
              </a:solidFill>
            </a:endParaRPr>
          </a:p>
          <a:p>
            <a:pPr marL="0" indent="0">
              <a:buClr>
                <a:schemeClr val="dk1"/>
              </a:buClr>
              <a:buSzPts val="1200"/>
            </a:pPr>
            <a:endParaRPr dirty="0"/>
          </a:p>
        </p:txBody>
      </p:sp>
      <p:sp>
        <p:nvSpPr>
          <p:cNvPr id="1630" name="Google Shape;1630;p6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116</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7187364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1"/>
        <p:cNvGrpSpPr/>
        <p:nvPr/>
      </p:nvGrpSpPr>
      <p:grpSpPr>
        <a:xfrm>
          <a:off x="0" y="0"/>
          <a:ext cx="0" cy="0"/>
          <a:chOff x="0" y="0"/>
          <a:chExt cx="0" cy="0"/>
        </a:xfrm>
      </p:grpSpPr>
      <p:sp>
        <p:nvSpPr>
          <p:cNvPr id="1942" name="Google Shape;1942;p9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3" name="Google Shape;1943;p9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en-US" sz="1200" b="1" i="0" u="none" strike="noStrike" cap="none" dirty="0">
                <a:solidFill>
                  <a:srgbClr val="000000"/>
                </a:solidFill>
                <a:latin typeface="Arial"/>
                <a:ea typeface="Arial"/>
                <a:cs typeface="Arial"/>
                <a:sym typeface="Arial"/>
              </a:rPr>
              <a:t>Note that this step is only required for Timed Subtasks/Items within the reading assessment and should be deleted if not required.</a:t>
            </a:r>
            <a:endParaRPr sz="1200" b="1"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1" i="0" u="none" strike="noStrike" cap="none" dirty="0">
                <a:solidFill>
                  <a:srgbClr val="000000"/>
                </a:solidFill>
                <a:latin typeface="Arial"/>
                <a:ea typeface="Arial"/>
                <a:cs typeface="Arial"/>
                <a:sym typeface="Arial"/>
              </a:rPr>
              <a:t>Also, you may want to update the example listed here, which is from an EGRA, to match more with the assessment.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1450" marR="0" lvl="0" indent="-171450" algn="l" rtl="0">
              <a:lnSpc>
                <a:spcPct val="100000"/>
              </a:lnSpc>
              <a:spcBef>
                <a:spcPts val="0"/>
              </a:spcBef>
              <a:spcAft>
                <a:spcPts val="0"/>
              </a:spcAft>
              <a:buClr>
                <a:srgbClr val="000000"/>
              </a:buClr>
              <a:buSzPts val="1400"/>
              <a:buFont typeface="Arial"/>
              <a:buChar char="•"/>
            </a:pPr>
            <a:endParaRPr sz="1200" b="1" i="0" u="none" strike="noStrike" cap="none" dirty="0">
              <a:solidFill>
                <a:srgbClr val="000000"/>
              </a:solidFill>
              <a:latin typeface="Arial"/>
              <a:ea typeface="Arial"/>
              <a:cs typeface="Arial"/>
              <a:sym typeface="Arial"/>
            </a:endParaRPr>
          </a:p>
          <a:p>
            <a:pPr marL="171450" marR="0" lvl="0" indent="-82550" algn="l" rtl="0">
              <a:lnSpc>
                <a:spcPct val="100000"/>
              </a:lnSpc>
              <a:spcBef>
                <a:spcPts val="0"/>
              </a:spcBef>
              <a:spcAft>
                <a:spcPts val="0"/>
              </a:spcAft>
              <a:buClr>
                <a:srgbClr val="000000"/>
              </a:buClr>
              <a:buSzPts val="1400"/>
              <a:buFont typeface="Arial"/>
              <a:buNone/>
            </a:pPr>
            <a:endParaRPr sz="1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Facilitator Notes:</a:t>
            </a:r>
            <a:endParaRPr b="1" dirty="0">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Explain Step 2, which is unique to timed assessments.</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Tell the panelists they will need to go through by performance level, and considering the GPDs for the relevant performance level (and the grade level/level of complexity of the reading passage, if relevant), determine how many items/words a JP, JM, and JE learner would be able to complete/read in the relevant time limit. Usually, these numbers will progress from one level to the next. So, JP learners might complete 9 items/words in the time limit, JM learners might complete 15 items/words, and JE learners might complete 25 items/words.</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Panelists should be able to reflect on how many items/words the learners from each performance levels, whom they assessed ahead of the workshop, completed to help them answer the question in this step.</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In this step, the panelists don’t have </a:t>
            </a:r>
            <a:r>
              <a:rPr lang="en-US" dirty="0">
                <a:latin typeface="Arial"/>
                <a:ea typeface="Arial"/>
                <a:cs typeface="Arial"/>
                <a:sym typeface="Arial"/>
              </a:rPr>
              <a:t>to consider whether the learners will get the items right or wrong; only if they will attempt the items.</a:t>
            </a:r>
            <a:endParaRPr dirty="0">
              <a:latin typeface="Arial"/>
              <a:ea typeface="Arial"/>
              <a:cs typeface="Arial"/>
              <a:sym typeface="Arial"/>
            </a:endParaRPr>
          </a:p>
        </p:txBody>
      </p:sp>
      <p:sp>
        <p:nvSpPr>
          <p:cNvPr id="1944" name="Google Shape;1944;p92:notes"/>
          <p:cNvSpPr txBox="1">
            <a:spLocks noGrp="1"/>
          </p:cNvSpPr>
          <p:nvPr>
            <p:ph type="sldNum" idx="12"/>
          </p:nvPr>
        </p:nvSpPr>
        <p:spPr>
          <a:xfrm>
            <a:off x="3978133" y="8842031"/>
            <a:ext cx="3043343" cy="467071"/>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117</a:t>
            </a:fld>
            <a:endParaRPr>
              <a:solidFill>
                <a:srgbClr val="000000"/>
              </a:solidFil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9"/>
        <p:cNvGrpSpPr/>
        <p:nvPr/>
      </p:nvGrpSpPr>
      <p:grpSpPr>
        <a:xfrm>
          <a:off x="0" y="0"/>
          <a:ext cx="0" cy="0"/>
          <a:chOff x="0" y="0"/>
          <a:chExt cx="0" cy="0"/>
        </a:xfrm>
      </p:grpSpPr>
      <p:sp>
        <p:nvSpPr>
          <p:cNvPr id="1950" name="Google Shape;1950;p1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1" name="Google Shape;1951;p11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solidFill>
                  <a:srgbClr val="000000"/>
                </a:solidFill>
              </a:rPr>
              <a:t>Delete slide if only setting benchmarks on an untimed assessment.</a:t>
            </a:r>
          </a:p>
          <a:p>
            <a:pPr marL="171450" indent="-171450">
              <a:buFont typeface="Arial" panose="020B0604020202020204" pitchFamily="34" charset="0"/>
              <a:buChar char="•"/>
            </a:pPr>
            <a:r>
              <a:rPr lang="en-US" b="1" dirty="0">
                <a:solidFill>
                  <a:srgbClr val="000000"/>
                </a:solidFill>
              </a:rPr>
              <a:t>Follow through example from step 2.</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lang="en-US" b="1" dirty="0">
              <a:solidFill>
                <a:srgbClr val="000000"/>
              </a:solidFill>
            </a:endParaRPr>
          </a:p>
          <a:p>
            <a:pPr marL="0" lvl="0" indent="0" algn="l" rtl="0">
              <a:lnSpc>
                <a:spcPct val="100000"/>
              </a:lnSpc>
              <a:spcBef>
                <a:spcPts val="0"/>
              </a:spcBef>
              <a:spcAft>
                <a:spcPts val="0"/>
              </a:spcAft>
              <a:buClr>
                <a:schemeClr val="dk1"/>
              </a:buClr>
              <a:buSzPts val="1400"/>
              <a:buFont typeface="Arial"/>
              <a:buNone/>
            </a:pP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Facilitator Notes:</a:t>
            </a:r>
            <a:endParaRPr b="1"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400"/>
              <a:buChar char="•"/>
            </a:pPr>
            <a:r>
              <a:rPr lang="en-US" dirty="0">
                <a:latin typeface="Arial"/>
                <a:ea typeface="Arial"/>
                <a:cs typeface="Arial"/>
                <a:sym typeface="Arial"/>
              </a:rPr>
              <a:t>Explain Step 3.</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400"/>
              <a:buChar char="•"/>
            </a:pPr>
            <a:r>
              <a:rPr lang="en-US" dirty="0">
                <a:latin typeface="Arial"/>
                <a:ea typeface="Arial"/>
                <a:cs typeface="Arial"/>
                <a:sym typeface="Arial"/>
              </a:rPr>
              <a:t>Emphasize the knowledge or skill needed to answer the item correctly and the difficulty of the multiple-choice item.</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400"/>
              <a:buChar char="•"/>
            </a:pPr>
            <a:r>
              <a:rPr lang="en-US" dirty="0">
                <a:latin typeface="Arial"/>
                <a:ea typeface="Arial"/>
                <a:cs typeface="Arial"/>
                <a:sym typeface="Arial"/>
              </a:rPr>
              <a:t>Explain that this is the same item as before with the stem, key (correct answer), and distractors (incorrect answers).</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400"/>
              <a:buChar char="•"/>
            </a:pPr>
            <a:r>
              <a:rPr lang="en-US" dirty="0">
                <a:latin typeface="Arial"/>
                <a:ea typeface="Arial"/>
                <a:cs typeface="Arial"/>
                <a:sym typeface="Arial"/>
              </a:rPr>
              <a:t>Remind them they already reviewed knowledge and skills in Task 1 and item difficulty in Task 2, where it was matched to grade 3. Panelists now need to consider how grade 2 learners would perform.</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p:txBody>
      </p:sp>
      <p:sp>
        <p:nvSpPr>
          <p:cNvPr id="1952" name="Google Shape;1952;p114:notes"/>
          <p:cNvSpPr txBox="1">
            <a:spLocks noGrp="1"/>
          </p:cNvSpPr>
          <p:nvPr>
            <p:ph type="sldNum" idx="12"/>
          </p:nvPr>
        </p:nvSpPr>
        <p:spPr>
          <a:xfrm>
            <a:off x="3978133" y="8842031"/>
            <a:ext cx="3043343" cy="467071"/>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118</a:t>
            </a:fld>
            <a:endParaRPr>
              <a:solidFill>
                <a:srgbClr val="000000"/>
              </a:solidFil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5b09a2ba6_0_10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1" name="Google Shape;1961;ga5b09a2ba6_0_105: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solidFill>
                  <a:srgbClr val="000000"/>
                </a:solidFill>
              </a:rPr>
              <a:t>Delete slide if only setting benchmarks on an untimed assessment.</a:t>
            </a:r>
          </a:p>
          <a:p>
            <a:pPr marL="171450" indent="-171450">
              <a:buFont typeface="Arial" panose="020B0604020202020204" pitchFamily="34" charset="0"/>
              <a:buChar char="•"/>
            </a:pPr>
            <a:r>
              <a:rPr lang="en-US" b="1" dirty="0">
                <a:solidFill>
                  <a:srgbClr val="000000"/>
                </a:solidFill>
              </a:rPr>
              <a:t>Follow through example from step 2 and 3.</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lang="en-US" b="1"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lang="en-US" b="1"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dirty="0">
                <a:solidFill>
                  <a:srgbClr val="000000"/>
                </a:solidFill>
                <a:latin typeface="Arial"/>
                <a:ea typeface="Arial"/>
                <a:cs typeface="Arial"/>
                <a:sym typeface="Arial"/>
              </a:rPr>
              <a:t>Facilitator Notes:</a:t>
            </a:r>
            <a:endParaRPr b="1" dirty="0">
              <a:solidFill>
                <a:srgbClr val="000000"/>
              </a:solidFill>
              <a:latin typeface="Arial"/>
              <a:ea typeface="Arial"/>
              <a:cs typeface="Arial"/>
              <a:sym typeface="Arial"/>
            </a:endParaRPr>
          </a:p>
          <a:p>
            <a:pPr marL="171450" lvl="0" indent="-171450" algn="l" rtl="0">
              <a:lnSpc>
                <a:spcPct val="100000"/>
              </a:lnSpc>
              <a:spcBef>
                <a:spcPts val="0"/>
              </a:spcBef>
              <a:spcAft>
                <a:spcPts val="0"/>
              </a:spcAft>
              <a:buSzPts val="1400"/>
              <a:buFont typeface="Arial"/>
              <a:buChar char="•"/>
            </a:pPr>
            <a:r>
              <a:rPr lang="en-US" dirty="0">
                <a:solidFill>
                  <a:srgbClr val="000000"/>
                </a:solidFill>
                <a:latin typeface="Arial"/>
                <a:ea typeface="Arial"/>
                <a:cs typeface="Arial"/>
                <a:sym typeface="Arial"/>
              </a:rPr>
              <a:t>Go over Step 4 of the process, which was completed in Tasks 1 and 2.</a:t>
            </a:r>
            <a:endParaRPr dirty="0">
              <a:solidFill>
                <a:srgbClr val="000000"/>
              </a:solidFill>
              <a:latin typeface="Arial"/>
              <a:ea typeface="Arial"/>
              <a:cs typeface="Arial"/>
              <a:sym typeface="Arial"/>
            </a:endParaRPr>
          </a:p>
          <a:p>
            <a:pPr marL="171450" lvl="0" indent="-171450" algn="l" rtl="0">
              <a:lnSpc>
                <a:spcPct val="100000"/>
              </a:lnSpc>
              <a:spcBef>
                <a:spcPts val="0"/>
              </a:spcBef>
              <a:spcAft>
                <a:spcPts val="0"/>
              </a:spcAft>
              <a:buSzPts val="1400"/>
              <a:buFont typeface="Arial"/>
              <a:buChar char="•"/>
            </a:pPr>
            <a:r>
              <a:rPr lang="en-US" dirty="0">
                <a:solidFill>
                  <a:srgbClr val="000000"/>
                </a:solidFill>
                <a:latin typeface="Arial"/>
                <a:ea typeface="Arial"/>
                <a:cs typeface="Arial"/>
                <a:sym typeface="Arial"/>
              </a:rPr>
              <a:t>Explain the descriptors for the three GPLs that relate to the item, along with the statement of knowledge and/or skill(s).</a:t>
            </a:r>
            <a:endParaRPr dirty="0">
              <a:solidFill>
                <a:srgbClr val="000000"/>
              </a:solidFill>
              <a:latin typeface="Arial"/>
              <a:ea typeface="Arial"/>
              <a:cs typeface="Arial"/>
              <a:sym typeface="Arial"/>
            </a:endParaRPr>
          </a:p>
          <a:p>
            <a:pPr marL="171450" lvl="0" indent="-171450" algn="l" rtl="0">
              <a:lnSpc>
                <a:spcPct val="100000"/>
              </a:lnSpc>
              <a:spcBef>
                <a:spcPts val="0"/>
              </a:spcBef>
              <a:spcAft>
                <a:spcPts val="0"/>
              </a:spcAft>
              <a:buSzPts val="1400"/>
              <a:buFont typeface="Arial"/>
              <a:buChar char="•"/>
            </a:pPr>
            <a:r>
              <a:rPr lang="en-US" dirty="0">
                <a:solidFill>
                  <a:srgbClr val="000000"/>
                </a:solidFill>
                <a:latin typeface="Arial"/>
                <a:ea typeface="Arial"/>
                <a:cs typeface="Arial"/>
                <a:sym typeface="Arial"/>
              </a:rPr>
              <a:t>Show how the rating should be for the lowest GPD and GPL, which in this case (using the example from the previous slide) is at the grade 3 “partially meets” level,  but that we now need to consider grade 2 learners. In this case, the word “Jabu” is the first word in the passage, so the length of the passage is less relevant, and the word follows standard orthographical rules, so it is likely that the word still links to partially meets at grade 2. However, this would be different for words later in the passage.</a:t>
            </a:r>
            <a:endParaRPr dirty="0">
              <a:solidFill>
                <a:srgbClr val="000000"/>
              </a:solidFill>
              <a:latin typeface="Arial"/>
              <a:ea typeface="Arial"/>
              <a:cs typeface="Arial"/>
              <a:sym typeface="Arial"/>
            </a:endParaRPr>
          </a:p>
        </p:txBody>
      </p:sp>
      <p:sp>
        <p:nvSpPr>
          <p:cNvPr id="1962" name="Google Shape;1962;ga5b09a2ba6_0_105: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119</a:t>
            </a:fld>
            <a:endParaRPr>
              <a:solidFill>
                <a:srgbClr val="000000"/>
              </a:solidFil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p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9" name="Google Shape;1629;p6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Delete slide if only setting benchmarks on an untimed assessment.</a:t>
            </a:r>
          </a:p>
          <a:p>
            <a:pPr marL="171450" indent="-171450">
              <a:buFont typeface="Arial" panose="020B0604020202020204" pitchFamily="34" charset="0"/>
              <a:buChar char="•"/>
            </a:pPr>
            <a:r>
              <a:rPr lang="en-US" b="1" dirty="0">
                <a:solidFill>
                  <a:srgbClr val="000000"/>
                </a:solidFill>
              </a:rPr>
              <a:t>Note that this slide will need to be adapted if panelists will be setting only one benchmark during the workshop. To do this, replace JP with JM in the main bullet, change the first sub-bullet to ‘If “yes,” circle JM and proceed to the next item’ and change the second sub-bullet to ‘if “No” circle AM (Above Meets) and proceed to the next item’ (the alignment form for setting only a single benchmark only needs JM and AM columns for circling).</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b="1"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rPr>
              <a:t>Go over Step 5 of the rating process.</a:t>
            </a:r>
            <a:endParaRPr dirty="0">
              <a:solidFill>
                <a:srgbClr val="000000"/>
              </a:solidFill>
            </a:endParaRPr>
          </a:p>
          <a:p>
            <a:pPr marL="177571" indent="-177571">
              <a:buFont typeface="Arial"/>
              <a:buChar char="•"/>
            </a:pPr>
            <a:r>
              <a:rPr lang="en-US" dirty="0">
                <a:solidFill>
                  <a:srgbClr val="000000"/>
                </a:solidFill>
              </a:rPr>
              <a:t>Explain the decision-making process, i.e., proceeding from JP to JM to JE, and then to AE (above exceeds) if most of the JE learners cannot answer the item correctly.</a:t>
            </a:r>
            <a:endParaRPr dirty="0">
              <a:solidFill>
                <a:srgbClr val="000000"/>
              </a:solidFill>
            </a:endParaRPr>
          </a:p>
          <a:p>
            <a:pPr marL="177571" indent="-177571">
              <a:buFont typeface="Arial"/>
              <a:buChar char="•"/>
            </a:pPr>
            <a:r>
              <a:rPr lang="en-US" dirty="0">
                <a:solidFill>
                  <a:srgbClr val="000000"/>
                </a:solidFill>
              </a:rPr>
              <a:t>Say that there is a flowchart on the next slide (again as another way of explaining the same process).</a:t>
            </a:r>
            <a:endParaRPr dirty="0">
              <a:solidFill>
                <a:srgbClr val="000000"/>
              </a:solidFill>
            </a:endParaRPr>
          </a:p>
          <a:p>
            <a:pPr marL="177571" indent="-177571">
              <a:buChar char="•"/>
            </a:pPr>
            <a:r>
              <a:rPr lang="en-US" dirty="0">
                <a:solidFill>
                  <a:srgbClr val="000000"/>
                </a:solidFill>
              </a:rPr>
              <a:t>Also, explain that for the example given on the previous slide, we would ask ourselves whether we were reasonably sure a “partially meets” learner at grade 2 would answer the item correctly. Now, the GPF says, a “partially meets” learner “should” be able to answer the item correctly if the text were at grade 2 level. But, let’s think about an actual “partially meets” learner</a:t>
            </a:r>
            <a:r>
              <a:rPr lang="en-US" sz="1900" dirty="0">
                <a:latin typeface="Gill Sans MT" panose="020B0502020104020203" pitchFamily="34" charset="0"/>
                <a:ea typeface="Calibri" panose="020F0502020204030204" pitchFamily="34" charset="0"/>
                <a:cs typeface="Arial" panose="020B0604020202020204" pitchFamily="34" charset="0"/>
              </a:rPr>
              <a:t>—</a:t>
            </a:r>
            <a:r>
              <a:rPr lang="en-US" dirty="0">
                <a:solidFill>
                  <a:srgbClr val="000000"/>
                </a:solidFill>
              </a:rPr>
              <a:t>someone who normally can just barely s</a:t>
            </a:r>
            <a:r>
              <a:rPr lang="en-GB" dirty="0">
                <a:solidFill>
                  <a:srgbClr val="000000"/>
                </a:solidFill>
              </a:rPr>
              <a:t>ay or sign accurately a grade 2-level continuous text, at a pace that is slow by country standards for fluency for the language in which the assessment is administered </a:t>
            </a:r>
            <a:r>
              <a:rPr lang="en-US" dirty="0">
                <a:solidFill>
                  <a:srgbClr val="000000"/>
                </a:solidFill>
              </a:rPr>
              <a:t>. “Would” two out of three of those learners read the item correctly on the assessment given normal test conditions and the fact that the text is grade 3-level? I might say “yes” if I think this is a pretty straightforward word. Or, I might say, “no” because I think the name is unfamiliar. </a:t>
            </a:r>
            <a:endParaRPr dirty="0">
              <a:solidFill>
                <a:srgbClr val="000000"/>
              </a:solidFill>
            </a:endParaRPr>
          </a:p>
          <a:p>
            <a:pPr marL="177571" indent="-177571">
              <a:buChar char="•"/>
            </a:pPr>
            <a:r>
              <a:rPr lang="en-US" dirty="0"/>
              <a:t>What would you say for the example on the previous slide</a:t>
            </a:r>
            <a:r>
              <a:rPr lang="en-US" sz="1900" dirty="0">
                <a:latin typeface="Gill Sans MT" panose="020B0502020104020203" pitchFamily="34" charset="0"/>
                <a:ea typeface="Calibri" panose="020F0502020204030204" pitchFamily="34" charset="0"/>
                <a:cs typeface="Arial" panose="020B0604020202020204" pitchFamily="34" charset="0"/>
              </a:rPr>
              <a:t>—</a:t>
            </a:r>
            <a:r>
              <a:rPr lang="en-US" dirty="0"/>
              <a:t>would a JP learner at grade 2 get it correct?</a:t>
            </a:r>
            <a:endParaRPr dirty="0">
              <a:solidFill>
                <a:srgbClr val="000000"/>
              </a:solidFill>
            </a:endParaRPr>
          </a:p>
          <a:p>
            <a:pPr marL="0" indent="0">
              <a:buClr>
                <a:schemeClr val="dk1"/>
              </a:buClr>
              <a:buSzPts val="1200"/>
            </a:pPr>
            <a:endParaRPr dirty="0"/>
          </a:p>
        </p:txBody>
      </p:sp>
      <p:sp>
        <p:nvSpPr>
          <p:cNvPr id="1630" name="Google Shape;1630;p6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120</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1621149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p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9" name="Google Shape;1629;p6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Delete slide if there are no polytomous items within the assessment.</a:t>
            </a:r>
          </a:p>
          <a:p>
            <a:pPr marL="171450" indent="-171450">
              <a:buFont typeface="Arial" panose="020B0604020202020204" pitchFamily="34" charset="0"/>
              <a:buChar char="•"/>
            </a:pPr>
            <a:r>
              <a:rPr lang="en-US" b="1" dirty="0">
                <a:solidFill>
                  <a:srgbClr val="000000"/>
                </a:solidFill>
              </a:rPr>
              <a:t>Remove reference to considering the text if only setting benchmarks on a mathematics assessment.</a:t>
            </a:r>
          </a:p>
          <a:p>
            <a:pPr marL="171450" indent="-171450">
              <a:buFont typeface="Arial" panose="020B0604020202020204" pitchFamily="34" charset="0"/>
              <a:buChar char="•"/>
            </a:pPr>
            <a:r>
              <a:rPr lang="en-US" b="1" dirty="0">
                <a:solidFill>
                  <a:srgbClr val="000000"/>
                </a:solidFill>
              </a:rPr>
              <a:t>You may wish to add an example to help panelists understand the process.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0" indent="0"/>
            <a:endParaRPr lang="en-US" b="1" dirty="0">
              <a:solidFill>
                <a:srgbClr val="000000"/>
              </a:solidFill>
            </a:endParaRPr>
          </a:p>
          <a:p>
            <a:pPr marL="0" indent="0"/>
            <a:endParaRPr lang="en-US" b="1"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rPr>
              <a:t>Go over the steps of the rating process. The steps are similar, but panelists need to consider each score point in turn.</a:t>
            </a:r>
            <a:endParaRPr dirty="0">
              <a:solidFill>
                <a:srgbClr val="000000"/>
              </a:solidFill>
            </a:endParaRPr>
          </a:p>
        </p:txBody>
      </p:sp>
      <p:sp>
        <p:nvSpPr>
          <p:cNvPr id="1630" name="Google Shape;1630;p6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121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09486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7: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t>Facilitator Notes:</a:t>
            </a:r>
            <a:endParaRPr b="1" dirty="0"/>
          </a:p>
          <a:p>
            <a:pPr marL="177571" indent="-177571">
              <a:buFont typeface="Arial"/>
              <a:buChar char="•"/>
            </a:pPr>
            <a:r>
              <a:rPr lang="en-US" dirty="0"/>
              <a:t>Share the main objectives of the session (listed here).</a:t>
            </a:r>
            <a:endParaRPr dirty="0"/>
          </a:p>
        </p:txBody>
      </p:sp>
      <p:sp>
        <p:nvSpPr>
          <p:cNvPr id="414" name="Google Shape;414;p7: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13</a:t>
            </a:fld>
            <a:endParaRPr>
              <a:solidFill>
                <a:srgbClr val="000000"/>
              </a:solidFill>
              <a:latin typeface="Calibri"/>
              <a:ea typeface="Calibri"/>
              <a:cs typeface="Calibri"/>
              <a:sym typeface="Calibri"/>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p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9" name="Google Shape;1629;p6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GB" b="1" dirty="0">
                <a:solidFill>
                  <a:srgbClr val="000000"/>
                </a:solidFill>
              </a:rPr>
              <a:t>Delete slide if there are no polytomous items within the assessment.</a:t>
            </a:r>
          </a:p>
          <a:p>
            <a:pPr marL="171450" indent="-171450">
              <a:buFont typeface="Arial" panose="020B0604020202020204" pitchFamily="34" charset="0"/>
              <a:buChar char="•"/>
            </a:pPr>
            <a:r>
              <a:rPr lang="en-GB" b="1" dirty="0">
                <a:solidFill>
                  <a:srgbClr val="000000"/>
                </a:solidFill>
              </a:rPr>
              <a:t>Remove reference to considering the text if only setting benchmarks on a mathematics assessment.</a:t>
            </a:r>
          </a:p>
          <a:p>
            <a:pPr marL="171450" indent="-171450">
              <a:buFont typeface="Arial" panose="020B0604020202020204" pitchFamily="34" charset="0"/>
              <a:buChar char="•"/>
            </a:pPr>
            <a:r>
              <a:rPr lang="en-GB" b="1" dirty="0">
                <a:solidFill>
                  <a:srgbClr val="000000"/>
                </a:solidFill>
              </a:rPr>
              <a:t>You may wish to add an example to help </a:t>
            </a:r>
            <a:r>
              <a:rPr lang="en-GB" b="1" dirty="0" err="1">
                <a:solidFill>
                  <a:srgbClr val="000000"/>
                </a:solidFill>
              </a:rPr>
              <a:t>panelists</a:t>
            </a:r>
            <a:r>
              <a:rPr lang="en-GB" b="1" dirty="0">
                <a:solidFill>
                  <a:srgbClr val="000000"/>
                </a:solidFill>
              </a:rPr>
              <a:t> understand the process.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lang="en-GB" b="1" dirty="0">
              <a:solidFill>
                <a:srgbClr val="000000"/>
              </a:solidFill>
            </a:endParaRPr>
          </a:p>
          <a:p>
            <a:pPr marL="0" indent="0"/>
            <a:endParaRPr lang="en-GB" b="1" dirty="0">
              <a:solidFill>
                <a:srgbClr val="000000"/>
              </a:solidFill>
            </a:endParaRPr>
          </a:p>
          <a:p>
            <a:pPr marL="0" indent="0"/>
            <a:r>
              <a:rPr lang="en-GB" b="1" dirty="0">
                <a:solidFill>
                  <a:srgbClr val="000000"/>
                </a:solidFill>
              </a:rPr>
              <a:t>Facilitator Notes:</a:t>
            </a:r>
          </a:p>
          <a:p>
            <a:pPr marL="177571" indent="-177571">
              <a:buFont typeface="Arial"/>
              <a:buChar char="•"/>
            </a:pPr>
            <a:r>
              <a:rPr lang="en-GB" dirty="0">
                <a:solidFill>
                  <a:srgbClr val="000000"/>
                </a:solidFill>
              </a:rPr>
              <a:t>Go over the steps of the rating process. The steps are similar, but </a:t>
            </a:r>
            <a:r>
              <a:rPr lang="en-GB" dirty="0" err="1">
                <a:solidFill>
                  <a:srgbClr val="000000"/>
                </a:solidFill>
              </a:rPr>
              <a:t>panelists</a:t>
            </a:r>
            <a:r>
              <a:rPr lang="en-GB" dirty="0">
                <a:solidFill>
                  <a:srgbClr val="000000"/>
                </a:solidFill>
              </a:rPr>
              <a:t> need to consider each score point in turn.</a:t>
            </a:r>
          </a:p>
          <a:p>
            <a:pPr marL="0" indent="0">
              <a:buClr>
                <a:schemeClr val="dk1"/>
              </a:buClr>
              <a:buSzPts val="1200"/>
            </a:pPr>
            <a:endParaRPr dirty="0"/>
          </a:p>
        </p:txBody>
      </p:sp>
      <p:sp>
        <p:nvSpPr>
          <p:cNvPr id="1630" name="Google Shape;1630;p6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122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474244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p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9" name="Google Shape;1629;p6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Delete slide if there are no items classified as “No Fit” within the assessment.</a:t>
            </a:r>
          </a:p>
          <a:p>
            <a:pPr marL="171450" indent="-171450">
              <a:buFont typeface="Arial" panose="020B0604020202020204" pitchFamily="34" charset="0"/>
              <a:buChar char="•"/>
            </a:pPr>
            <a:r>
              <a:rPr lang="en-US" b="1" dirty="0">
                <a:solidFill>
                  <a:srgbClr val="000000"/>
                </a:solidFill>
              </a:rPr>
              <a:t>You may wish to add an example to help panelists understand the process.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lang="en-US" b="1"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rPr>
              <a:t>Go over the steps of the rating process. The steps are similar, but panelists need to consider how learners described by the different levels in the GPF may perform on the item given their wider knowledge of learner performance.</a:t>
            </a:r>
            <a:endParaRPr dirty="0">
              <a:solidFill>
                <a:srgbClr val="000000"/>
              </a:solidFill>
            </a:endParaRPr>
          </a:p>
        </p:txBody>
      </p:sp>
      <p:sp>
        <p:nvSpPr>
          <p:cNvPr id="1630" name="Google Shape;1630;p6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123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979002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p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9" name="Google Shape;1629;p6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Delete slide if there are no items classified as “No Fit” within the assessment.</a:t>
            </a:r>
          </a:p>
          <a:p>
            <a:pPr marL="171450" indent="-171450">
              <a:buFont typeface="Arial" panose="020B0604020202020204" pitchFamily="34" charset="0"/>
              <a:buChar char="•"/>
            </a:pPr>
            <a:r>
              <a:rPr lang="en-US" b="1" dirty="0">
                <a:solidFill>
                  <a:srgbClr val="000000"/>
                </a:solidFill>
              </a:rPr>
              <a:t>You may wish to add an example to help panelists understand the process.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lang="en-US" b="1"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rPr>
              <a:t>Go over the steps of the rating process. The steps are similar, but panelists need to consider how learners described by the different levels in the GPF may perform on the item given their wider knowledge of learner performance.</a:t>
            </a:r>
            <a:endParaRPr dirty="0">
              <a:solidFill>
                <a:srgbClr val="000000"/>
              </a:solidFill>
            </a:endParaRPr>
          </a:p>
        </p:txBody>
      </p:sp>
      <p:sp>
        <p:nvSpPr>
          <p:cNvPr id="1630" name="Google Shape;1630;p6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124</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9141722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p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7" name="Google Shape;1637;p6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Note that this slide is only relevant if panelists will be setting three benchmarks during the workshop and can be deleted if not required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b="1" dirty="0">
              <a:solidFill>
                <a:srgbClr val="000000"/>
              </a:solidFill>
            </a:endParaRPr>
          </a:p>
          <a:p>
            <a:pPr marL="0" indent="0">
              <a:buClr>
                <a:schemeClr val="dk1"/>
              </a:buClr>
            </a:pPr>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rPr>
              <a:t>Explain that this is the same process from the previous slide only in a flowchart.</a:t>
            </a:r>
            <a:endParaRPr dirty="0">
              <a:solidFill>
                <a:srgbClr val="000000"/>
              </a:solidFill>
            </a:endParaRPr>
          </a:p>
          <a:p>
            <a:pPr marL="177571" indent="-177571">
              <a:buFont typeface="Arial"/>
              <a:buChar char="•"/>
            </a:pPr>
            <a:r>
              <a:rPr lang="en-US" dirty="0">
                <a:solidFill>
                  <a:srgbClr val="000000"/>
                </a:solidFill>
              </a:rPr>
              <a:t>Go through each step using the flowchart, i.e., a second time, in order to clarify the procedure.</a:t>
            </a:r>
            <a:endParaRPr dirty="0">
              <a:solidFill>
                <a:srgbClr val="000000"/>
              </a:solidFill>
            </a:endParaRPr>
          </a:p>
          <a:p>
            <a:pPr marL="177571" indent="-177571">
              <a:buChar char="•"/>
            </a:pPr>
            <a:r>
              <a:rPr lang="en-US" dirty="0">
                <a:solidFill>
                  <a:srgbClr val="000000"/>
                </a:solidFill>
              </a:rPr>
              <a:t>You might use the previous example again here to walk through this or even have one of the panelists take the group through this.</a:t>
            </a:r>
            <a:endParaRPr dirty="0">
              <a:solidFill>
                <a:srgbClr val="000000"/>
              </a:solidFill>
            </a:endParaRPr>
          </a:p>
          <a:p>
            <a:pPr marL="0" indent="0">
              <a:buClr>
                <a:schemeClr val="dk1"/>
              </a:buClr>
              <a:buSzPts val="1200"/>
            </a:pPr>
            <a:endParaRPr dirty="0"/>
          </a:p>
        </p:txBody>
      </p:sp>
      <p:sp>
        <p:nvSpPr>
          <p:cNvPr id="1638" name="Google Shape;1638;p6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125</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1140894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p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7" name="Google Shape;1637;p6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Note that this slide is only relevant if panelists will be setting only one benchmark during the workshop and can be deleted if not required.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b="1" dirty="0">
              <a:solidFill>
                <a:srgbClr val="000000"/>
              </a:solidFill>
            </a:endParaRPr>
          </a:p>
          <a:p>
            <a:pPr marL="0" indent="0">
              <a:buClr>
                <a:schemeClr val="dk1"/>
              </a:buClr>
            </a:pPr>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rPr>
              <a:t>Explain that this is the same process from the previous slide only in a flowchart.</a:t>
            </a:r>
            <a:endParaRPr dirty="0">
              <a:solidFill>
                <a:srgbClr val="000000"/>
              </a:solidFill>
            </a:endParaRPr>
          </a:p>
          <a:p>
            <a:pPr marL="177571" indent="-177571">
              <a:buFont typeface="Arial"/>
              <a:buChar char="•"/>
            </a:pPr>
            <a:r>
              <a:rPr lang="en-US" dirty="0">
                <a:solidFill>
                  <a:srgbClr val="000000"/>
                </a:solidFill>
              </a:rPr>
              <a:t>Go through each step using the flowchart, i.e., a second time, in order to clarify the procedure.</a:t>
            </a:r>
            <a:endParaRPr dirty="0">
              <a:solidFill>
                <a:srgbClr val="000000"/>
              </a:solidFill>
            </a:endParaRPr>
          </a:p>
          <a:p>
            <a:pPr marL="177571" indent="-177571">
              <a:buChar char="•"/>
            </a:pPr>
            <a:r>
              <a:rPr lang="en-US" dirty="0">
                <a:solidFill>
                  <a:srgbClr val="000000"/>
                </a:solidFill>
              </a:rPr>
              <a:t>You might use the previous example again here to walk through this or even have one of the panelists take the group through this.</a:t>
            </a:r>
            <a:endParaRPr dirty="0">
              <a:solidFill>
                <a:srgbClr val="000000"/>
              </a:solidFill>
            </a:endParaRPr>
          </a:p>
          <a:p>
            <a:pPr marL="0" indent="0">
              <a:buClr>
                <a:schemeClr val="dk1"/>
              </a:buClr>
              <a:buSzPts val="1200"/>
            </a:pPr>
            <a:endParaRPr dirty="0"/>
          </a:p>
        </p:txBody>
      </p:sp>
      <p:sp>
        <p:nvSpPr>
          <p:cNvPr id="1638" name="Google Shape;1638;p6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126</a:t>
            </a:fld>
            <a:endParaRPr>
              <a:solidFill>
                <a:srgbClr val="000000"/>
              </a:solidFill>
              <a:latin typeface="Calibri"/>
              <a:ea typeface="Calibri"/>
              <a:cs typeface="Calibri"/>
              <a:sym typeface="Calibri"/>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p6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7" name="Google Shape;1667;p64: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buFont typeface="Arial"/>
              <a:buChar char="•"/>
            </a:pPr>
            <a:r>
              <a:rPr lang="en-US" b="1" dirty="0">
                <a:solidFill>
                  <a:srgbClr val="000000"/>
                </a:solidFill>
              </a:rPr>
              <a:t>You will need to update this form, tailoring it to the assessment(s)—mostly just the number of items, unless panelists will only be setting one benchmark during the assessment. In that case, you need only have two categories - JM and Above Meets (AM).</a:t>
            </a:r>
            <a:endParaRPr b="1" dirty="0">
              <a:solidFill>
                <a:srgbClr val="000000"/>
              </a:solidFill>
            </a:endParaRPr>
          </a:p>
          <a:p>
            <a:pPr marL="177571" indent="-177571">
              <a:buFont typeface="Arial"/>
              <a:buChar char="•"/>
            </a:pPr>
            <a:r>
              <a:rPr lang="en-US" b="1" dirty="0">
                <a:solidFill>
                  <a:srgbClr val="000000"/>
                </a:solidFill>
              </a:rPr>
              <a:t>This slide, however, will not likely need to change since it is just a snapshot of the form. </a:t>
            </a:r>
            <a:endParaRPr b="1"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rPr>
              <a:t>Explain the structure of the item rating form.</a:t>
            </a:r>
            <a:endParaRPr dirty="0">
              <a:solidFill>
                <a:srgbClr val="000000"/>
              </a:solidFill>
            </a:endParaRPr>
          </a:p>
          <a:p>
            <a:pPr marL="177571" indent="-177571">
              <a:buChar char="•"/>
            </a:pPr>
            <a:r>
              <a:rPr lang="en-US" dirty="0">
                <a:solidFill>
                  <a:srgbClr val="000000"/>
                </a:solidFill>
              </a:rPr>
              <a:t>Explain that each item should only have one circle per round. For example, if a JP learner can answer the item correctly, there is no need to circle JM, JE, or AE.</a:t>
            </a:r>
            <a:endParaRPr dirty="0">
              <a:solidFill>
                <a:srgbClr val="000000"/>
              </a:solidFill>
            </a:endParaRPr>
          </a:p>
          <a:p>
            <a:pPr marL="177571" indent="-177571">
              <a:buFont typeface="Arial"/>
              <a:buChar char="•"/>
            </a:pPr>
            <a:r>
              <a:rPr lang="en-US" dirty="0">
                <a:solidFill>
                  <a:srgbClr val="000000"/>
                </a:solidFill>
              </a:rPr>
              <a:t>Say that the same form is used for both rounds.</a:t>
            </a:r>
            <a:endParaRPr dirty="0">
              <a:solidFill>
                <a:srgbClr val="000000"/>
              </a:solidFill>
            </a:endParaRPr>
          </a:p>
          <a:p>
            <a:pPr marL="177571" indent="-177571">
              <a:buFont typeface="Arial"/>
              <a:buChar char="•"/>
            </a:pPr>
            <a:r>
              <a:rPr lang="en-US" dirty="0">
                <a:solidFill>
                  <a:srgbClr val="000000"/>
                </a:solidFill>
              </a:rPr>
              <a:t>Tell the panelists that they will write their name and panelist ID number on the form; the ID number will be used to safeguard anonymity for presentations on ratings in front of the group.</a:t>
            </a:r>
            <a:endParaRPr dirty="0">
              <a:solidFill>
                <a:srgbClr val="000000"/>
              </a:solidFill>
            </a:endParaRPr>
          </a:p>
          <a:p>
            <a:pPr marL="0" indent="0">
              <a:buClr>
                <a:schemeClr val="dk1"/>
              </a:buClr>
              <a:buSzPts val="1200"/>
            </a:pPr>
            <a:endParaRPr dirty="0"/>
          </a:p>
          <a:p>
            <a:pPr marL="177571" indent="-98650">
              <a:buClr>
                <a:schemeClr val="dk1"/>
              </a:buClr>
              <a:buSzPts val="1200"/>
            </a:pPr>
            <a:endParaRPr dirty="0"/>
          </a:p>
        </p:txBody>
      </p:sp>
      <p:sp>
        <p:nvSpPr>
          <p:cNvPr id="1668" name="Google Shape;1668;p64: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127</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Google Shape;2010;gadaf0ff14e_0_337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1" name="Google Shape;2011;gadaf0ff14e_0_3374: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en-US" sz="1200" b="1" i="0" u="none" strike="noStrike" cap="none" dirty="0">
                <a:solidFill>
                  <a:srgbClr val="000000"/>
                </a:solidFill>
                <a:latin typeface="Arial"/>
                <a:ea typeface="Arial"/>
                <a:cs typeface="Arial"/>
                <a:sym typeface="Arial"/>
              </a:rPr>
              <a:t>This slide is only needed for timed assessments.</a:t>
            </a:r>
          </a:p>
          <a:p>
            <a:pPr marL="171450" marR="0" lvl="0" indent="-171450" algn="l" rtl="0">
              <a:lnSpc>
                <a:spcPct val="100000"/>
              </a:lnSpc>
              <a:spcBef>
                <a:spcPts val="0"/>
              </a:spcBef>
              <a:spcAft>
                <a:spcPts val="0"/>
              </a:spcAft>
              <a:buClr>
                <a:srgbClr val="000000"/>
              </a:buClr>
              <a:buSzPts val="1400"/>
              <a:buFont typeface="Arial"/>
              <a:buChar char="•"/>
            </a:pPr>
            <a:r>
              <a:rPr lang="en-US" sz="1200" b="1" i="0" u="none" strike="noStrike" cap="none" dirty="0">
                <a:solidFill>
                  <a:srgbClr val="000000"/>
                </a:solidFill>
                <a:latin typeface="Arial"/>
                <a:ea typeface="Arial"/>
                <a:cs typeface="Arial"/>
                <a:sym typeface="Arial"/>
              </a:rPr>
              <a:t>You will need to update this form, tailoring it to the assessment(s), including changing out the items and the number of items as well as what learners are attempting (here it is words, but in your TA, it may be items), unless panelists will only be setting one benchmark during the assessment. In that case, you need only have two categories: JM and Above Meets (AM).</a:t>
            </a:r>
            <a:endParaRPr sz="1200" b="1"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1" i="0" u="none" strike="noStrike" cap="none" dirty="0">
                <a:solidFill>
                  <a:srgbClr val="000000"/>
                </a:solidFill>
                <a:latin typeface="Arial"/>
                <a:ea typeface="Arial"/>
                <a:cs typeface="Arial"/>
                <a:sym typeface="Arial"/>
              </a:rPr>
              <a:t>This </a:t>
            </a:r>
            <a:r>
              <a:rPr lang="en-US" b="1" dirty="0">
                <a:solidFill>
                  <a:srgbClr val="000000"/>
                </a:solidFill>
                <a:latin typeface="Arial"/>
                <a:ea typeface="Arial"/>
                <a:cs typeface="Arial"/>
                <a:sym typeface="Arial"/>
              </a:rPr>
              <a:t>slide, however, will not likely need to change since it is just a snapshot of the form.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1450" marR="0" lvl="0" indent="-171450" algn="l" rtl="0">
              <a:lnSpc>
                <a:spcPct val="100000"/>
              </a:lnSpc>
              <a:spcBef>
                <a:spcPts val="0"/>
              </a:spcBef>
              <a:spcAft>
                <a:spcPts val="0"/>
              </a:spcAft>
              <a:buClr>
                <a:srgbClr val="000000"/>
              </a:buClr>
              <a:buSzPts val="1400"/>
              <a:buFont typeface="Arial"/>
              <a:buChar char="•"/>
            </a:pPr>
            <a:endParaRPr b="1" dirty="0">
              <a:solidFill>
                <a:srgbClr val="000000"/>
              </a:solidFill>
              <a:latin typeface="Arial"/>
              <a:ea typeface="Arial"/>
              <a:cs typeface="Arial"/>
              <a:sym typeface="Arial"/>
            </a:endParaRPr>
          </a:p>
          <a:p>
            <a:pPr marL="0" marR="0" lvl="0" indent="0" algn="l" rtl="0">
              <a:lnSpc>
                <a:spcPct val="100000"/>
              </a:lnSpc>
              <a:spcBef>
                <a:spcPts val="0"/>
              </a:spcBef>
              <a:spcAft>
                <a:spcPts val="0"/>
              </a:spcAft>
              <a:buSzPts val="1400"/>
              <a:buNone/>
            </a:pPr>
            <a:endParaRPr b="1" dirty="0">
              <a:solidFill>
                <a:srgbClr val="000000"/>
              </a:solidFill>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solidFill>
                  <a:srgbClr val="000000"/>
                </a:solidFill>
                <a:latin typeface="Arial"/>
                <a:ea typeface="Arial"/>
                <a:cs typeface="Arial"/>
                <a:sym typeface="Arial"/>
              </a:rPr>
              <a:t>Facilitator Notes:</a:t>
            </a:r>
            <a:endParaRPr b="1" dirty="0">
              <a:solidFill>
                <a:srgbClr val="000000"/>
              </a:solidFill>
              <a:latin typeface="Arial"/>
              <a:ea typeface="Arial"/>
              <a:cs typeface="Arial"/>
              <a:sym typeface="Arial"/>
            </a:endParaRPr>
          </a:p>
          <a:p>
            <a:pPr marL="171450" lvl="0" indent="-171450" algn="l" rtl="0">
              <a:lnSpc>
                <a:spcPct val="100000"/>
              </a:lnSpc>
              <a:spcBef>
                <a:spcPts val="0"/>
              </a:spcBef>
              <a:spcAft>
                <a:spcPts val="0"/>
              </a:spcAft>
              <a:buSzPts val="1400"/>
              <a:buFont typeface="Arial"/>
              <a:buChar char="•"/>
            </a:pPr>
            <a:r>
              <a:rPr lang="en-US" dirty="0">
                <a:solidFill>
                  <a:srgbClr val="000000"/>
                </a:solidFill>
                <a:latin typeface="Arial"/>
                <a:ea typeface="Arial"/>
                <a:cs typeface="Arial"/>
                <a:sym typeface="Arial"/>
              </a:rPr>
              <a:t>Explain the structure of the item rating form.</a:t>
            </a:r>
            <a:endParaRPr dirty="0">
              <a:solidFill>
                <a:srgbClr val="000000"/>
              </a:solidFill>
              <a:latin typeface="Arial"/>
              <a:ea typeface="Arial"/>
              <a:cs typeface="Arial"/>
              <a:sym typeface="Arial"/>
            </a:endParaRPr>
          </a:p>
          <a:p>
            <a:pPr marL="171450" lvl="0" indent="-171450" algn="l" rtl="0">
              <a:lnSpc>
                <a:spcPct val="100000"/>
              </a:lnSpc>
              <a:spcBef>
                <a:spcPts val="0"/>
              </a:spcBef>
              <a:spcAft>
                <a:spcPts val="0"/>
              </a:spcAft>
              <a:buClr>
                <a:srgbClr val="000000"/>
              </a:buClr>
              <a:buSzPts val="1400"/>
              <a:buChar char="•"/>
            </a:pPr>
            <a:r>
              <a:rPr lang="en-US" dirty="0">
                <a:solidFill>
                  <a:srgbClr val="000000"/>
                </a:solidFill>
                <a:latin typeface="Arial"/>
                <a:ea typeface="Arial"/>
                <a:cs typeface="Arial"/>
                <a:sym typeface="Arial"/>
              </a:rPr>
              <a:t>Explain that in step 2, they will determine the total number of attempted words for each performance level and circle that number in the first set of columns. There should only be one circle per JP, JM, and JE column under # attempted. </a:t>
            </a:r>
            <a:endParaRPr dirty="0">
              <a:solidFill>
                <a:srgbClr val="000000"/>
              </a:solidFill>
              <a:latin typeface="Arial"/>
              <a:ea typeface="Arial"/>
              <a:cs typeface="Arial"/>
              <a:sym typeface="Arial"/>
            </a:endParaRPr>
          </a:p>
          <a:p>
            <a:pPr marL="171450" lvl="0" indent="-171450" algn="l" rtl="0">
              <a:lnSpc>
                <a:spcPct val="100000"/>
              </a:lnSpc>
              <a:spcBef>
                <a:spcPts val="0"/>
              </a:spcBef>
              <a:spcAft>
                <a:spcPts val="0"/>
              </a:spcAft>
              <a:buSzPts val="1400"/>
              <a:buChar char="•"/>
            </a:pPr>
            <a:r>
              <a:rPr lang="en-US" dirty="0">
                <a:solidFill>
                  <a:srgbClr val="000000"/>
                </a:solidFill>
                <a:latin typeface="Arial"/>
                <a:ea typeface="Arial"/>
                <a:cs typeface="Arial"/>
                <a:sym typeface="Arial"/>
              </a:rPr>
              <a:t>Explain that in step 5, for each item there should only be one circle per line in the rating column. For example, if a JP learner can answer the item correctly, there is no need to circle JM, JE, or AE.</a:t>
            </a:r>
            <a:endParaRPr dirty="0">
              <a:solidFill>
                <a:srgbClr val="000000"/>
              </a:solidFill>
              <a:latin typeface="Arial"/>
              <a:ea typeface="Arial"/>
              <a:cs typeface="Arial"/>
              <a:sym typeface="Arial"/>
            </a:endParaRPr>
          </a:p>
          <a:p>
            <a:pPr marL="171450" lvl="0" indent="-171450" algn="l" rtl="0">
              <a:lnSpc>
                <a:spcPct val="100000"/>
              </a:lnSpc>
              <a:spcBef>
                <a:spcPts val="0"/>
              </a:spcBef>
              <a:spcAft>
                <a:spcPts val="0"/>
              </a:spcAft>
              <a:buSzPts val="1400"/>
              <a:buFont typeface="Arial"/>
              <a:buChar char="•"/>
            </a:pPr>
            <a:r>
              <a:rPr lang="en-US" dirty="0">
                <a:solidFill>
                  <a:srgbClr val="000000"/>
                </a:solidFill>
                <a:latin typeface="Arial"/>
                <a:ea typeface="Arial"/>
                <a:cs typeface="Arial"/>
                <a:sym typeface="Arial"/>
              </a:rPr>
              <a:t>Say that the same form is used for both rounds.</a:t>
            </a:r>
            <a:endParaRPr dirty="0">
              <a:solidFill>
                <a:srgbClr val="000000"/>
              </a:solidFill>
              <a:latin typeface="Arial"/>
              <a:ea typeface="Arial"/>
              <a:cs typeface="Arial"/>
              <a:sym typeface="Arial"/>
            </a:endParaRPr>
          </a:p>
          <a:p>
            <a:pPr marL="171450" lvl="0" indent="-171450" algn="l" rtl="0">
              <a:lnSpc>
                <a:spcPct val="100000"/>
              </a:lnSpc>
              <a:spcBef>
                <a:spcPts val="0"/>
              </a:spcBef>
              <a:spcAft>
                <a:spcPts val="0"/>
              </a:spcAft>
              <a:buSzPts val="1400"/>
              <a:buFont typeface="Arial"/>
              <a:buChar char="•"/>
            </a:pPr>
            <a:r>
              <a:rPr lang="en-US" dirty="0">
                <a:solidFill>
                  <a:srgbClr val="000000"/>
                </a:solidFill>
                <a:latin typeface="Arial"/>
                <a:ea typeface="Arial"/>
                <a:cs typeface="Arial"/>
                <a:sym typeface="Arial"/>
              </a:rPr>
              <a:t>Tell the panelists that they will write their name and panelist ID number on the form; the ID number will be used to safeguard anonymity for presentations on ratings in front of the group.</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171450" lvl="0" indent="-9525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p:txBody>
      </p:sp>
      <p:sp>
        <p:nvSpPr>
          <p:cNvPr id="2012" name="Google Shape;2012;gadaf0ff14e_0_3374: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128</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4"/>
        <p:cNvGrpSpPr/>
        <p:nvPr/>
      </p:nvGrpSpPr>
      <p:grpSpPr>
        <a:xfrm>
          <a:off x="0" y="0"/>
          <a:ext cx="0" cy="0"/>
          <a:chOff x="0" y="0"/>
          <a:chExt cx="0" cy="0"/>
        </a:xfrm>
      </p:grpSpPr>
      <p:sp>
        <p:nvSpPr>
          <p:cNvPr id="1675" name="Google Shape;1675;p7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6" name="Google Shape;1676;p70: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a:t>Facilitator Notes:</a:t>
            </a:r>
            <a:endParaRPr b="1"/>
          </a:p>
          <a:p>
            <a:pPr marL="177571" indent="-177571">
              <a:buFont typeface="Arial"/>
              <a:buChar char="•"/>
            </a:pPr>
            <a:r>
              <a:rPr lang="en-US"/>
              <a:t>Note that this is a recap or review of important issues from the previous slides.</a:t>
            </a:r>
            <a:endParaRPr/>
          </a:p>
          <a:p>
            <a:pPr marL="0" indent="0">
              <a:buClr>
                <a:schemeClr val="dk1"/>
              </a:buClr>
              <a:buSzPts val="1200"/>
            </a:pPr>
            <a:endParaRPr/>
          </a:p>
        </p:txBody>
      </p:sp>
      <p:sp>
        <p:nvSpPr>
          <p:cNvPr id="1677" name="Google Shape;1677;p70: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129</a:t>
            </a:fld>
            <a:endParaRPr>
              <a:solidFill>
                <a:srgbClr val="000000"/>
              </a:solidFill>
              <a:latin typeface="Calibri"/>
              <a:ea typeface="Calibri"/>
              <a:cs typeface="Calibri"/>
              <a:sym typeface="Calibri"/>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p7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4" name="Google Shape;1684;p71: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solidFill>
                  <a:srgbClr val="000000"/>
                </a:solidFill>
              </a:rPr>
              <a:t>Note that this slide is only relevant if panelists will be setting three benchmarks during the workshop. </a:t>
            </a:r>
            <a:endParaRPr b="1" dirty="0">
              <a:solidFill>
                <a:srgbClr val="000000"/>
              </a:solidFill>
            </a:endParaRPr>
          </a:p>
          <a:p>
            <a:pPr marL="0" indent="0">
              <a:buClr>
                <a:schemeClr val="dk1"/>
              </a:buClr>
            </a:pPr>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473522" indent="-328835">
              <a:buChar char="●"/>
            </a:pPr>
            <a:r>
              <a:rPr lang="en-US" dirty="0">
                <a:solidFill>
                  <a:srgbClr val="000000"/>
                </a:solidFill>
              </a:rPr>
              <a:t>Explain to the panelists about the calculations that will be done with their ratings.</a:t>
            </a:r>
            <a:endParaRPr dirty="0">
              <a:solidFill>
                <a:srgbClr val="000000"/>
              </a:solidFill>
            </a:endParaRPr>
          </a:p>
          <a:p>
            <a:pPr marL="947044" lvl="1" indent="-328835">
              <a:buChar char="○"/>
            </a:pPr>
            <a:r>
              <a:rPr lang="en-US" dirty="0">
                <a:solidFill>
                  <a:srgbClr val="000000"/>
                </a:solidFill>
              </a:rPr>
              <a:t>Each panelist will calculate their own benchmarks based on their ratings.</a:t>
            </a:r>
            <a:endParaRPr dirty="0">
              <a:solidFill>
                <a:srgbClr val="000000"/>
              </a:solidFill>
            </a:endParaRPr>
          </a:p>
          <a:p>
            <a:pPr marL="947044" lvl="1" indent="-328835">
              <a:buChar char="○"/>
            </a:pPr>
            <a:r>
              <a:rPr lang="en-US" dirty="0">
                <a:solidFill>
                  <a:srgbClr val="000000"/>
                </a:solidFill>
              </a:rPr>
              <a:t>The facilitators will average the benchmarks for each panelist to calculate the benchmarks for the panel.</a:t>
            </a:r>
            <a:endParaRPr dirty="0">
              <a:solidFill>
                <a:srgbClr val="000000"/>
              </a:solidFill>
            </a:endParaRPr>
          </a:p>
          <a:p>
            <a:pPr marL="473522" indent="-328835">
              <a:buChar char="●"/>
            </a:pPr>
            <a:r>
              <a:rPr lang="en-US" dirty="0">
                <a:solidFill>
                  <a:srgbClr val="000000"/>
                </a:solidFill>
              </a:rPr>
              <a:t>Reiterate to the panelists that this is round 1; they will have a second opportunity at conducting the same ratings in round 2 tomorrow.</a:t>
            </a:r>
            <a:endParaRPr dirty="0">
              <a:solidFill>
                <a:srgbClr val="000000"/>
              </a:solidFill>
            </a:endParaRPr>
          </a:p>
          <a:p>
            <a:pPr marL="473522" indent="-328835">
              <a:buChar char="●"/>
            </a:pPr>
            <a:r>
              <a:rPr lang="en-US" dirty="0">
                <a:solidFill>
                  <a:srgbClr val="000000"/>
                </a:solidFill>
              </a:rPr>
              <a:t>Nonetheless, make sure that any questions they have are answered.</a:t>
            </a:r>
            <a:endParaRPr dirty="0">
              <a:solidFill>
                <a:srgbClr val="000000"/>
              </a:solidFill>
            </a:endParaRPr>
          </a:p>
        </p:txBody>
      </p:sp>
      <p:sp>
        <p:nvSpPr>
          <p:cNvPr id="1685" name="Google Shape;1685;p71: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130</a:t>
            </a:fld>
            <a:endParaRPr>
              <a:solidFill>
                <a:srgbClr val="000000"/>
              </a:solidFill>
              <a:latin typeface="Calibri"/>
              <a:ea typeface="Calibri"/>
              <a:cs typeface="Calibri"/>
              <a:sym typeface="Calibri"/>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p7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4" name="Google Shape;1684;p71: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solidFill>
                  <a:srgbClr val="000000"/>
                </a:solidFill>
              </a:rPr>
              <a:t>Facilitator Notes:</a:t>
            </a:r>
            <a:endParaRPr b="1" dirty="0">
              <a:solidFill>
                <a:srgbClr val="000000"/>
              </a:solidFill>
            </a:endParaRPr>
          </a:p>
          <a:p>
            <a:pPr marL="473522" indent="-328835">
              <a:buChar char="●"/>
            </a:pPr>
            <a:r>
              <a:rPr lang="en-US" dirty="0">
                <a:solidFill>
                  <a:srgbClr val="000000"/>
                </a:solidFill>
              </a:rPr>
              <a:t>Explain to the panelists </a:t>
            </a:r>
            <a:r>
              <a:rPr lang="en-GB" dirty="0">
                <a:solidFill>
                  <a:srgbClr val="000000"/>
                </a:solidFill>
              </a:rPr>
              <a:t>how to </a:t>
            </a:r>
            <a:r>
              <a:rPr lang="en-US" dirty="0">
                <a:solidFill>
                  <a:srgbClr val="000000"/>
                </a:solidFill>
              </a:rPr>
              <a:t>calculate their own benchmarks based on their ratings using the example provided. Make clear that they will be making more judgement based on the number of items in the assessment.</a:t>
            </a:r>
            <a:endParaRPr dirty="0">
              <a:solidFill>
                <a:srgbClr val="000000"/>
              </a:solidFill>
            </a:endParaRPr>
          </a:p>
        </p:txBody>
      </p:sp>
      <p:sp>
        <p:nvSpPr>
          <p:cNvPr id="1685" name="Google Shape;1685;p71: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131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67779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6: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t>Please add in your workshop agenda and the name of the assessment. The example provided is for an in-person workshop.</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0" indent="0"/>
            <a:endParaRPr b="1" dirty="0"/>
          </a:p>
          <a:p>
            <a:pPr marL="0" indent="0"/>
            <a:endParaRPr dirty="0"/>
          </a:p>
          <a:p>
            <a:pPr marL="0" indent="0"/>
            <a:r>
              <a:rPr lang="en-US" b="1" dirty="0"/>
              <a:t>Facilitator Notes:</a:t>
            </a:r>
            <a:r>
              <a:rPr lang="en-US" dirty="0"/>
              <a:t> </a:t>
            </a:r>
            <a:endParaRPr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Briefly review the tasks to be completed in each session.</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Explain that a more detailed agenda will be explained in detail at the beginning of each session.</a:t>
            </a:r>
            <a:endParaRPr dirty="0"/>
          </a:p>
          <a:p>
            <a:pPr marL="0" indent="0">
              <a:buClr>
                <a:schemeClr val="dk1"/>
              </a:buClr>
              <a:buSzPts val="1200"/>
            </a:pPr>
            <a:endParaRPr dirty="0"/>
          </a:p>
        </p:txBody>
      </p:sp>
      <p:sp>
        <p:nvSpPr>
          <p:cNvPr id="396" name="Google Shape;396;p6: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14</a:t>
            </a:fld>
            <a:endParaRPr>
              <a:solidFill>
                <a:srgbClr val="000000"/>
              </a:solidFill>
              <a:latin typeface="Calibri"/>
              <a:ea typeface="Calibri"/>
              <a:cs typeface="Calibri"/>
              <a:sym typeface="Calibri"/>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p7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9" name="Google Shape;1699;p73: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a:t>Facilitator Notes:</a:t>
            </a:r>
            <a:endParaRPr b="1"/>
          </a:p>
          <a:p>
            <a:pPr marL="177571" indent="-177571">
              <a:buFont typeface="Arial"/>
              <a:buChar char="•"/>
            </a:pPr>
            <a:r>
              <a:rPr lang="en-US"/>
              <a:t>Explain that this activity will involve practicing the item rating procedures on a set of sample items; the panelists will be able to discuss the implementation of the procedures and their ratings with the other panelists.</a:t>
            </a:r>
            <a:endParaRPr/>
          </a:p>
          <a:p>
            <a:pPr marL="0" indent="0"/>
            <a:endParaRPr/>
          </a:p>
          <a:p>
            <a:pPr marL="0" indent="0">
              <a:buClr>
                <a:schemeClr val="dk1"/>
              </a:buClr>
              <a:buSzPts val="1200"/>
            </a:pPr>
            <a:endParaRPr/>
          </a:p>
          <a:p>
            <a:pPr marL="0" indent="0"/>
            <a:endParaRPr/>
          </a:p>
        </p:txBody>
      </p:sp>
      <p:sp>
        <p:nvSpPr>
          <p:cNvPr id="1700" name="Google Shape;1700;p73: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133</a:t>
            </a:fld>
            <a:endParaRPr>
              <a:solidFill>
                <a:srgbClr val="000000"/>
              </a:solidFill>
              <a:latin typeface="Calibri"/>
              <a:ea typeface="Calibri"/>
              <a:cs typeface="Calibri"/>
              <a:sym typeface="Calibri"/>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4"/>
        <p:cNvGrpSpPr/>
        <p:nvPr/>
      </p:nvGrpSpPr>
      <p:grpSpPr>
        <a:xfrm>
          <a:off x="0" y="0"/>
          <a:ext cx="0" cy="0"/>
          <a:chOff x="0" y="0"/>
          <a:chExt cx="0" cy="0"/>
        </a:xfrm>
      </p:grpSpPr>
      <p:sp>
        <p:nvSpPr>
          <p:cNvPr id="1705" name="Google Shape;1705;ga21147bc41_0_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6" name="Google Shape;1706;ga21147bc41_0_1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t>Delete slide if only setting benchmarks on a reading assessment</a:t>
            </a:r>
          </a:p>
          <a:p>
            <a:pPr marL="171450" indent="-171450">
              <a:buFont typeface="Arial" panose="020B0604020202020204" pitchFamily="34" charset="0"/>
              <a:buChar char="•"/>
            </a:pPr>
            <a:r>
              <a:rPr lang="en-US" b="1" dirty="0"/>
              <a:t>Update examples to include the appropriate grade/subject examples.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b="1" dirty="0"/>
          </a:p>
          <a:p>
            <a:pPr marL="0" indent="0"/>
            <a:endParaRPr b="1" dirty="0"/>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Walk through the same examples we used in Task 2, and/or add in other examples.</a:t>
            </a:r>
            <a:endParaRPr dirty="0">
              <a:solidFill>
                <a:srgbClr val="000000"/>
              </a:solidFill>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But, this time, ask them the question about two out of three JP learners and have them go through the chart to determine which one—JP, JM, JE, or AE to circle. Then, ask them how they made the choice they did.</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Make sure their explanation includes a discussion of the GPF and what their JP or JM or JE learners would be able to do in a test situation. Just because they selected “Meets” for this item in Task 2 does not mean they have to say that a partially meets learner would get this item correct.  They need to be reasonably sure and consider what “would” happen in normal test situations. </a:t>
            </a:r>
            <a:endParaRPr dirty="0">
              <a:latin typeface="Arial" panose="020B0604020202020204" pitchFamily="34" charset="0"/>
              <a:cs typeface="Arial" panose="020B0604020202020204" pitchFamily="34" charset="0"/>
            </a:endParaRPr>
          </a:p>
        </p:txBody>
      </p:sp>
      <p:sp>
        <p:nvSpPr>
          <p:cNvPr id="1707" name="Google Shape;1707;ga21147bc41_0_14: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134</a:t>
            </a:fld>
            <a:endParaRPr>
              <a:solidFill>
                <a:srgbClr val="000000"/>
              </a:solidFill>
              <a:latin typeface="Calibri"/>
              <a:ea typeface="Calibri"/>
              <a:cs typeface="Calibri"/>
              <a:sym typeface="Calibri"/>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a21147bc41_0_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8" name="Google Shape;1718;ga21147bc41_0_2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marR="0" lvl="0" indent="-17145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US" b="1" dirty="0"/>
              <a:t>Delete slide if only setting benchmarks on a reading assessment</a:t>
            </a:r>
          </a:p>
          <a:p>
            <a:pPr marL="171450" indent="-171450">
              <a:buClr>
                <a:schemeClr val="dk1"/>
              </a:buClr>
              <a:buFont typeface="Arial" panose="020B0604020202020204" pitchFamily="34" charset="0"/>
              <a:buChar char="•"/>
            </a:pPr>
            <a:r>
              <a:rPr lang="en-US" b="1" dirty="0"/>
              <a:t>Update examples to include the appropriate grade/subject examples.</a:t>
            </a:r>
          </a:p>
          <a:p>
            <a:pPr marL="171450" marR="0" lvl="0" indent="-17145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US" b="1" dirty="0"/>
              <a:t>Remove the yellow “plus” sign before using the presentation</a:t>
            </a:r>
          </a:p>
          <a:p>
            <a:pPr marL="171450" indent="-171450">
              <a:buClr>
                <a:schemeClr val="dk1"/>
              </a:buClr>
              <a:buFont typeface="Arial" panose="020B0604020202020204" pitchFamily="34" charset="0"/>
              <a:buChar char="•"/>
            </a:pPr>
            <a:endParaRPr dirty="0"/>
          </a:p>
          <a:p>
            <a:pPr marL="0" indent="0">
              <a:buClr>
                <a:schemeClr val="dk1"/>
              </a:buClr>
            </a:pPr>
            <a:endParaRPr b="1" dirty="0"/>
          </a:p>
          <a:p>
            <a:pPr marL="0" indent="0">
              <a:buClr>
                <a:schemeClr val="dk1"/>
              </a:buClr>
            </a:pPr>
            <a:r>
              <a:rPr lang="en-US" b="1" dirty="0"/>
              <a:t>Facilitator Notes:</a:t>
            </a:r>
            <a:endParaRPr b="1"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Walk through the same examples we used in Task 2, and/or add in other examples.</a:t>
            </a:r>
            <a:endParaRPr dirty="0">
              <a:solidFill>
                <a:srgbClr val="000000"/>
              </a:solidFill>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But, this time, ask them the question about two out of three JP learners and have them go through the chart to determine which one—JP, JM, JE, or AE to circle. Then, ask them how they made the choice they did.</a:t>
            </a:r>
            <a:endParaRPr dirty="0">
              <a:latin typeface="Arial" panose="020B0604020202020204" pitchFamily="34" charset="0"/>
              <a:cs typeface="Arial" panose="020B0604020202020204" pitchFamily="34" charset="0"/>
            </a:endParaRPr>
          </a:p>
          <a:p>
            <a:pPr marL="1126982" lvl="1" indent="-179938">
              <a:buClr>
                <a:schemeClr val="dk1"/>
              </a:buClr>
              <a:buFont typeface="Arial"/>
              <a:buChar char="○"/>
            </a:pPr>
            <a:r>
              <a:rPr lang="en-US" dirty="0">
                <a:latin typeface="Arial" panose="020B0604020202020204" pitchFamily="34" charset="0"/>
                <a:cs typeface="Arial" panose="020B0604020202020204" pitchFamily="34" charset="0"/>
              </a:rPr>
              <a:t>Some may be tempted to say JM since the lowest GPD to answer the item correctly is “meets” for grade 3 if it is a grade 3 assessment, but make sure they’re clear that we’re considering grade 2 learners, for whom this is above exceeds because they are not expected to solve problems involving time.</a:t>
            </a:r>
            <a:endParaRPr dirty="0">
              <a:latin typeface="Arial" panose="020B0604020202020204" pitchFamily="34" charset="0"/>
              <a:cs typeface="Arial" panose="020B0604020202020204" pitchFamily="34" charset="0"/>
            </a:endParaRPr>
          </a:p>
          <a:p>
            <a:pPr marL="1126982" lvl="1" indent="-179938">
              <a:buClr>
                <a:schemeClr val="dk1"/>
              </a:buClr>
              <a:buFont typeface="Arial"/>
              <a:buChar char="○"/>
            </a:pPr>
            <a:r>
              <a:rPr lang="en-US" dirty="0">
                <a:latin typeface="Arial" panose="020B0604020202020204" pitchFamily="34" charset="0"/>
                <a:cs typeface="Arial" panose="020B0604020202020204" pitchFamily="34" charset="0"/>
              </a:rPr>
              <a:t>It may be worth explaining that expecting more of learners at a performance level than the GPF does is not fair and does not put those learners on the same playing field as learners from other countries who might be using policy linking to report to SDG 4.1.1.</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Make sure their explanation includes a discussion of the GPF and what their JP or JM or JE learners would be able to do in a test situation. </a:t>
            </a:r>
            <a:endParaRPr dirty="0">
              <a:latin typeface="Arial" panose="020B0604020202020204" pitchFamily="34" charset="0"/>
              <a:cs typeface="Arial" panose="020B0604020202020204" pitchFamily="34" charset="0"/>
            </a:endParaRPr>
          </a:p>
        </p:txBody>
      </p:sp>
      <p:sp>
        <p:nvSpPr>
          <p:cNvPr id="1719" name="Google Shape;1719;ga21147bc41_0_26: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135</a:t>
            </a:fld>
            <a:endParaRPr>
              <a:solidFill>
                <a:srgbClr val="000000"/>
              </a:solidFill>
              <a:latin typeface="Calibri"/>
              <a:ea typeface="Calibri"/>
              <a:cs typeface="Calibri"/>
              <a:sym typeface="Calibri"/>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7"/>
        <p:cNvGrpSpPr/>
        <p:nvPr/>
      </p:nvGrpSpPr>
      <p:grpSpPr>
        <a:xfrm>
          <a:off x="0" y="0"/>
          <a:ext cx="0" cy="0"/>
          <a:chOff x="0" y="0"/>
          <a:chExt cx="0" cy="0"/>
        </a:xfrm>
      </p:grpSpPr>
      <p:sp>
        <p:nvSpPr>
          <p:cNvPr id="1728" name="Google Shape;1728;ga21147bc41_0_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9" name="Google Shape;1729;ga21147bc41_0_3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marR="0" lvl="0" indent="-17145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US" b="1" dirty="0"/>
              <a:t>Delete slide if only setting benchmarks on a reading assessment</a:t>
            </a:r>
          </a:p>
          <a:p>
            <a:pPr marL="171450" indent="-171450">
              <a:buClr>
                <a:schemeClr val="dk1"/>
              </a:buClr>
              <a:buFont typeface="Arial" panose="020B0604020202020204" pitchFamily="34" charset="0"/>
              <a:buChar char="•"/>
            </a:pPr>
            <a:r>
              <a:rPr lang="en-US" b="1" dirty="0"/>
              <a:t>Update examples to include the appropriate grade/subject examples.</a:t>
            </a:r>
          </a:p>
          <a:p>
            <a:pPr marL="171450" marR="0" lvl="0" indent="-17145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US" b="1" dirty="0"/>
              <a:t>Remove the yellow “plus” sign before using the presentation</a:t>
            </a:r>
          </a:p>
          <a:p>
            <a:pPr marL="171450" indent="-171450">
              <a:buClr>
                <a:schemeClr val="dk1"/>
              </a:buClr>
              <a:buFont typeface="Arial" panose="020B0604020202020204" pitchFamily="34" charset="0"/>
              <a:buChar char="•"/>
            </a:pPr>
            <a:endParaRPr dirty="0"/>
          </a:p>
          <a:p>
            <a:pPr marL="0" indent="0">
              <a:buClr>
                <a:schemeClr val="dk1"/>
              </a:buClr>
            </a:pPr>
            <a:endParaRPr b="1" dirty="0"/>
          </a:p>
          <a:p>
            <a:pPr marL="0" indent="0">
              <a:buClr>
                <a:schemeClr val="dk1"/>
              </a:buClr>
            </a:pPr>
            <a:r>
              <a:rPr lang="en-US" b="1" dirty="0"/>
              <a:t>Facilitator Notes:</a:t>
            </a:r>
            <a:endParaRPr b="1"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Walk through the same examples we used in Task 2, and/or add in other examples.</a:t>
            </a:r>
            <a:endParaRPr dirty="0">
              <a:solidFill>
                <a:srgbClr val="000000"/>
              </a:solidFill>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But, this time, ask them the question about two out of three JP learners and have them go through the chart to determine which one—JP, JM, JE, or AE to circle. Then, ask them how they made the choice they did.</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Make sure their explanation includes a discussion of the GPF and the fact that this is a “no fit” item for grade 2 since fractions are not covered until grade 3. They then need to think what their JP or JM or JE learners would be able to do in a test situation. </a:t>
            </a:r>
            <a:endParaRPr dirty="0">
              <a:latin typeface="Arial" panose="020B0604020202020204" pitchFamily="34" charset="0"/>
              <a:cs typeface="Arial" panose="020B0604020202020204" pitchFamily="34" charset="0"/>
            </a:endParaRPr>
          </a:p>
        </p:txBody>
      </p:sp>
      <p:sp>
        <p:nvSpPr>
          <p:cNvPr id="1730" name="Google Shape;1730;ga21147bc41_0_36: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136</a:t>
            </a:fld>
            <a:endParaRPr>
              <a:solidFill>
                <a:srgbClr val="000000"/>
              </a:solidFill>
              <a:latin typeface="Calibri"/>
              <a:ea typeface="Calibri"/>
              <a:cs typeface="Calibri"/>
              <a:sym typeface="Calibri"/>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21147bc41_0_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0" name="Google Shape;1740;ga21147bc41_0_4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marR="0" lvl="0" indent="-17145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US" b="1" dirty="0"/>
              <a:t>Delete slide if only setting benchmarks on a reading assessment.</a:t>
            </a:r>
          </a:p>
          <a:p>
            <a:pPr marL="171450" indent="-171450">
              <a:buClr>
                <a:schemeClr val="dk1"/>
              </a:buClr>
              <a:buFont typeface="Arial" panose="020B0604020202020204" pitchFamily="34" charset="0"/>
              <a:buChar char="•"/>
            </a:pPr>
            <a:r>
              <a:rPr lang="en-US" b="1" dirty="0"/>
              <a:t>Update examples to include the appropriate grade/subject examples.</a:t>
            </a:r>
          </a:p>
          <a:p>
            <a:pPr marL="171450" marR="0" lvl="0" indent="-17145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US" b="1" dirty="0"/>
              <a:t>Remove the yellow “plus” sign before using the presentation</a:t>
            </a:r>
          </a:p>
          <a:p>
            <a:pPr marL="171450" indent="-171450">
              <a:buClr>
                <a:schemeClr val="dk1"/>
              </a:buClr>
              <a:buFont typeface="Arial" panose="020B0604020202020204" pitchFamily="34" charset="0"/>
              <a:buChar char="•"/>
            </a:pPr>
            <a:endParaRPr dirty="0"/>
          </a:p>
          <a:p>
            <a:pPr marL="0" indent="0">
              <a:buClr>
                <a:schemeClr val="dk1"/>
              </a:buClr>
            </a:pPr>
            <a:endParaRPr b="1" dirty="0"/>
          </a:p>
          <a:p>
            <a:pPr marL="0" indent="0">
              <a:buClr>
                <a:schemeClr val="dk1"/>
              </a:buClr>
            </a:pPr>
            <a:r>
              <a:rPr lang="en-US" b="1" dirty="0"/>
              <a:t>Facilitator Notes:</a:t>
            </a:r>
            <a:endParaRPr b="1"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Walk through the same examples we used in Task 2, and/or add in other examples.</a:t>
            </a:r>
            <a:endParaRPr dirty="0">
              <a:solidFill>
                <a:srgbClr val="000000"/>
              </a:solidFill>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But, this time, ask them the question about 2 out of 3 JP learners and have them go through the chart to determine which one—JP, JM, JE, or AE to circle.  Then, ask them how they made the choice they did.</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Make sure their explanation includes a discussion of the GPF and what their JP or JM or JE learners would be able to do in a test situation. Again, remind them that we are talking about grade 2 learners.</a:t>
            </a:r>
            <a:endParaRPr dirty="0">
              <a:latin typeface="Arial" panose="020B0604020202020204" pitchFamily="34" charset="0"/>
              <a:cs typeface="Arial" panose="020B0604020202020204" pitchFamily="34" charset="0"/>
            </a:endParaRPr>
          </a:p>
        </p:txBody>
      </p:sp>
      <p:sp>
        <p:nvSpPr>
          <p:cNvPr id="1741" name="Google Shape;1741;ga21147bc41_0_46: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137</a:t>
            </a:fld>
            <a:endParaRPr>
              <a:solidFill>
                <a:srgbClr val="000000"/>
              </a:solidFill>
              <a:latin typeface="Calibri"/>
              <a:ea typeface="Calibri"/>
              <a:cs typeface="Calibri"/>
              <a:sym typeface="Calibri"/>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a367ccd41a_1_2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5" name="Google Shape;2045;ga367ccd41a_1_20: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1450" marR="0" lvl="0" indent="-17145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US" b="1" dirty="0"/>
              <a:t>Delete slide if only setting benchmarks on a mathematics assessment.</a:t>
            </a:r>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b="1" dirty="0">
                <a:latin typeface="Arial"/>
                <a:ea typeface="Arial"/>
                <a:cs typeface="Arial"/>
                <a:sym typeface="Arial"/>
              </a:rPr>
              <a:t>Update examples to include the appropriate grade/subject examples</a:t>
            </a:r>
            <a:r>
              <a:rPr lang="en-US" sz="1200" b="1" i="0" u="none" strike="noStrike" cap="none" dirty="0">
                <a:solidFill>
                  <a:schemeClr val="dk1"/>
                </a:solidFill>
                <a:latin typeface="Arial"/>
                <a:ea typeface="Arial"/>
                <a:cs typeface="Arial"/>
                <a:sym typeface="Arial"/>
              </a:rPr>
              <a:t>.</a:t>
            </a:r>
          </a:p>
          <a:p>
            <a:pPr marL="171450" marR="0" lvl="0" indent="-17145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US" b="1" dirty="0"/>
              <a:t>Remove the yellow “plus” sign before using the presentation</a:t>
            </a:r>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endParaRPr sz="1200" b="1" i="0" u="none" strike="noStrike" cap="none" dirty="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Facilitator Notes:</a:t>
            </a:r>
            <a:endParaRPr b="1" dirty="0">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Walk through the same examples we used in Task 2, and/or add in other examples.</a:t>
            </a:r>
            <a:endParaRPr sz="1200" b="0" i="0" u="none" strike="noStrike" cap="none" dirty="0">
              <a:solidFill>
                <a:srgbClr val="000000"/>
              </a:solidFill>
              <a:latin typeface="Arial"/>
              <a:ea typeface="Arial"/>
              <a:cs typeface="Arial"/>
              <a:sym typeface="Arial"/>
            </a:endParaRPr>
          </a:p>
          <a:p>
            <a:pPr marL="628650" marR="0" lvl="1" indent="-171450"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a:ea typeface="Arial"/>
                <a:cs typeface="Arial"/>
                <a:sym typeface="Arial"/>
              </a:rPr>
              <a:t>But, this time, ask them the question about 2 out of 3 JP learners and have them go through the chart to determine which one—JP, JM, JE, or AE—to circle. Then, ask them how they made the choice they did.</a:t>
            </a:r>
            <a:endParaRPr sz="1200" b="0" i="0" u="none" strike="noStrike" cap="none" dirty="0">
              <a:solidFill>
                <a:schemeClr val="dk1"/>
              </a:solidFill>
              <a:latin typeface="Arial"/>
              <a:ea typeface="Arial"/>
              <a:cs typeface="Arial"/>
              <a:sym typeface="Arial"/>
            </a:endParaRPr>
          </a:p>
          <a:p>
            <a:pPr marL="628650" marR="0" lvl="1" indent="-171450"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a:ea typeface="Arial"/>
                <a:cs typeface="Arial"/>
                <a:sym typeface="Arial"/>
              </a:rPr>
              <a:t>Mak</a:t>
            </a:r>
            <a:r>
              <a:rPr lang="en-US" dirty="0">
                <a:latin typeface="Arial"/>
                <a:ea typeface="Arial"/>
                <a:cs typeface="Arial"/>
                <a:sym typeface="Arial"/>
              </a:rPr>
              <a:t>e sure their explanation includes a discussion of the GPF and what their JP or JM or JE learners would be able to do in a test situation – pay particular attention to the grade of the text, since this text is grade 3-level and we are considering grade 2 learners. Just because they selected “Partially Meets” for this item in Task 2 does not mean they have to say that a partially meets learner would get this item correct.  They need to be reasonably sure and consider what “would” happen in normal test situations, particularly given the grade level of the text. </a:t>
            </a:r>
            <a:endParaRPr b="1" dirty="0">
              <a:solidFill>
                <a:srgbClr val="000000"/>
              </a:solidFill>
              <a:latin typeface="Arial"/>
              <a:ea typeface="Arial"/>
              <a:cs typeface="Arial"/>
              <a:sym typeface="Arial"/>
            </a:endParaRPr>
          </a:p>
          <a:p>
            <a:pPr marL="171433" lvl="0" indent="-95230" algn="l" rtl="0">
              <a:lnSpc>
                <a:spcPct val="100000"/>
              </a:lnSpc>
              <a:spcBef>
                <a:spcPts val="0"/>
              </a:spcBef>
              <a:spcAft>
                <a:spcPts val="0"/>
              </a:spcAft>
              <a:buClr>
                <a:schemeClr val="dk1"/>
              </a:buClr>
              <a:buSzPts val="1200"/>
              <a:buFont typeface="Calibri"/>
              <a:buNone/>
            </a:pPr>
            <a:endParaRPr dirty="0">
              <a:solidFill>
                <a:srgbClr val="000000"/>
              </a:solidFill>
              <a:latin typeface="Arial"/>
              <a:ea typeface="Arial"/>
              <a:cs typeface="Arial"/>
              <a:sym typeface="Arial"/>
            </a:endParaRPr>
          </a:p>
        </p:txBody>
      </p:sp>
      <p:sp>
        <p:nvSpPr>
          <p:cNvPr id="2046" name="Google Shape;2046;ga367ccd41a_1_20: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138</a:t>
            </a:fld>
            <a:endParaRPr>
              <a:solidFill>
                <a:srgbClr val="000000"/>
              </a:solidFill>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a367ccd41a_1_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8" name="Google Shape;2058;ga367ccd41a_1_29: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Delete slide if only setting benchmarks on a mathematics assessment.</a:t>
            </a:r>
          </a:p>
          <a:p>
            <a:pPr marL="171450" lvl="0" indent="-171450" algn="l" rtl="0">
              <a:lnSpc>
                <a:spcPct val="100000"/>
              </a:lnSpc>
              <a:spcBef>
                <a:spcPts val="0"/>
              </a:spcBef>
              <a:spcAft>
                <a:spcPts val="0"/>
              </a:spcAft>
              <a:buSzPts val="1400"/>
              <a:buFont typeface="Arial" panose="020B0604020202020204" pitchFamily="34" charset="0"/>
              <a:buChar char="•"/>
            </a:pPr>
            <a:r>
              <a:rPr lang="en-US" b="1" dirty="0">
                <a:latin typeface="Arial"/>
                <a:ea typeface="Arial"/>
                <a:cs typeface="Arial"/>
                <a:sym typeface="Arial"/>
              </a:rPr>
              <a:t>Update examples to include the appropriate grade/subject examples.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lvl="0" indent="-171450" algn="l" rtl="0">
              <a:lnSpc>
                <a:spcPct val="100000"/>
              </a:lnSpc>
              <a:spcBef>
                <a:spcPts val="0"/>
              </a:spcBef>
              <a:spcAft>
                <a:spcPts val="0"/>
              </a:spcAft>
              <a:buSzPts val="1400"/>
              <a:buFont typeface="Arial" panose="020B0604020202020204" pitchFamily="34" charset="0"/>
              <a:buChar char="•"/>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Facilitator Notes:</a:t>
            </a:r>
            <a:endParaRPr b="1" dirty="0">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Walk through the same examples we used in Task 2, and/or add in other examples.</a:t>
            </a:r>
            <a:endParaRPr sz="1200" b="0" i="0" u="none" strike="noStrike" cap="none" dirty="0">
              <a:solidFill>
                <a:srgbClr val="000000"/>
              </a:solidFill>
              <a:latin typeface="Arial"/>
              <a:ea typeface="Arial"/>
              <a:cs typeface="Arial"/>
              <a:sym typeface="Arial"/>
            </a:endParaRPr>
          </a:p>
          <a:p>
            <a:pPr marL="628650" marR="0" lvl="1" indent="-171450"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a:ea typeface="Arial"/>
                <a:cs typeface="Arial"/>
                <a:sym typeface="Arial"/>
              </a:rPr>
              <a:t>But, this time, ask them the question about two out of three JP learners and have them go through the chart to determine which one—JP, JM, JE, or AE—to circle. Then, ask them how they made the choice they did.</a:t>
            </a:r>
            <a:endParaRPr sz="1200" b="0" i="0" u="none" strike="noStrike" cap="none" dirty="0">
              <a:solidFill>
                <a:schemeClr val="dk1"/>
              </a:solidFill>
              <a:latin typeface="Arial"/>
              <a:ea typeface="Arial"/>
              <a:cs typeface="Arial"/>
              <a:sym typeface="Arial"/>
            </a:endParaRPr>
          </a:p>
          <a:p>
            <a:pPr marL="1088136" lvl="1" indent="-173736" algn="l" rtl="0">
              <a:lnSpc>
                <a:spcPct val="100000"/>
              </a:lnSpc>
              <a:spcBef>
                <a:spcPts val="0"/>
              </a:spcBef>
              <a:spcAft>
                <a:spcPts val="0"/>
              </a:spcAft>
              <a:buClr>
                <a:schemeClr val="dk1"/>
              </a:buClr>
              <a:buSzPts val="1400"/>
              <a:buChar char="○"/>
            </a:pPr>
            <a:r>
              <a:rPr lang="en-US" dirty="0">
                <a:latin typeface="Arial"/>
                <a:ea typeface="Arial"/>
                <a:cs typeface="Arial"/>
                <a:sym typeface="Arial"/>
              </a:rPr>
              <a:t>Many may be tempted to say JP since the lowest GPD to answer the item correctly is “partially meets” if the text were at the right grade level. That is completely okay, but you may want to make sure they are thinking about “would” and that two out of three learners would be likely to answer the item correctly.</a:t>
            </a:r>
            <a:endParaRPr dirty="0">
              <a:latin typeface="Arial"/>
              <a:ea typeface="Arial"/>
              <a:cs typeface="Arial"/>
              <a:sym typeface="Arial"/>
            </a:endParaRPr>
          </a:p>
          <a:p>
            <a:pPr marL="1545336" lvl="2" indent="-173736" algn="l" rtl="0">
              <a:lnSpc>
                <a:spcPct val="100000"/>
              </a:lnSpc>
              <a:spcBef>
                <a:spcPts val="0"/>
              </a:spcBef>
              <a:spcAft>
                <a:spcPts val="0"/>
              </a:spcAft>
              <a:buClr>
                <a:schemeClr val="dk1"/>
              </a:buClr>
              <a:buSzPts val="780"/>
              <a:buFont typeface="Noto Sans Symbols"/>
              <a:buChar char="▪"/>
            </a:pPr>
            <a:r>
              <a:rPr lang="en-US" dirty="0">
                <a:latin typeface="Arial"/>
                <a:ea typeface="Arial"/>
                <a:cs typeface="Arial"/>
                <a:sym typeface="Arial"/>
              </a:rPr>
              <a:t>Questions they might consider when answering the “would” question is—are their learners who “partially meet global minimum proficiency” likely to have seen this word before? If not, this might make the word more difficult and cause them to set the level at JM, perhaps? Or might learners be nervous, etc.?</a:t>
            </a:r>
            <a:endParaRPr dirty="0">
              <a:latin typeface="Arial"/>
              <a:ea typeface="Arial"/>
              <a:cs typeface="Arial"/>
              <a:sym typeface="Arial"/>
            </a:endParaRPr>
          </a:p>
          <a:p>
            <a:pPr marL="628650" marR="0" lvl="1" indent="-171450"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a:ea typeface="Arial"/>
                <a:cs typeface="Arial"/>
                <a:sym typeface="Arial"/>
              </a:rPr>
              <a:t>Make sure their explanation includes a discussion of the GPF and what their JP or JM or JE learners would be able to do in a test situation. </a:t>
            </a:r>
            <a:endParaRPr sz="1200" b="0" i="0" u="none" strike="noStrike" cap="none"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059" name="Google Shape;2059;ga367ccd41a_1_29: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139</a:t>
            </a:fld>
            <a:endParaRPr>
              <a:solidFill>
                <a:srgbClr val="000000"/>
              </a:solidFill>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a367ccd41a_1_3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0" name="Google Shape;2070;ga367ccd41a_1_38: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Delete slide if only setting benchmarks on a reading assessment</a:t>
            </a:r>
          </a:p>
          <a:p>
            <a:pPr marL="171450" lvl="0" indent="-171450" algn="l" rtl="0">
              <a:lnSpc>
                <a:spcPct val="100000"/>
              </a:lnSpc>
              <a:spcBef>
                <a:spcPts val="0"/>
              </a:spcBef>
              <a:spcAft>
                <a:spcPts val="0"/>
              </a:spcAft>
              <a:buSzPts val="1400"/>
              <a:buFont typeface="Arial" panose="020B0604020202020204" pitchFamily="34" charset="0"/>
              <a:buChar char="•"/>
            </a:pPr>
            <a:r>
              <a:rPr lang="en-US" b="1" dirty="0">
                <a:latin typeface="Arial"/>
                <a:ea typeface="Arial"/>
                <a:cs typeface="Arial"/>
                <a:sym typeface="Arial"/>
              </a:rPr>
              <a:t>Update examples to include the appropriate grade/subject examples.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lvl="0" indent="-171450" algn="l" rtl="0">
              <a:lnSpc>
                <a:spcPct val="100000"/>
              </a:lnSpc>
              <a:spcBef>
                <a:spcPts val="0"/>
              </a:spcBef>
              <a:spcAft>
                <a:spcPts val="0"/>
              </a:spcAft>
              <a:buSzPts val="1400"/>
              <a:buFont typeface="Arial" panose="020B0604020202020204" pitchFamily="34" charset="0"/>
              <a:buChar char="•"/>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Facilitator Notes:</a:t>
            </a:r>
            <a:endParaRPr dirty="0">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Walk through the same examples we used in Task 2, and/or add in other examples.</a:t>
            </a:r>
            <a:endParaRPr sz="1200" b="0" i="0" u="none" strike="noStrike" cap="none" dirty="0">
              <a:solidFill>
                <a:srgbClr val="000000"/>
              </a:solidFill>
              <a:latin typeface="Arial"/>
              <a:ea typeface="Arial"/>
              <a:cs typeface="Arial"/>
              <a:sym typeface="Arial"/>
            </a:endParaRPr>
          </a:p>
          <a:p>
            <a:pPr marL="628650" marR="0" lvl="1" indent="-171450"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a:ea typeface="Arial"/>
                <a:cs typeface="Arial"/>
                <a:sym typeface="Arial"/>
              </a:rPr>
              <a:t>But, this time, ask them the question about two out of three JP learners and have them go through the chart to determine which one—JP, JM, JE, or AE—to circle. Then, ask them how they made the choice they did.</a:t>
            </a:r>
            <a:endParaRPr sz="1200" b="0" i="0" u="none" strike="noStrike" cap="none" dirty="0">
              <a:solidFill>
                <a:schemeClr val="dk1"/>
              </a:solidFill>
              <a:latin typeface="Arial"/>
              <a:ea typeface="Arial"/>
              <a:cs typeface="Arial"/>
              <a:sym typeface="Arial"/>
            </a:endParaRPr>
          </a:p>
          <a:p>
            <a:pPr marL="1088136" marR="0" lvl="1" indent="-173736"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a:ea typeface="Arial"/>
                <a:cs typeface="Arial"/>
                <a:sym typeface="Arial"/>
              </a:rPr>
              <a:t>Many may be tempted to say JE since the lowest GPD to answer the item correctly is “exceeds” since this is the grade 3 match, but you need to remind them that we are dealing with grade 2 learners, who aren’t required to make inferences, so this is a “no fit” item and they need to consider whether grade 2 learners at JP, JM or JE would be able to answer correctly given this is “above exceeds”. </a:t>
            </a:r>
          </a:p>
          <a:p>
            <a:pPr marL="628650" marR="0" lvl="1" indent="-171450"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Arial"/>
                <a:ea typeface="Arial"/>
                <a:cs typeface="Arial"/>
                <a:sym typeface="Arial"/>
              </a:rPr>
              <a:t>Make sure their explanation includes a discussion of the GPF and what their JP or JM or JE learners would be able to do in a test situation. </a:t>
            </a:r>
            <a:endParaRPr sz="1200" b="0" i="0" u="none" strike="noStrike" cap="none"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p:txBody>
      </p:sp>
      <p:sp>
        <p:nvSpPr>
          <p:cNvPr id="2071" name="Google Shape;2071;ga367ccd41a_1_38: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140</a:t>
            </a:fld>
            <a:endParaRPr>
              <a:solidFill>
                <a:srgbClr val="000000"/>
              </a:solidFill>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p7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9" name="Google Shape;1759;p75: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t>If there is a day/session break between conducing the Angoff process with the practice items, you may wish to revisit the slides in presentation 12. If not, you should just put up the appropriate slide (for setting one or three benchmarks) </a:t>
            </a:r>
            <a:r>
              <a:rPr lang="en-US" b="1" dirty="0">
                <a:solidFill>
                  <a:srgbClr val="000000"/>
                </a:solidFill>
                <a:latin typeface="Arial" panose="020B0604020202020204" pitchFamily="34" charset="0"/>
                <a:cs typeface="Arial" panose="020B0604020202020204" pitchFamily="34" charset="0"/>
              </a:rPr>
              <a:t>as a reminder and reference for the activity</a:t>
            </a:r>
            <a:endParaRPr lang="en-US" b="1" dirty="0"/>
          </a:p>
          <a:p>
            <a:pPr marL="0" indent="0"/>
            <a:endParaRPr lang="en-US" b="1" dirty="0"/>
          </a:p>
          <a:p>
            <a:pPr marL="0" indent="0"/>
            <a:r>
              <a:rPr lang="en-US" b="1" dirty="0"/>
              <a:t>Facilitator Notes:</a:t>
            </a:r>
            <a:endParaRPr b="1"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Explain that this activity will involve implementing the item rating procedures on the actual assessment items; the panelists will need to conduct their work individually and independently, i.e., they will not be able to discuss the implementation of the procedures and their ratings with the other panelists.</a:t>
            </a:r>
            <a:endParaRPr dirty="0">
              <a:solidFill>
                <a:srgbClr val="000000"/>
              </a:solidFill>
              <a:latin typeface="Arial" panose="020B0604020202020204" pitchFamily="34" charset="0"/>
              <a:cs typeface="Arial" panose="020B0604020202020204" pitchFamily="34" charset="0"/>
            </a:endParaRPr>
          </a:p>
        </p:txBody>
      </p:sp>
      <p:sp>
        <p:nvSpPr>
          <p:cNvPr id="1760" name="Google Shape;1760;p75: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142</a:t>
            </a:fld>
            <a:endParaRPr>
              <a:solidFill>
                <a:srgbClr val="000000"/>
              </a:solidFill>
              <a:latin typeface="Calibri"/>
              <a:ea typeface="Calibri"/>
              <a:cs typeface="Calibri"/>
              <a:sym typeface="Calibri"/>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p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7" name="Google Shape;1637;p6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Note that this slide is only relevant if panelists will be setting three benchmarks during the workshop and can be deleted if not required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b="1" dirty="0">
              <a:solidFill>
                <a:srgbClr val="000000"/>
              </a:solidFill>
            </a:endParaRPr>
          </a:p>
          <a:p>
            <a:pPr marL="0" indent="0">
              <a:buClr>
                <a:schemeClr val="dk1"/>
              </a:buClr>
            </a:pPr>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Make sure the </a:t>
            </a:r>
            <a:r>
              <a:rPr lang="en-GB" dirty="0" err="1">
                <a:solidFill>
                  <a:srgbClr val="000000"/>
                </a:solidFill>
                <a:latin typeface="Arial" panose="020B0604020202020204" pitchFamily="34" charset="0"/>
                <a:cs typeface="Arial" panose="020B0604020202020204" pitchFamily="34" charset="0"/>
              </a:rPr>
              <a:t>panelists</a:t>
            </a:r>
            <a:r>
              <a:rPr lang="en-GB" dirty="0">
                <a:solidFill>
                  <a:srgbClr val="000000"/>
                </a:solidFill>
                <a:latin typeface="Arial" panose="020B0604020202020204" pitchFamily="34" charset="0"/>
                <a:cs typeface="Arial" panose="020B0604020202020204" pitchFamily="34" charset="0"/>
              </a:rPr>
              <a:t> understand the activity and do not have any further questions at this time.</a:t>
            </a:r>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Tell the </a:t>
            </a:r>
            <a:r>
              <a:rPr lang="en-GB" dirty="0" err="1">
                <a:solidFill>
                  <a:srgbClr val="000000"/>
                </a:solidFill>
                <a:latin typeface="Arial" panose="020B0604020202020204" pitchFamily="34" charset="0"/>
                <a:cs typeface="Arial" panose="020B0604020202020204" pitchFamily="34" charset="0"/>
              </a:rPr>
              <a:t>panelists</a:t>
            </a:r>
            <a:r>
              <a:rPr lang="en-GB" dirty="0">
                <a:solidFill>
                  <a:srgbClr val="000000"/>
                </a:solidFill>
                <a:latin typeface="Arial" panose="020B0604020202020204" pitchFamily="34" charset="0"/>
                <a:cs typeface="Arial" panose="020B0604020202020204" pitchFamily="34" charset="0"/>
              </a:rPr>
              <a:t> they will now begin their individual and independent ratings.  </a:t>
            </a:r>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Explain that they are welcome to ask individual questions by raising their hands at any point or getting one of the facilitators’ attention.</a:t>
            </a:r>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Walk around </a:t>
            </a:r>
            <a:r>
              <a:rPr lang="en-GB" dirty="0">
                <a:solidFill>
                  <a:srgbClr val="000000"/>
                </a:solidFill>
              </a:rPr>
              <a:t>while the </a:t>
            </a:r>
            <a:r>
              <a:rPr lang="en-GB" dirty="0" err="1">
                <a:solidFill>
                  <a:srgbClr val="000000"/>
                </a:solidFill>
              </a:rPr>
              <a:t>panelists</a:t>
            </a:r>
            <a:r>
              <a:rPr lang="en-GB" dirty="0">
                <a:solidFill>
                  <a:srgbClr val="000000"/>
                </a:solidFill>
              </a:rPr>
              <a:t> are conducting their ratings to check their work, make sure they are going through each of the steps, etc.</a:t>
            </a:r>
          </a:p>
          <a:p>
            <a:pPr marL="651093" lvl="1" indent="-177571">
              <a:buClr>
                <a:schemeClr val="dk1"/>
              </a:buClr>
              <a:buFont typeface="Arial"/>
              <a:buChar char="•"/>
            </a:pPr>
            <a:r>
              <a:rPr lang="en-GB" dirty="0">
                <a:latin typeface="Arial" panose="020B0604020202020204" pitchFamily="34" charset="0"/>
                <a:cs typeface="Arial" panose="020B0604020202020204" pitchFamily="34" charset="0"/>
              </a:rPr>
              <a:t>You might ask individual </a:t>
            </a:r>
            <a:r>
              <a:rPr lang="en-GB" dirty="0" err="1">
                <a:latin typeface="Arial" panose="020B0604020202020204" pitchFamily="34" charset="0"/>
                <a:cs typeface="Arial" panose="020B0604020202020204" pitchFamily="34" charset="0"/>
              </a:rPr>
              <a:t>panelists</a:t>
            </a:r>
            <a:r>
              <a:rPr lang="en-GB" dirty="0">
                <a:latin typeface="Arial" panose="020B0604020202020204" pitchFamily="34" charset="0"/>
                <a:cs typeface="Arial" panose="020B0604020202020204" pitchFamily="34" charset="0"/>
              </a:rPr>
              <a:t> why they scored an item the way they did as a way to check their understanding.</a:t>
            </a:r>
          </a:p>
          <a:p>
            <a:pPr marL="651093" lvl="1" indent="-177571">
              <a:buClr>
                <a:schemeClr val="dk1"/>
              </a:buClr>
              <a:buFont typeface="Arial"/>
              <a:buChar char="•"/>
            </a:pPr>
            <a:r>
              <a:rPr lang="en-GB" dirty="0">
                <a:latin typeface="Arial" panose="020B0604020202020204" pitchFamily="34" charset="0"/>
                <a:cs typeface="Arial" panose="020B0604020202020204" pitchFamily="34" charset="0"/>
              </a:rPr>
              <a:t>Make individual and group-level clarifications as needed.</a:t>
            </a:r>
          </a:p>
          <a:p>
            <a:pPr marL="0" indent="0">
              <a:buClr>
                <a:schemeClr val="dk1"/>
              </a:buClr>
              <a:buSzPts val="1200"/>
            </a:pPr>
            <a:endParaRPr dirty="0"/>
          </a:p>
        </p:txBody>
      </p:sp>
      <p:sp>
        <p:nvSpPr>
          <p:cNvPr id="1638" name="Google Shape;1638;p6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143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11408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9c7fbe508c_0_28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9c7fbe508c_0_28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r>
              <a:rPr lang="en-US" b="1" dirty="0"/>
              <a:t>Facilitator Notes:</a:t>
            </a:r>
            <a:endParaRPr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Explain that now we will begin to get into the technical part of the workshop.</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Many of you are probably wondering what policy linking is. We will give a brief overview now.</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Feel free to ask questions</a:t>
            </a:r>
            <a:r>
              <a:rPr lang="en-US" dirty="0"/>
              <a:t>, but note we will revisit all of these details over again through the course of the workshop.</a:t>
            </a:r>
            <a:endParaRPr dirty="0"/>
          </a:p>
          <a:p>
            <a:pPr marL="0" indent="0"/>
            <a:endParaRPr dirty="0"/>
          </a:p>
        </p:txBody>
      </p:sp>
      <p:sp>
        <p:nvSpPr>
          <p:cNvPr id="431" name="Google Shape;431;g9c7fbe508c_0_284: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15</a:t>
            </a:fld>
            <a:endParaRPr>
              <a:solidFill>
                <a:srgbClr val="000000"/>
              </a:solidFill>
              <a:latin typeface="Calibri"/>
              <a:ea typeface="Calibri"/>
              <a:cs typeface="Calibri"/>
              <a:sym typeface="Calibri"/>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p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7" name="Google Shape;1637;p6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Note that this slide is only relevant if panelists will be setting only one benchmark during the workshop and can be deleted if not required.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b="1" dirty="0">
              <a:solidFill>
                <a:srgbClr val="000000"/>
              </a:solidFill>
            </a:endParaRPr>
          </a:p>
          <a:p>
            <a:pPr marL="0" indent="0">
              <a:buClr>
                <a:schemeClr val="dk1"/>
              </a:buClr>
            </a:pPr>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Make sure the </a:t>
            </a:r>
            <a:r>
              <a:rPr lang="en-GB" dirty="0" err="1">
                <a:solidFill>
                  <a:srgbClr val="000000"/>
                </a:solidFill>
                <a:latin typeface="Arial" panose="020B0604020202020204" pitchFamily="34" charset="0"/>
                <a:cs typeface="Arial" panose="020B0604020202020204" pitchFamily="34" charset="0"/>
              </a:rPr>
              <a:t>panelists</a:t>
            </a:r>
            <a:r>
              <a:rPr lang="en-GB" dirty="0">
                <a:solidFill>
                  <a:srgbClr val="000000"/>
                </a:solidFill>
                <a:latin typeface="Arial" panose="020B0604020202020204" pitchFamily="34" charset="0"/>
                <a:cs typeface="Arial" panose="020B0604020202020204" pitchFamily="34" charset="0"/>
              </a:rPr>
              <a:t> understand the activity and do not have any further questions at this time.</a:t>
            </a:r>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Tell the </a:t>
            </a:r>
            <a:r>
              <a:rPr lang="en-GB" dirty="0" err="1">
                <a:solidFill>
                  <a:srgbClr val="000000"/>
                </a:solidFill>
                <a:latin typeface="Arial" panose="020B0604020202020204" pitchFamily="34" charset="0"/>
                <a:cs typeface="Arial" panose="020B0604020202020204" pitchFamily="34" charset="0"/>
              </a:rPr>
              <a:t>panelists</a:t>
            </a:r>
            <a:r>
              <a:rPr lang="en-GB" dirty="0">
                <a:solidFill>
                  <a:srgbClr val="000000"/>
                </a:solidFill>
                <a:latin typeface="Arial" panose="020B0604020202020204" pitchFamily="34" charset="0"/>
                <a:cs typeface="Arial" panose="020B0604020202020204" pitchFamily="34" charset="0"/>
              </a:rPr>
              <a:t> they will now begin their individual and independent ratings.  </a:t>
            </a:r>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Explain that they are welcome to ask individual questions by raising their hands at any point or getting one of the facilitators’ attention.</a:t>
            </a:r>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Walk around </a:t>
            </a:r>
            <a:r>
              <a:rPr lang="en-GB" dirty="0">
                <a:solidFill>
                  <a:srgbClr val="000000"/>
                </a:solidFill>
              </a:rPr>
              <a:t>while the </a:t>
            </a:r>
            <a:r>
              <a:rPr lang="en-GB" dirty="0" err="1">
                <a:solidFill>
                  <a:srgbClr val="000000"/>
                </a:solidFill>
              </a:rPr>
              <a:t>panelists</a:t>
            </a:r>
            <a:r>
              <a:rPr lang="en-GB" dirty="0">
                <a:solidFill>
                  <a:srgbClr val="000000"/>
                </a:solidFill>
              </a:rPr>
              <a:t> are conducting their ratings to check their work, make sure they are going through each of the steps, etc.</a:t>
            </a:r>
          </a:p>
          <a:p>
            <a:pPr marL="651093" lvl="1" indent="-177571">
              <a:buClr>
                <a:schemeClr val="dk1"/>
              </a:buClr>
              <a:buFont typeface="Arial"/>
              <a:buChar char="•"/>
            </a:pPr>
            <a:r>
              <a:rPr lang="en-GB" dirty="0">
                <a:latin typeface="Arial" panose="020B0604020202020204" pitchFamily="34" charset="0"/>
                <a:cs typeface="Arial" panose="020B0604020202020204" pitchFamily="34" charset="0"/>
              </a:rPr>
              <a:t>You might ask individual </a:t>
            </a:r>
            <a:r>
              <a:rPr lang="en-GB" dirty="0" err="1">
                <a:latin typeface="Arial" panose="020B0604020202020204" pitchFamily="34" charset="0"/>
                <a:cs typeface="Arial" panose="020B0604020202020204" pitchFamily="34" charset="0"/>
              </a:rPr>
              <a:t>panelists</a:t>
            </a:r>
            <a:r>
              <a:rPr lang="en-GB" dirty="0">
                <a:latin typeface="Arial" panose="020B0604020202020204" pitchFamily="34" charset="0"/>
                <a:cs typeface="Arial" panose="020B0604020202020204" pitchFamily="34" charset="0"/>
              </a:rPr>
              <a:t> why they scored an item the way they did as a way to check their understanding.</a:t>
            </a:r>
          </a:p>
          <a:p>
            <a:pPr marL="651093" lvl="1" indent="-177571">
              <a:buClr>
                <a:schemeClr val="dk1"/>
              </a:buClr>
              <a:buFont typeface="Arial"/>
              <a:buChar char="•"/>
            </a:pPr>
            <a:r>
              <a:rPr lang="en-GB" dirty="0">
                <a:latin typeface="Arial" panose="020B0604020202020204" pitchFamily="34" charset="0"/>
                <a:cs typeface="Arial" panose="020B0604020202020204" pitchFamily="34" charset="0"/>
              </a:rPr>
              <a:t>Make individual and group-level clarifications as needed.</a:t>
            </a:r>
          </a:p>
          <a:p>
            <a:pPr marL="0" indent="0">
              <a:buClr>
                <a:schemeClr val="dk1"/>
              </a:buClr>
              <a:buSzPts val="1200"/>
            </a:pPr>
            <a:endParaRPr dirty="0"/>
          </a:p>
        </p:txBody>
      </p:sp>
      <p:sp>
        <p:nvSpPr>
          <p:cNvPr id="1638" name="Google Shape;1638;p6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144</a:t>
            </a:fld>
            <a:endParaRPr>
              <a:solidFill>
                <a:srgbClr val="000000"/>
              </a:solidFill>
              <a:latin typeface="Calibri"/>
              <a:ea typeface="Calibri"/>
              <a:cs typeface="Calibri"/>
              <a:sym typeface="Calibri"/>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9"/>
        <p:cNvGrpSpPr/>
        <p:nvPr/>
      </p:nvGrpSpPr>
      <p:grpSpPr>
        <a:xfrm>
          <a:off x="0" y="0"/>
          <a:ext cx="0" cy="0"/>
          <a:chOff x="0" y="0"/>
          <a:chExt cx="0" cy="0"/>
        </a:xfrm>
      </p:grpSpPr>
      <p:sp>
        <p:nvSpPr>
          <p:cNvPr id="1880" name="Google Shape;1880;p7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1" name="Google Shape;1881;p7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a:t>Facilitator’s Notes:</a:t>
            </a:r>
            <a:endParaRPr/>
          </a:p>
          <a:p>
            <a:pPr marL="177571" indent="-177571">
              <a:buFont typeface="Arial"/>
              <a:buChar char="•"/>
            </a:pPr>
            <a:r>
              <a:rPr lang="en-US" b="0"/>
              <a:t>Share that now we will review the results of their ratings from yesterday.</a:t>
            </a:r>
            <a:endParaRPr b="0"/>
          </a:p>
        </p:txBody>
      </p:sp>
      <p:sp>
        <p:nvSpPr>
          <p:cNvPr id="1882" name="Google Shape;1882;p7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146</a:t>
            </a:fld>
            <a:endParaRPr>
              <a:solidFill>
                <a:srgbClr val="000000"/>
              </a:solidFill>
              <a:latin typeface="Calibri"/>
              <a:ea typeface="Calibri"/>
              <a:cs typeface="Calibri"/>
              <a:sym typeface="Calibri"/>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6"/>
        <p:cNvGrpSpPr/>
        <p:nvPr/>
      </p:nvGrpSpPr>
      <p:grpSpPr>
        <a:xfrm>
          <a:off x="0" y="0"/>
          <a:ext cx="0" cy="0"/>
          <a:chOff x="0" y="0"/>
          <a:chExt cx="0" cy="0"/>
        </a:xfrm>
      </p:grpSpPr>
      <p:sp>
        <p:nvSpPr>
          <p:cNvPr id="1887" name="Google Shape;1887;p7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8" name="Google Shape;1888;p7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sz="1100" b="1" dirty="0">
                <a:solidFill>
                  <a:srgbClr val="434343"/>
                </a:solidFill>
              </a:rPr>
              <a:t>Facilitator </a:t>
            </a:r>
            <a:r>
              <a:rPr lang="en-US" sz="1100" b="1" dirty="0">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8"/>
                  </a:ext>
                </a:extLst>
              </a:rPr>
              <a:t>Notes</a:t>
            </a:r>
            <a:r>
              <a:rPr lang="en-US" sz="1100" b="1" dirty="0">
                <a:solidFill>
                  <a:srgbClr val="434343"/>
                </a:solidFill>
              </a:rPr>
              <a:t>: </a:t>
            </a: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sym typeface="Gill Sans"/>
              </a:rPr>
              <a:t>Say that now you will present the following </a:t>
            </a:r>
            <a:r>
              <a:rPr lang="en-US" b="1" dirty="0">
                <a:solidFill>
                  <a:srgbClr val="000000"/>
                </a:solidFill>
                <a:latin typeface="Arial" panose="020B0604020202020204" pitchFamily="34" charset="0"/>
                <a:cs typeface="Arial" panose="020B0604020202020204" pitchFamily="34" charset="0"/>
                <a:sym typeface="Gill Sans"/>
              </a:rPr>
              <a:t>analyses</a:t>
            </a:r>
            <a:r>
              <a:rPr lang="en-US" dirty="0">
                <a:solidFill>
                  <a:srgbClr val="000000"/>
                </a:solidFill>
                <a:latin typeface="Arial" panose="020B0604020202020204" pitchFamily="34" charset="0"/>
                <a:cs typeface="Arial" panose="020B0604020202020204" pitchFamily="34" charset="0"/>
                <a:sym typeface="Gill Sans"/>
              </a:rPr>
              <a:t> (with panelists’ ratings anonymized through codes):</a:t>
            </a:r>
          </a:p>
          <a:p>
            <a:pPr marL="651093" lvl="1" indent="-177571">
              <a:buClr>
                <a:schemeClr val="dk1"/>
              </a:buClr>
              <a:buFont typeface="Arial"/>
              <a:buChar char="•"/>
            </a:pPr>
            <a:r>
              <a:rPr lang="en-US" dirty="0">
                <a:latin typeface="Arial" panose="020B0604020202020204" pitchFamily="34" charset="0"/>
                <a:cs typeface="Arial" panose="020B0604020202020204" pitchFamily="34" charset="0"/>
                <a:sym typeface="Gill Sans"/>
              </a:rPr>
              <a:t>Individual panelists’ </a:t>
            </a:r>
            <a:r>
              <a:rPr lang="en-US" b="1" dirty="0">
                <a:latin typeface="Arial" panose="020B0604020202020204" pitchFamily="34" charset="0"/>
                <a:cs typeface="Arial" panose="020B0604020202020204" pitchFamily="34" charset="0"/>
                <a:sym typeface="Gill Sans"/>
              </a:rPr>
              <a:t>initial benchmarks </a:t>
            </a:r>
            <a:r>
              <a:rPr lang="en-US" dirty="0">
                <a:latin typeface="Arial" panose="020B0604020202020204" pitchFamily="34" charset="0"/>
                <a:cs typeface="Arial" panose="020B0604020202020204" pitchFamily="34" charset="0"/>
                <a:sym typeface="Gill Sans"/>
              </a:rPr>
              <a:t>and their distributions</a:t>
            </a:r>
          </a:p>
          <a:p>
            <a:pPr marL="651093" lvl="1" indent="-177571">
              <a:buClr>
                <a:schemeClr val="dk1"/>
              </a:buClr>
              <a:buFont typeface="Arial"/>
              <a:buChar char="•"/>
            </a:pPr>
            <a:r>
              <a:rPr lang="en-US" dirty="0">
                <a:latin typeface="Arial" panose="020B0604020202020204" pitchFamily="34" charset="0"/>
                <a:cs typeface="Arial" panose="020B0604020202020204" pitchFamily="34" charset="0"/>
                <a:sym typeface="Gill Sans"/>
              </a:rPr>
              <a:t>Differences in individual item ratings</a:t>
            </a:r>
          </a:p>
          <a:p>
            <a:pPr marL="651093" lvl="1" indent="-177571">
              <a:buClr>
                <a:schemeClr val="dk1"/>
              </a:buClr>
              <a:buFont typeface="Arial"/>
              <a:buChar char="•"/>
            </a:pPr>
            <a:r>
              <a:rPr lang="en-US" b="1" dirty="0">
                <a:latin typeface="Arial" panose="020B0604020202020204" pitchFamily="34" charset="0"/>
                <a:cs typeface="Arial" panose="020B0604020202020204" pitchFamily="34" charset="0"/>
                <a:sym typeface="Gill Sans"/>
              </a:rPr>
              <a:t>Location statistics </a:t>
            </a:r>
            <a:r>
              <a:rPr lang="en-US" dirty="0">
                <a:latin typeface="Arial" panose="020B0604020202020204" pitchFamily="34" charset="0"/>
                <a:cs typeface="Arial" panose="020B0604020202020204" pitchFamily="34" charset="0"/>
                <a:sym typeface="Gill Sans"/>
              </a:rPr>
              <a:t>on panelists’ item ratings</a:t>
            </a:r>
          </a:p>
          <a:p>
            <a:pPr marL="651093" lvl="1" indent="-177571">
              <a:buClr>
                <a:schemeClr val="dk1"/>
              </a:buClr>
              <a:buFont typeface="Arial"/>
              <a:buChar char="•"/>
            </a:pPr>
            <a:r>
              <a:rPr lang="en-US" dirty="0">
                <a:latin typeface="Arial" panose="020B0604020202020204" pitchFamily="34" charset="0"/>
                <a:cs typeface="Arial" panose="020B0604020202020204" pitchFamily="34" charset="0"/>
                <a:sym typeface="Gill Sans"/>
              </a:rPr>
              <a:t>Item ratings in relation to conditional </a:t>
            </a:r>
            <a:r>
              <a:rPr lang="en-US" b="1" dirty="0">
                <a:latin typeface="Arial" panose="020B0604020202020204" pitchFamily="34" charset="0"/>
                <a:cs typeface="Arial" panose="020B0604020202020204" pitchFamily="34" charset="0"/>
                <a:sym typeface="Gill Sans"/>
              </a:rPr>
              <a:t>item difficulty values </a:t>
            </a:r>
            <a:r>
              <a:rPr lang="en-US" dirty="0">
                <a:latin typeface="Arial" panose="020B0604020202020204" pitchFamily="34" charset="0"/>
                <a:cs typeface="Arial" panose="020B0604020202020204" pitchFamily="34" charset="0"/>
                <a:sym typeface="Gill Sans"/>
              </a:rPr>
              <a:t>(p-values)</a:t>
            </a:r>
          </a:p>
          <a:p>
            <a:pPr marL="651093" lvl="1" indent="-177571">
              <a:buClr>
                <a:schemeClr val="dk1"/>
              </a:buClr>
              <a:buFont typeface="Arial"/>
              <a:buChar char="•"/>
            </a:pPr>
            <a:r>
              <a:rPr lang="en-US" b="1" dirty="0">
                <a:latin typeface="Arial" panose="020B0604020202020204" pitchFamily="34" charset="0"/>
                <a:cs typeface="Arial" panose="020B0604020202020204" pitchFamily="34" charset="0"/>
                <a:sym typeface="Gill Sans"/>
              </a:rPr>
              <a:t>Averages </a:t>
            </a:r>
            <a:r>
              <a:rPr lang="en-US" dirty="0">
                <a:latin typeface="Arial" panose="020B0604020202020204" pitchFamily="34" charset="0"/>
                <a:cs typeface="Arial" panose="020B0604020202020204" pitchFamily="34" charset="0"/>
                <a:sym typeface="Gill Sans"/>
              </a:rPr>
              <a:t>of the panelists’ benchmarks, i.e., the panel’s initial benchmarks</a:t>
            </a:r>
          </a:p>
          <a:p>
            <a:pPr marL="651093" lvl="1" indent="-177571">
              <a:buClr>
                <a:schemeClr val="dk1"/>
              </a:buClr>
              <a:buFont typeface="Arial"/>
              <a:buChar char="•"/>
            </a:pPr>
            <a:r>
              <a:rPr lang="en-US" b="1" dirty="0">
                <a:latin typeface="Arial" panose="020B0604020202020204" pitchFamily="34" charset="0"/>
                <a:cs typeface="Arial" panose="020B0604020202020204" pitchFamily="34" charset="0"/>
                <a:sym typeface="Gill Sans"/>
              </a:rPr>
              <a:t>Impact data </a:t>
            </a:r>
            <a:r>
              <a:rPr lang="en-US" dirty="0">
                <a:latin typeface="Arial" panose="020B0604020202020204" pitchFamily="34" charset="0"/>
                <a:cs typeface="Arial" panose="020B0604020202020204" pitchFamily="34" charset="0"/>
                <a:sym typeface="Gill Sans"/>
              </a:rPr>
              <a:t>with percentages of scores by GPL given the panel’s benchmarks</a:t>
            </a: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sym typeface="Gill Sans"/>
              </a:rPr>
              <a:t>Explain that you will discuss the results from each type of analysis:</a:t>
            </a:r>
          </a:p>
          <a:p>
            <a:pPr marL="651093" lvl="1" indent="-177571">
              <a:buClr>
                <a:schemeClr val="dk1"/>
              </a:buClr>
              <a:buFont typeface="Arial"/>
              <a:buChar char="•"/>
            </a:pPr>
            <a:r>
              <a:rPr lang="en-US" dirty="0">
                <a:latin typeface="Arial" panose="020B0604020202020204" pitchFamily="34" charset="0"/>
                <a:cs typeface="Arial" panose="020B0604020202020204" pitchFamily="34" charset="0"/>
                <a:sym typeface="Gill Sans"/>
              </a:rPr>
              <a:t>What are the </a:t>
            </a:r>
            <a:r>
              <a:rPr lang="en-US" b="1" dirty="0">
                <a:latin typeface="Arial" panose="020B0604020202020204" pitchFamily="34" charset="0"/>
                <a:cs typeface="Arial" panose="020B0604020202020204" pitchFamily="34" charset="0"/>
                <a:sym typeface="Gill Sans"/>
              </a:rPr>
              <a:t>differences</a:t>
            </a:r>
            <a:r>
              <a:rPr lang="en-US" dirty="0">
                <a:latin typeface="Arial" panose="020B0604020202020204" pitchFamily="34" charset="0"/>
                <a:cs typeface="Arial" panose="020B0604020202020204" pitchFamily="34" charset="0"/>
                <a:sym typeface="Gill Sans"/>
              </a:rPr>
              <a:t> in the panelists’ benchmarks? What are the reasons?</a:t>
            </a:r>
          </a:p>
          <a:p>
            <a:pPr marL="651093" lvl="1" indent="-177571">
              <a:buClr>
                <a:schemeClr val="dk1"/>
              </a:buClr>
              <a:buFont typeface="Arial"/>
              <a:buChar char="•"/>
            </a:pPr>
            <a:r>
              <a:rPr lang="en-US" dirty="0">
                <a:latin typeface="Arial" panose="020B0604020202020204" pitchFamily="34" charset="0"/>
                <a:cs typeface="Arial" panose="020B0604020202020204" pitchFamily="34" charset="0"/>
                <a:sym typeface="Gill Sans"/>
              </a:rPr>
              <a:t>How do the item ratings relate to the actual </a:t>
            </a:r>
            <a:r>
              <a:rPr lang="en-US" b="1" dirty="0">
                <a:latin typeface="Arial" panose="020B0604020202020204" pitchFamily="34" charset="0"/>
                <a:cs typeface="Arial" panose="020B0604020202020204" pitchFamily="34" charset="0"/>
                <a:sym typeface="Gill Sans"/>
              </a:rPr>
              <a:t>item difficulties </a:t>
            </a:r>
            <a:r>
              <a:rPr lang="en-US" dirty="0">
                <a:latin typeface="Arial" panose="020B0604020202020204" pitchFamily="34" charset="0"/>
                <a:cs typeface="Arial" panose="020B0604020202020204" pitchFamily="34" charset="0"/>
                <a:sym typeface="Gill Sans"/>
              </a:rPr>
              <a:t>(p-values)?</a:t>
            </a:r>
          </a:p>
          <a:p>
            <a:pPr marL="651093" lvl="1" indent="-177571">
              <a:buClr>
                <a:schemeClr val="dk1"/>
              </a:buClr>
              <a:buFont typeface="Arial"/>
              <a:buChar char="•"/>
            </a:pPr>
            <a:r>
              <a:rPr lang="en-US" dirty="0">
                <a:latin typeface="Arial" panose="020B0604020202020204" pitchFamily="34" charset="0"/>
                <a:cs typeface="Arial" panose="020B0604020202020204" pitchFamily="34" charset="0"/>
                <a:sym typeface="Gill Sans"/>
              </a:rPr>
              <a:t>Are the impact data realistic? What is the effect of high or low benchmarks?</a:t>
            </a:r>
            <a:endParaRPr lang="en-US" dirty="0">
              <a:latin typeface="Arial" panose="020B0604020202020204" pitchFamily="34" charset="0"/>
              <a:cs typeface="Arial" panose="020B0604020202020204" pitchFamily="34" charset="0"/>
            </a:endParaRPr>
          </a:p>
        </p:txBody>
      </p:sp>
      <p:sp>
        <p:nvSpPr>
          <p:cNvPr id="1889" name="Google Shape;1889;p7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147</a:t>
            </a:fld>
            <a:endParaRPr>
              <a:solidFill>
                <a:srgbClr val="000000"/>
              </a:solidFill>
              <a:latin typeface="Calibri"/>
              <a:ea typeface="Calibri"/>
              <a:cs typeface="Calibri"/>
              <a:sym typeface="Calibri"/>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2"/>
        <p:cNvGrpSpPr/>
        <p:nvPr/>
      </p:nvGrpSpPr>
      <p:grpSpPr>
        <a:xfrm>
          <a:off x="0" y="0"/>
          <a:ext cx="0" cy="0"/>
          <a:chOff x="0" y="0"/>
          <a:chExt cx="0" cy="0"/>
        </a:xfrm>
      </p:grpSpPr>
      <p:sp>
        <p:nvSpPr>
          <p:cNvPr id="1903" name="Google Shape;1903;p8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4" name="Google Shape;1904;p80: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Replace this sample table with one calculated for your workshop (calculation instructions in Annex O of the PL Toolkit).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0" indent="0"/>
            <a:endParaRPr b="1"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b="0" dirty="0">
                <a:solidFill>
                  <a:srgbClr val="000000"/>
                </a:solidFill>
              </a:rPr>
              <a:t>Lead a discussion about the ratings and the differences between panelists (see Table 10 on pages 44 of the toolkit for tips on facilitating this discussion).</a:t>
            </a:r>
            <a:endParaRPr dirty="0">
              <a:solidFill>
                <a:srgbClr val="000000"/>
              </a:solidFill>
            </a:endParaRPr>
          </a:p>
          <a:p>
            <a:pPr marL="177571" indent="-177571">
              <a:buFont typeface="Arial"/>
              <a:buChar char="•"/>
            </a:pPr>
            <a:r>
              <a:rPr lang="en-US" b="0" dirty="0">
                <a:solidFill>
                  <a:srgbClr val="000000"/>
                </a:solidFill>
              </a:rPr>
              <a:t>Ask why they think these differences exist and what led to them? See if panelists who ended up with high benchmarks want to give an explanation for why they think their benchmarks are high and vice versa.</a:t>
            </a:r>
            <a:endParaRPr dirty="0">
              <a:solidFill>
                <a:srgbClr val="000000"/>
              </a:solidFill>
            </a:endParaRPr>
          </a:p>
          <a:p>
            <a:pPr marL="177571" indent="-85497"/>
            <a:endParaRPr b="0" dirty="0">
              <a:solidFill>
                <a:srgbClr val="FF0000"/>
              </a:solidFill>
            </a:endParaRPr>
          </a:p>
        </p:txBody>
      </p:sp>
      <p:sp>
        <p:nvSpPr>
          <p:cNvPr id="1905" name="Google Shape;1905;p80: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148</a:t>
            </a:fld>
            <a:endParaRPr>
              <a:solidFill>
                <a:srgbClr val="000000"/>
              </a:solidFill>
              <a:latin typeface="Calibri"/>
              <a:ea typeface="Calibri"/>
              <a:cs typeface="Calibri"/>
              <a:sym typeface="Calibri"/>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1"/>
        <p:cNvGrpSpPr/>
        <p:nvPr/>
      </p:nvGrpSpPr>
      <p:grpSpPr>
        <a:xfrm>
          <a:off x="0" y="0"/>
          <a:ext cx="0" cy="0"/>
          <a:chOff x="0" y="0"/>
          <a:chExt cx="0" cy="0"/>
        </a:xfrm>
      </p:grpSpPr>
      <p:sp>
        <p:nvSpPr>
          <p:cNvPr id="1912" name="Google Shape;1912;p8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3" name="Google Shape;1913;p81: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buClr>
                <a:schemeClr val="dk1"/>
              </a:buClr>
              <a:buFont typeface="Arial"/>
              <a:buChar char="•"/>
            </a:pPr>
            <a:r>
              <a:rPr lang="en-US" b="1" dirty="0"/>
              <a:t>Replace this sample chart with one calculated for your workshop (calculation instructions in Annex O of the PL Toolkit)</a:t>
            </a:r>
            <a:endParaRPr dirty="0"/>
          </a:p>
          <a:p>
            <a:pPr marL="177571" indent="-177571">
              <a:buClr>
                <a:schemeClr val="dk1"/>
              </a:buClr>
              <a:buFont typeface="Arial"/>
              <a:buChar char="•"/>
            </a:pPr>
            <a:r>
              <a:rPr lang="en-US" b="1" dirty="0"/>
              <a:t>Following this slide, create additional slides where you will show items where there was a lot of disagreement on ratings. Go through item by item (this is best done in small groups) to discuss those differences. </a:t>
            </a:r>
            <a:endParaRPr lang="en-US" dirty="0"/>
          </a:p>
          <a:p>
            <a:pPr marL="651093" lvl="1" indent="-177571">
              <a:buClr>
                <a:schemeClr val="dk1"/>
              </a:buClr>
              <a:buFont typeface="Arial"/>
              <a:buChar char="•"/>
            </a:pPr>
            <a:r>
              <a:rPr lang="en-US" b="1" dirty="0"/>
              <a:t>Remember not to make any judgements or appear to be making judgements about the ratings or their accuracy. </a:t>
            </a:r>
            <a:endParaRPr lang="en-US" dirty="0"/>
          </a:p>
          <a:p>
            <a:pPr marL="651093" lvl="1" indent="-177571">
              <a:buClr>
                <a:schemeClr val="dk1"/>
              </a:buClr>
              <a:buFont typeface="Arial"/>
              <a:buChar char="•"/>
            </a:pPr>
            <a:r>
              <a:rPr lang="en-US" b="1" dirty="0"/>
              <a:t>Do, however, ask the panelists to explain their thinking behind their rating. </a:t>
            </a:r>
            <a:endParaRPr lang="en-US" dirty="0"/>
          </a:p>
          <a:p>
            <a:pPr marL="651093" lvl="1" indent="-177571">
              <a:buClr>
                <a:schemeClr val="dk1"/>
              </a:buClr>
              <a:buFont typeface="Arial"/>
              <a:buChar char="•"/>
            </a:pPr>
            <a:r>
              <a:rPr lang="en-US" b="1" dirty="0"/>
              <a:t>Don’t call out specific panelists, but allow volunteers of high/low scores to come forward (though be careful not to imply outliers need to move to the majority as their explanations may sway others).</a:t>
            </a:r>
          </a:p>
          <a:p>
            <a:pPr marL="177571" marR="0" lvl="0" indent="-177571" algn="l" defTabSz="914400" rtl="0" eaLnBrk="1" fontAlgn="auto" latinLnBrk="0" hangingPunct="1">
              <a:lnSpc>
                <a:spcPct val="100000"/>
              </a:lnSpc>
              <a:spcBef>
                <a:spcPts val="0"/>
              </a:spcBef>
              <a:spcAft>
                <a:spcPts val="0"/>
              </a:spcAft>
              <a:buClr>
                <a:schemeClr val="dk1"/>
              </a:buClr>
              <a:buSzPts val="1400"/>
              <a:buFont typeface="Arial"/>
              <a:buChar char="•"/>
              <a:tabLst/>
              <a:defRPr/>
            </a:pPr>
            <a:r>
              <a:rPr lang="en-US" b="1" dirty="0"/>
              <a:t>Remove the yellow “plus” sign before using the presentation</a:t>
            </a:r>
          </a:p>
          <a:p>
            <a:pPr marL="177571" indent="-177571">
              <a:buClr>
                <a:schemeClr val="dk1"/>
              </a:buClr>
              <a:buFont typeface="Arial"/>
              <a:buChar char="•"/>
            </a:pPr>
            <a:endParaRPr lang="en-US" b="1" dirty="0"/>
          </a:p>
          <a:p>
            <a:pPr marL="0" indent="0"/>
            <a:r>
              <a:rPr lang="en-US" b="1" dirty="0"/>
              <a:t>Facilitator Notes:</a:t>
            </a:r>
            <a:endParaRPr b="1"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Explain that this is just another view of the previous table. </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Discuss the differences </a:t>
            </a:r>
            <a:r>
              <a:rPr lang="en-US" dirty="0"/>
              <a:t>between the panelists, with high and low benchmarks.</a:t>
            </a:r>
            <a:endParaRPr dirty="0"/>
          </a:p>
          <a:p>
            <a:pPr marL="0" indent="0">
              <a:buClr>
                <a:schemeClr val="dk1"/>
              </a:buClr>
              <a:buSzPts val="1200"/>
            </a:pPr>
            <a:endParaRPr dirty="0"/>
          </a:p>
        </p:txBody>
      </p:sp>
      <p:sp>
        <p:nvSpPr>
          <p:cNvPr id="1914" name="Google Shape;1914;p81: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149</a:t>
            </a:fld>
            <a:endParaRPr>
              <a:solidFill>
                <a:srgbClr val="000000"/>
              </a:solidFill>
              <a:latin typeface="Calibri"/>
              <a:ea typeface="Calibri"/>
              <a:cs typeface="Calibri"/>
              <a:sym typeface="Calibri"/>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1"/>
        <p:cNvGrpSpPr/>
        <p:nvPr/>
      </p:nvGrpSpPr>
      <p:grpSpPr>
        <a:xfrm>
          <a:off x="0" y="0"/>
          <a:ext cx="0" cy="0"/>
          <a:chOff x="0" y="0"/>
          <a:chExt cx="0" cy="0"/>
        </a:xfrm>
      </p:grpSpPr>
      <p:sp>
        <p:nvSpPr>
          <p:cNvPr id="1922" name="Google Shape;1922;ga21147bc41_0_6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3" name="Google Shape;1923;ga21147bc41_0_6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buClr>
                <a:schemeClr val="dk1"/>
              </a:buClr>
              <a:buFont typeface="Arial"/>
              <a:buChar char="•"/>
            </a:pPr>
            <a:r>
              <a:rPr lang="en-US" b="1" dirty="0"/>
              <a:t>This is an example from another workshop. Replace this slide with ones you create for each item where there is considerable disagreement, as there is here.</a:t>
            </a:r>
            <a:endParaRPr b="1" dirty="0"/>
          </a:p>
          <a:p>
            <a:pPr marL="177571" indent="-177571">
              <a:buChar char="•"/>
            </a:pPr>
            <a:r>
              <a:rPr lang="en-US" b="1" dirty="0"/>
              <a:t>You will need to create additional slides unless you only have one item where there was disagreement.</a:t>
            </a:r>
            <a:endParaRPr b="1" dirty="0"/>
          </a:p>
          <a:p>
            <a:pPr marL="177571" indent="-177571">
              <a:buChar char="•"/>
            </a:pPr>
            <a:r>
              <a:rPr lang="en-US" b="1" dirty="0"/>
              <a:t>Make sure the slide includes the item; the number of panelists who scored for each option</a:t>
            </a:r>
            <a:r>
              <a:rPr lang="en-US" dirty="0">
                <a:latin typeface="Gill Sans MT" panose="020B0502020104020203" pitchFamily="34" charset="0"/>
                <a:ea typeface="Calibri" panose="020F0502020204030204" pitchFamily="34" charset="0"/>
                <a:cs typeface="Arial" panose="020B0604020202020204" pitchFamily="34" charset="0"/>
              </a:rPr>
              <a:t>—</a:t>
            </a:r>
            <a:r>
              <a:rPr lang="en-US" b="1" dirty="0"/>
              <a:t>JP, JM, JE, and AE; and the relevant GPDs for reference.</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7571" indent="-177571">
              <a:buChar char="•"/>
            </a:pPr>
            <a:endParaRPr b="1" dirty="0"/>
          </a:p>
          <a:p>
            <a:pPr marL="0" indent="0"/>
            <a:endParaRPr b="1" dirty="0"/>
          </a:p>
          <a:p>
            <a:pPr marL="0" indent="0"/>
            <a:r>
              <a:rPr lang="en-US" b="1" dirty="0"/>
              <a:t>Facilitator Notes:</a:t>
            </a:r>
            <a:endParaRPr b="1"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Ask those who scored JP why they scored that way (in this example, only one person did, so you would probably not ask this so as not to identify them, though they may wish to give their rationale).</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Do the same for each of the other scores.</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Correct any misconceptions about the rating process that come up, but do not ever say a rating is correct or incorrect or imply that.</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Also, make sure that it does not appear that the responses with the most option are the best responses. It could be that the least popular response is most likely the most accurate.  Regardless, never pass your own judgement or hint at your judgement of what rating panelists should give.</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Simply make sure they are considering the GPDs for the relevant performance level and that they are considering two out of three learners and “would” versus “should.”</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endParaRPr dirty="0">
              <a:solidFill>
                <a:srgbClr val="000000"/>
              </a:solidFill>
              <a:latin typeface="Arial" panose="020B0604020202020204" pitchFamily="34" charset="0"/>
              <a:cs typeface="Arial" panose="020B0604020202020204" pitchFamily="34" charset="0"/>
            </a:endParaRPr>
          </a:p>
        </p:txBody>
      </p:sp>
      <p:sp>
        <p:nvSpPr>
          <p:cNvPr id="1924" name="Google Shape;1924;ga21147bc41_0_64: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150</a:t>
            </a:fld>
            <a:endParaRPr>
              <a:solidFill>
                <a:srgbClr val="000000"/>
              </a:solidFill>
              <a:latin typeface="Calibri"/>
              <a:ea typeface="Calibri"/>
              <a:cs typeface="Calibri"/>
              <a:sym typeface="Calibri"/>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p8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2" name="Google Shape;1932;p83: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Clr>
                <a:schemeClr val="dk1"/>
              </a:buClr>
              <a:buFont typeface="Arial" panose="020B0604020202020204" pitchFamily="34" charset="0"/>
              <a:buChar char="•"/>
            </a:pPr>
            <a:r>
              <a:rPr lang="en-US" b="1" dirty="0">
                <a:solidFill>
                  <a:srgbClr val="434343"/>
                </a:solidFill>
              </a:rPr>
              <a:t>Replace this sample table with one calculated for your workshop (calculation instructions in Annex N of the PL Toolkit).</a:t>
            </a:r>
          </a:p>
          <a:p>
            <a:pPr marL="171450" marR="0" lvl="0" indent="-17145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US" b="1" dirty="0"/>
              <a:t>Remove the yellow “plus” sign before using the presentation</a:t>
            </a:r>
          </a:p>
          <a:p>
            <a:pPr marL="0" indent="0">
              <a:buClr>
                <a:schemeClr val="dk1"/>
              </a:buClr>
            </a:pPr>
            <a:endParaRPr b="1" dirty="0">
              <a:solidFill>
                <a:srgbClr val="434343"/>
              </a:solidFill>
            </a:endParaRPr>
          </a:p>
          <a:p>
            <a:pPr marL="0" indent="0"/>
            <a:endParaRPr b="1" dirty="0">
              <a:solidFill>
                <a:srgbClr val="434343"/>
              </a:solidFill>
            </a:endParaRPr>
          </a:p>
          <a:p>
            <a:pPr marL="0" indent="0"/>
            <a:r>
              <a:rPr lang="en-US" b="1" dirty="0">
                <a:solidFill>
                  <a:srgbClr val="434343"/>
                </a:solidFill>
              </a:rPr>
              <a:t>Facilitator Notes:</a:t>
            </a:r>
            <a:endParaRPr b="1" dirty="0">
              <a:solidFill>
                <a:srgbClr val="434343"/>
              </a:solidFill>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Once you have finished talking through each of the items with different ratings, proceed to the discussion about item difficulty.</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Explain that item difficulty values show the percentage of learners that answered the item correctly.</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Mention that items with high </a:t>
            </a:r>
            <a:r>
              <a:rPr lang="en-US" dirty="0">
                <a:solidFill>
                  <a:srgbClr val="434343"/>
                </a:solidFill>
              </a:rPr>
              <a:t>p-values should be easier for the learners, i.e., those in the lower GPLs, and vice versa.</a:t>
            </a:r>
            <a:endParaRPr dirty="0">
              <a:solidFill>
                <a:srgbClr val="434343"/>
              </a:solidFill>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A p-value of .72 means that 72% of learners answered that question correctly on the most recent iteration of the assessment.</a:t>
            </a:r>
            <a:endParaRPr dirty="0">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Explain that the panelists should compare the item difficulties (p-values) with their item ratings to see if they rated an item as difficult when learners found it easy and vice versa.</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Take some </a:t>
            </a:r>
            <a:r>
              <a:rPr lang="en-US" dirty="0">
                <a:solidFill>
                  <a:srgbClr val="434343"/>
                </a:solidFill>
              </a:rPr>
              <a:t>time for them to ask questions and compare a few of the results on their own before moving on.  </a:t>
            </a:r>
            <a:endParaRPr dirty="0">
              <a:solidFill>
                <a:srgbClr val="434343"/>
              </a:solidFill>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You may want to ask them if they see anything surprising and if they think this may affect their ratings or not.</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Make sure they know that just because learners found an item difficult on this last iteration of the assessment (meaning the p-value is low) does not mean that they need to change their rating on that item if they rated it at the JP or JM level, as they need to be thinking about the specific learners who meet the requirements of the GPLs. And not all learners who took the assessment will have met those standards.</a:t>
            </a:r>
          </a:p>
          <a:p>
            <a:pPr marL="651093" lvl="1" indent="-177571">
              <a:buClr>
                <a:schemeClr val="dk1"/>
              </a:buClr>
              <a:buFont typeface="Arial"/>
              <a:buChar char="•"/>
            </a:pPr>
            <a:r>
              <a:rPr lang="en-GB" dirty="0">
                <a:latin typeface="Arial" panose="020B0604020202020204" pitchFamily="34" charset="0"/>
                <a:cs typeface="Arial" panose="020B0604020202020204" pitchFamily="34" charset="0"/>
              </a:rPr>
              <a:t>Make clear that the pupils in their class/country may not be representative of those described in the GPF, because of different choices made in the curriculum or specific circumstances in the country for example. Therefore, they should be careful with the interpretation of p-values of items as they may not be indicative of ‘global’ difficulty. </a:t>
            </a:r>
            <a:endParaRPr dirty="0">
              <a:latin typeface="Arial" panose="020B0604020202020204" pitchFamily="34" charset="0"/>
              <a:cs typeface="Arial" panose="020B0604020202020204" pitchFamily="34" charset="0"/>
            </a:endParaRPr>
          </a:p>
          <a:p>
            <a:pPr marL="0" indent="0">
              <a:buClr>
                <a:schemeClr val="dk1"/>
              </a:buClr>
              <a:buSzPts val="1200"/>
            </a:pPr>
            <a:endParaRPr dirty="0"/>
          </a:p>
        </p:txBody>
      </p:sp>
      <p:sp>
        <p:nvSpPr>
          <p:cNvPr id="1933" name="Google Shape;1933;p83: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151</a:t>
            </a:fld>
            <a:endParaRPr>
              <a:solidFill>
                <a:srgbClr val="000000"/>
              </a:solidFill>
              <a:latin typeface="Calibri"/>
              <a:ea typeface="Calibri"/>
              <a:cs typeface="Calibri"/>
              <a:sym typeface="Calibri"/>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1"/>
        <p:cNvGrpSpPr/>
        <p:nvPr/>
      </p:nvGrpSpPr>
      <p:grpSpPr>
        <a:xfrm>
          <a:off x="0" y="0"/>
          <a:ext cx="0" cy="0"/>
          <a:chOff x="0" y="0"/>
          <a:chExt cx="0" cy="0"/>
        </a:xfrm>
      </p:grpSpPr>
      <p:sp>
        <p:nvSpPr>
          <p:cNvPr id="1942" name="Google Shape;1942;p8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3" name="Google Shape;1943;p82: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Clr>
                <a:schemeClr val="dk1"/>
              </a:buClr>
              <a:buFont typeface="Arial" panose="020B0604020202020204" pitchFamily="34" charset="0"/>
              <a:buChar char="•"/>
            </a:pPr>
            <a:r>
              <a:rPr lang="en-US" b="1" dirty="0"/>
              <a:t>Replace this sample table with one calculated for your workshop (calculation instructions in </a:t>
            </a:r>
            <a:r>
              <a:rPr lang="en-US" b="1" dirty="0">
                <a:solidFill>
                  <a:srgbClr val="434343"/>
                </a:solidFill>
              </a:rPr>
              <a:t>Annex O</a:t>
            </a:r>
            <a:r>
              <a:rPr lang="en-US" b="1" dirty="0"/>
              <a:t> of the PL Toolkit).</a:t>
            </a:r>
          </a:p>
          <a:p>
            <a:pPr marL="171450" marR="0" lvl="0" indent="-17145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US" b="1" dirty="0"/>
              <a:t>Remove the yellow “plus” sign before using the presentation</a:t>
            </a:r>
          </a:p>
          <a:p>
            <a:pPr marL="0" indent="0">
              <a:buClr>
                <a:schemeClr val="dk1"/>
              </a:buClr>
            </a:pPr>
            <a:endParaRPr b="1" dirty="0"/>
          </a:p>
          <a:p>
            <a:pPr marL="0" indent="0"/>
            <a:endParaRPr b="1" dirty="0"/>
          </a:p>
          <a:p>
            <a:pPr marL="0" indent="0"/>
            <a:r>
              <a:rPr lang="en-US" b="1" dirty="0"/>
              <a:t>Facilitator Notes:</a:t>
            </a:r>
            <a:endParaRPr b="1"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Explain that these are the round 1 benchmarks set by the panelists (remind them that you calculated these numbers by averaging their individual panelist benchmarks).</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State that these score ranges for the categories (levels) are from the benchmark to the next threshold/benchmark and that any learner who scores the benchmark score or between the benchmark and the next benchmark would be described in that performance level.</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Say that the percentages of learners are based on the distributions in the national data from the most recent iteration of the assessment.</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Facilitate a discussion about these numbers (refer to </a:t>
            </a:r>
            <a:r>
              <a:rPr lang="en-US" dirty="0">
                <a:solidFill>
                  <a:srgbClr val="434343"/>
                </a:solidFill>
              </a:rPr>
              <a:t>Table 1 on page 44 of the PL Toolkit).</a:t>
            </a:r>
            <a:endParaRPr dirty="0">
              <a:solidFill>
                <a:srgbClr val="434343"/>
              </a:solidFill>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Remind them of the characteristics of the sample population. You may even want to include a slide with some of the demographic information from the sample population from the most recent assessment after this slide to remind them of who took the assessment.</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Ask whether these percentages meet with their expectations for the sample population and why/why not?</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What would they have expected to be different?</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Don’t spend much </a:t>
            </a:r>
            <a:r>
              <a:rPr lang="en-US" dirty="0">
                <a:solidFill>
                  <a:srgbClr val="434343"/>
                </a:solidFill>
              </a:rPr>
              <a:t>time discussing how this might impact their ratings, as the literature shows mixed reviews on devoting too much time to this.</a:t>
            </a:r>
            <a:endParaRPr dirty="0">
              <a:solidFill>
                <a:srgbClr val="434343"/>
              </a:solidFill>
            </a:endParaRPr>
          </a:p>
          <a:p>
            <a:pPr marL="0" indent="0">
              <a:buClr>
                <a:schemeClr val="dk1"/>
              </a:buClr>
              <a:buSzPts val="1200"/>
            </a:pPr>
            <a:endParaRPr dirty="0"/>
          </a:p>
        </p:txBody>
      </p:sp>
      <p:sp>
        <p:nvSpPr>
          <p:cNvPr id="1944" name="Google Shape;1944;p82: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152</a:t>
            </a:fld>
            <a:endParaRPr>
              <a:solidFill>
                <a:srgbClr val="000000"/>
              </a:solidFill>
              <a:latin typeface="Calibri"/>
              <a:ea typeface="Calibri"/>
              <a:cs typeface="Calibri"/>
              <a:sym typeface="Calibri"/>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p8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9" name="Google Shape;1959;p84: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Review procedure used in round 1 for round 2.</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Explain </a:t>
            </a:r>
            <a:r>
              <a:rPr lang="en-US" dirty="0">
                <a:solidFill>
                  <a:srgbClr val="000000"/>
                </a:solidFill>
              </a:rPr>
              <a:t>that the panelists should examine the ratings for round 1, take into consideration the data and discussions from today, and then revise the ratings for round 2.</a:t>
            </a:r>
            <a:endParaRPr dirty="0">
              <a:solidFill>
                <a:srgbClr val="000000"/>
              </a:solidFill>
            </a:endParaRPr>
          </a:p>
        </p:txBody>
      </p:sp>
      <p:sp>
        <p:nvSpPr>
          <p:cNvPr id="1960" name="Google Shape;1960;p84: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154</a:t>
            </a:fld>
            <a:endParaRPr>
              <a:solidFill>
                <a:srgbClr val="000000"/>
              </a:solidFill>
              <a:latin typeface="Calibri"/>
              <a:ea typeface="Calibri"/>
              <a:cs typeface="Calibri"/>
              <a:sym typeface="Calibri"/>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p8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6" name="Google Shape;1966;p85: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t>Facilitator Notes:</a:t>
            </a:r>
            <a:endParaRPr b="1" dirty="0">
              <a:solidFill>
                <a:srgbClr val="434343"/>
              </a:solidFill>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Note that the same form used for the round 1 ratings should be used for round 2; go back to the previous slide with the sample form if needed, though the panelists should have the actual form in front of them.</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Ask if </a:t>
            </a:r>
            <a:r>
              <a:rPr lang="en-US" dirty="0">
                <a:solidFill>
                  <a:srgbClr val="434343"/>
                </a:solidFill>
              </a:rPr>
              <a:t>there are any questions before proceeding to round 2.</a:t>
            </a:r>
            <a:endParaRPr dirty="0">
              <a:solidFill>
                <a:srgbClr val="434343"/>
              </a:solidFill>
            </a:endParaRPr>
          </a:p>
          <a:p>
            <a:pPr marL="0" indent="0">
              <a:buClr>
                <a:schemeClr val="dk1"/>
              </a:buClr>
              <a:buSzPts val="1200"/>
            </a:pPr>
            <a:endParaRPr dirty="0"/>
          </a:p>
        </p:txBody>
      </p:sp>
      <p:sp>
        <p:nvSpPr>
          <p:cNvPr id="1967" name="Google Shape;1967;p85: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155</a:t>
            </a:fld>
            <a:endParaRPr>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9d942b5609_0_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9d942b5609_0_40: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r>
              <a:rPr lang="en-US" b="1" dirty="0"/>
              <a:t>Facilitator Notes:</a:t>
            </a:r>
          </a:p>
          <a:p>
            <a:pPr marL="171450" indent="-171450">
              <a:buFont typeface="Arial" panose="020B0604020202020204" pitchFamily="34" charset="0"/>
              <a:buChar char="•"/>
            </a:pPr>
            <a:r>
              <a:rPr lang="en-US" dirty="0"/>
              <a:t>Explain the SDG 4.1.1 indicator.</a:t>
            </a:r>
          </a:p>
          <a:p>
            <a:pPr marL="171450" indent="-171450">
              <a:buFont typeface="Arial" panose="020B0604020202020204" pitchFamily="34" charset="0"/>
              <a:buChar char="•"/>
            </a:pPr>
            <a:r>
              <a:rPr lang="en-US" dirty="0"/>
              <a:t>Explain that the panelists’ role in this workshop is to help to set the minimum proficiency level on the [name of assessment]. </a:t>
            </a:r>
            <a:endParaRPr dirty="0"/>
          </a:p>
        </p:txBody>
      </p:sp>
      <p:sp>
        <p:nvSpPr>
          <p:cNvPr id="447" name="Google Shape;447;g9d942b5609_0_40: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16</a:t>
            </a:fld>
            <a:endParaRPr>
              <a:solidFill>
                <a:srgbClr val="000000"/>
              </a:solidFill>
              <a:latin typeface="Calibri"/>
              <a:ea typeface="Calibri"/>
              <a:cs typeface="Calibri"/>
              <a:sym typeface="Calibri"/>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2"/>
        <p:cNvGrpSpPr/>
        <p:nvPr/>
      </p:nvGrpSpPr>
      <p:grpSpPr>
        <a:xfrm>
          <a:off x="0" y="0"/>
          <a:ext cx="0" cy="0"/>
          <a:chOff x="0" y="0"/>
          <a:chExt cx="0" cy="0"/>
        </a:xfrm>
      </p:grpSpPr>
      <p:sp>
        <p:nvSpPr>
          <p:cNvPr id="1973" name="Google Shape;1973;g9d438909de_0_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4" name="Google Shape;1974;g9d438909de_0_29: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t>Remove reference to the text if you are only setting benchmarks for a mathematics test</a:t>
            </a:r>
          </a:p>
          <a:p>
            <a:pPr marL="171450" indent="-171450">
              <a:buFont typeface="Arial" panose="020B0604020202020204" pitchFamily="34" charset="0"/>
              <a:buChar char="•"/>
            </a:pPr>
            <a:r>
              <a:rPr lang="en-US" b="1" dirty="0"/>
              <a:t>You may also want to add reminders of how to deal with polytomous and “No Fit” items if relevant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lang="en-US" b="1" dirty="0"/>
          </a:p>
          <a:p>
            <a:pPr marL="0" indent="0"/>
            <a:endParaRPr lang="en-US" b="1" dirty="0"/>
          </a:p>
          <a:p>
            <a:pPr marL="0" indent="0"/>
            <a:r>
              <a:rPr lang="en-US" b="1" dirty="0"/>
              <a:t>Facilitator Notes: </a:t>
            </a:r>
            <a:endParaRPr b="1"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Remind panelists about the four steps of the </a:t>
            </a:r>
            <a:r>
              <a:rPr lang="en-US" dirty="0" err="1">
                <a:solidFill>
                  <a:srgbClr val="000000"/>
                </a:solidFill>
                <a:latin typeface="Arial" panose="020B0604020202020204" pitchFamily="34" charset="0"/>
                <a:cs typeface="Arial" panose="020B0604020202020204" pitchFamily="34" charset="0"/>
              </a:rPr>
              <a:t>Angoff</a:t>
            </a:r>
            <a:r>
              <a:rPr lang="en-US" dirty="0">
                <a:solidFill>
                  <a:srgbClr val="000000"/>
                </a:solidFill>
                <a:latin typeface="Arial" panose="020B0604020202020204" pitchFamily="34" charset="0"/>
                <a:cs typeface="Arial" panose="020B0604020202020204" pitchFamily="34" charset="0"/>
              </a:rPr>
              <a:t> Procedure.</a:t>
            </a:r>
            <a:endParaRPr dirty="0">
              <a:solidFill>
                <a:srgbClr val="000000"/>
              </a:solidFill>
              <a:latin typeface="Arial" panose="020B0604020202020204" pitchFamily="34" charset="0"/>
              <a:cs typeface="Arial" panose="020B0604020202020204" pitchFamily="34" charset="0"/>
            </a:endParaRPr>
          </a:p>
        </p:txBody>
      </p:sp>
      <p:sp>
        <p:nvSpPr>
          <p:cNvPr id="1975" name="Google Shape;1975;g9d438909de_0_29: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156</a:t>
            </a:fld>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g9d438909de_0_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1" name="Google Shape;1981;g9d438909de_0_35: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r>
              <a:rPr lang="en-US" b="1" dirty="0"/>
              <a:t>Facilitator Notes: </a:t>
            </a:r>
            <a:endParaRPr b="1"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Remind panelists about the four steps of the </a:t>
            </a:r>
            <a:r>
              <a:rPr lang="en-US" dirty="0" err="1">
                <a:solidFill>
                  <a:srgbClr val="000000"/>
                </a:solidFill>
                <a:latin typeface="Arial" panose="020B0604020202020204" pitchFamily="34" charset="0"/>
                <a:cs typeface="Arial" panose="020B0604020202020204" pitchFamily="34" charset="0"/>
              </a:rPr>
              <a:t>Angoff</a:t>
            </a:r>
            <a:r>
              <a:rPr lang="en-US" dirty="0">
                <a:solidFill>
                  <a:srgbClr val="000000"/>
                </a:solidFill>
                <a:latin typeface="Arial" panose="020B0604020202020204" pitchFamily="34" charset="0"/>
                <a:cs typeface="Arial" panose="020B0604020202020204" pitchFamily="34" charset="0"/>
              </a:rPr>
              <a:t> Procedure.</a:t>
            </a:r>
            <a:endParaRPr dirty="0">
              <a:solidFill>
                <a:srgbClr val="000000"/>
              </a:solidFill>
              <a:latin typeface="Arial" panose="020B0604020202020204" pitchFamily="34" charset="0"/>
              <a:cs typeface="Arial" panose="020B0604020202020204" pitchFamily="34" charset="0"/>
            </a:endParaRPr>
          </a:p>
        </p:txBody>
      </p:sp>
      <p:sp>
        <p:nvSpPr>
          <p:cNvPr id="1982" name="Google Shape;1982;g9d438909de_0_35: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157</a:t>
            </a:fld>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gadaf0ff14e_0_542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7" name="Google Shape;2297;gadaf0ff14e_0_5420: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b="1" dirty="0">
                <a:latin typeface="Arial"/>
                <a:ea typeface="Arial"/>
                <a:cs typeface="Arial"/>
                <a:sym typeface="Arial"/>
              </a:rPr>
              <a:t>Delete slide if not using a timed assessment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lvl="0" indent="-171450" algn="l" rtl="0">
              <a:lnSpc>
                <a:spcPct val="100000"/>
              </a:lnSpc>
              <a:spcBef>
                <a:spcPts val="0"/>
              </a:spcBef>
              <a:spcAft>
                <a:spcPts val="0"/>
              </a:spcAft>
              <a:buSzPts val="1400"/>
              <a:buFont typeface="Arial" panose="020B0604020202020204" pitchFamily="34" charset="0"/>
              <a:buChar char="•"/>
            </a:pPr>
            <a:endParaRPr lang="en-US" b="1" dirty="0">
              <a:latin typeface="Arial"/>
              <a:ea typeface="Arial"/>
              <a:cs typeface="Arial"/>
              <a:sym typeface="Arial"/>
            </a:endParaRPr>
          </a:p>
          <a:p>
            <a:pPr marL="0" lvl="0" indent="0" algn="l" rtl="0">
              <a:lnSpc>
                <a:spcPct val="100000"/>
              </a:lnSpc>
              <a:spcBef>
                <a:spcPts val="0"/>
              </a:spcBef>
              <a:spcAft>
                <a:spcPts val="0"/>
              </a:spcAft>
              <a:buSzPts val="1400"/>
              <a:buNone/>
            </a:pPr>
            <a:endParaRPr lang="en-US" b="1"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Facilitator Notes: </a:t>
            </a:r>
            <a:endParaRPr b="1" dirty="0">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Remind panelists about the five steps of the Angoff Procedure.</a:t>
            </a:r>
            <a:endParaRPr sz="1200" b="0" i="0" u="none" strike="noStrike" cap="none" dirty="0">
              <a:solidFill>
                <a:srgbClr val="000000"/>
              </a:solidFill>
              <a:latin typeface="Arial"/>
              <a:ea typeface="Arial"/>
              <a:cs typeface="Arial"/>
              <a:sym typeface="Arial"/>
            </a:endParaRPr>
          </a:p>
        </p:txBody>
      </p:sp>
      <p:sp>
        <p:nvSpPr>
          <p:cNvPr id="2298" name="Google Shape;2298;gadaf0ff14e_0_5420: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158</a:t>
            </a:fld>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adaf0ff14e_0_54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4" name="Google Shape;2304;gadaf0ff14e_0_5426: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latin typeface="Arial"/>
                <a:ea typeface="Arial"/>
                <a:cs typeface="Arial"/>
                <a:sym typeface="Arial"/>
              </a:rPr>
              <a:t>Delete slide if not using a timed assessment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b="1" dirty="0">
              <a:latin typeface="Arial"/>
              <a:ea typeface="Arial"/>
              <a:cs typeface="Arial"/>
              <a:sym typeface="Arial"/>
            </a:endParaRPr>
          </a:p>
          <a:p>
            <a:pPr marL="0" lvl="0" indent="0" algn="l" rtl="0">
              <a:lnSpc>
                <a:spcPct val="100000"/>
              </a:lnSpc>
              <a:spcBef>
                <a:spcPts val="0"/>
              </a:spcBef>
              <a:spcAft>
                <a:spcPts val="0"/>
              </a:spcAft>
              <a:buSzPts val="1400"/>
              <a:buNone/>
            </a:pPr>
            <a:endParaRPr lang="en-US" b="1"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Facilitator Notes: </a:t>
            </a:r>
            <a:endParaRPr b="1" dirty="0">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Remind panelists about the five steps of the Angoff Procedure.</a:t>
            </a:r>
            <a:endParaRPr sz="1200" b="0" i="0" u="none" strike="noStrike" cap="none" dirty="0">
              <a:solidFill>
                <a:srgbClr val="000000"/>
              </a:solidFill>
              <a:latin typeface="Arial"/>
              <a:ea typeface="Arial"/>
              <a:cs typeface="Arial"/>
              <a:sym typeface="Arial"/>
            </a:endParaRPr>
          </a:p>
          <a:p>
            <a:pPr marL="171450" marR="0" lvl="0" indent="-8255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Arial"/>
              <a:ea typeface="Arial"/>
              <a:cs typeface="Arial"/>
              <a:sym typeface="Arial"/>
            </a:endParaRPr>
          </a:p>
        </p:txBody>
      </p:sp>
      <p:sp>
        <p:nvSpPr>
          <p:cNvPr id="2305" name="Google Shape;2305;gadaf0ff14e_0_5426: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159</a:t>
            </a:fld>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p8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8" name="Google Shape;1988;p87: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Select the appropriate slide (for setting one or three benchmarks) </a:t>
            </a:r>
            <a:r>
              <a:rPr lang="en-US" b="1" dirty="0">
                <a:solidFill>
                  <a:srgbClr val="000000"/>
                </a:solidFill>
                <a:latin typeface="Arial" panose="020B0604020202020204" pitchFamily="34" charset="0"/>
                <a:cs typeface="Arial" panose="020B0604020202020204" pitchFamily="34" charset="0"/>
              </a:rPr>
              <a:t>as a reminder and reference for the activity</a:t>
            </a:r>
            <a:endParaRPr lang="en-US" b="1" dirty="0"/>
          </a:p>
          <a:p>
            <a:pPr marL="0" indent="0"/>
            <a:endParaRPr lang="en-US" b="1" dirty="0"/>
          </a:p>
          <a:p>
            <a:pPr marL="0" indent="0"/>
            <a:endParaRPr lang="en-US" b="1" dirty="0"/>
          </a:p>
          <a:p>
            <a:pPr marL="0" indent="0"/>
            <a:r>
              <a:rPr lang="en-US" b="1" dirty="0"/>
              <a:t>Facilitator Notes:</a:t>
            </a:r>
            <a:endParaRPr b="1"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Make sure that the panelists know they need to conduct individual and independent ratings.</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Explain again that the panelists should examine the ratings for round 1, take into consideration the data and discussions, and then revise the ratings for round 2.</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Reiterate that they should use their increased understanding of the levels and the data in their revisions.</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endParaRPr dirty="0">
              <a:solidFill>
                <a:srgbClr val="000000"/>
              </a:solidFill>
              <a:latin typeface="Arial" panose="020B0604020202020204" pitchFamily="34" charset="0"/>
              <a:cs typeface="Arial" panose="020B0604020202020204" pitchFamily="34" charset="0"/>
            </a:endParaRPr>
          </a:p>
        </p:txBody>
      </p:sp>
      <p:sp>
        <p:nvSpPr>
          <p:cNvPr id="1989" name="Google Shape;1989;p87: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161</a:t>
            </a:fld>
            <a:endParaRPr>
              <a:solidFill>
                <a:srgbClr val="000000"/>
              </a:solidFill>
              <a:latin typeface="Calibri"/>
              <a:ea typeface="Calibri"/>
              <a:cs typeface="Calibri"/>
              <a:sym typeface="Calibri"/>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p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7" name="Google Shape;1637;p6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Note that this slide is only relevant if panelists will be setting three benchmarks during the workshop and can be deleted if not required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b="1" dirty="0">
              <a:solidFill>
                <a:srgbClr val="000000"/>
              </a:solidFill>
            </a:endParaRPr>
          </a:p>
          <a:p>
            <a:pPr marL="0" indent="0">
              <a:buClr>
                <a:schemeClr val="dk1"/>
              </a:buClr>
            </a:pPr>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Make sure the </a:t>
            </a:r>
            <a:r>
              <a:rPr lang="en-GB" dirty="0" err="1">
                <a:solidFill>
                  <a:srgbClr val="000000"/>
                </a:solidFill>
                <a:latin typeface="Arial" panose="020B0604020202020204" pitchFamily="34" charset="0"/>
                <a:cs typeface="Arial" panose="020B0604020202020204" pitchFamily="34" charset="0"/>
              </a:rPr>
              <a:t>panelists</a:t>
            </a:r>
            <a:r>
              <a:rPr lang="en-GB" dirty="0">
                <a:solidFill>
                  <a:srgbClr val="000000"/>
                </a:solidFill>
                <a:latin typeface="Arial" panose="020B0604020202020204" pitchFamily="34" charset="0"/>
                <a:cs typeface="Arial" panose="020B0604020202020204" pitchFamily="34" charset="0"/>
              </a:rPr>
              <a:t> understand the activity and do not have any further questions at this time.</a:t>
            </a:r>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Tell the </a:t>
            </a:r>
            <a:r>
              <a:rPr lang="en-GB" dirty="0" err="1">
                <a:solidFill>
                  <a:srgbClr val="000000"/>
                </a:solidFill>
                <a:latin typeface="Arial" panose="020B0604020202020204" pitchFamily="34" charset="0"/>
                <a:cs typeface="Arial" panose="020B0604020202020204" pitchFamily="34" charset="0"/>
              </a:rPr>
              <a:t>panelists</a:t>
            </a:r>
            <a:r>
              <a:rPr lang="en-GB" dirty="0">
                <a:solidFill>
                  <a:srgbClr val="000000"/>
                </a:solidFill>
                <a:latin typeface="Arial" panose="020B0604020202020204" pitchFamily="34" charset="0"/>
                <a:cs typeface="Arial" panose="020B0604020202020204" pitchFamily="34" charset="0"/>
              </a:rPr>
              <a:t> they will now begin their individual and independent ratings.  </a:t>
            </a:r>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Explain that they are welcome to ask individual questions by raising their hands at any point or getting one of the facilitators’ attention.</a:t>
            </a:r>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Walk around </a:t>
            </a:r>
            <a:r>
              <a:rPr lang="en-GB" dirty="0">
                <a:solidFill>
                  <a:srgbClr val="000000"/>
                </a:solidFill>
              </a:rPr>
              <a:t>while the </a:t>
            </a:r>
            <a:r>
              <a:rPr lang="en-GB" dirty="0" err="1">
                <a:solidFill>
                  <a:srgbClr val="000000"/>
                </a:solidFill>
              </a:rPr>
              <a:t>panelists</a:t>
            </a:r>
            <a:r>
              <a:rPr lang="en-GB" dirty="0">
                <a:solidFill>
                  <a:srgbClr val="000000"/>
                </a:solidFill>
              </a:rPr>
              <a:t> are conducting their ratings to check their work, make sure they are going through each of the steps, etc.</a:t>
            </a:r>
          </a:p>
          <a:p>
            <a:pPr marL="651093" lvl="1" indent="-177571">
              <a:buClr>
                <a:schemeClr val="dk1"/>
              </a:buClr>
              <a:buFont typeface="Arial"/>
              <a:buChar char="•"/>
            </a:pPr>
            <a:r>
              <a:rPr lang="en-GB" dirty="0">
                <a:latin typeface="Arial" panose="020B0604020202020204" pitchFamily="34" charset="0"/>
                <a:cs typeface="Arial" panose="020B0604020202020204" pitchFamily="34" charset="0"/>
              </a:rPr>
              <a:t>You might ask individual </a:t>
            </a:r>
            <a:r>
              <a:rPr lang="en-GB" dirty="0" err="1">
                <a:latin typeface="Arial" panose="020B0604020202020204" pitchFamily="34" charset="0"/>
                <a:cs typeface="Arial" panose="020B0604020202020204" pitchFamily="34" charset="0"/>
              </a:rPr>
              <a:t>panelists</a:t>
            </a:r>
            <a:r>
              <a:rPr lang="en-GB" dirty="0">
                <a:latin typeface="Arial" panose="020B0604020202020204" pitchFamily="34" charset="0"/>
                <a:cs typeface="Arial" panose="020B0604020202020204" pitchFamily="34" charset="0"/>
              </a:rPr>
              <a:t> why they scored an item the way they did as a way to check their understanding.</a:t>
            </a:r>
          </a:p>
          <a:p>
            <a:pPr marL="651093" lvl="1" indent="-177571">
              <a:buClr>
                <a:schemeClr val="dk1"/>
              </a:buClr>
              <a:buFont typeface="Arial"/>
              <a:buChar char="•"/>
            </a:pPr>
            <a:r>
              <a:rPr lang="en-GB" dirty="0">
                <a:latin typeface="Arial" panose="020B0604020202020204" pitchFamily="34" charset="0"/>
                <a:cs typeface="Arial" panose="020B0604020202020204" pitchFamily="34" charset="0"/>
              </a:rPr>
              <a:t>Make individual and group-level clarifications as needed.</a:t>
            </a:r>
          </a:p>
          <a:p>
            <a:pPr marL="0" indent="0">
              <a:buClr>
                <a:schemeClr val="dk1"/>
              </a:buClr>
              <a:buSzPts val="1200"/>
            </a:pPr>
            <a:endParaRPr dirty="0"/>
          </a:p>
        </p:txBody>
      </p:sp>
      <p:sp>
        <p:nvSpPr>
          <p:cNvPr id="1638" name="Google Shape;1638;p6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162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1140894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p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7" name="Google Shape;1637;p6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Note that this slide is only relevant if panelists will be setting only one benchmark during the workshop and can be deleted if not required.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b="1" dirty="0">
              <a:solidFill>
                <a:srgbClr val="000000"/>
              </a:solidFill>
            </a:endParaRPr>
          </a:p>
          <a:p>
            <a:pPr marL="0" indent="0">
              <a:buClr>
                <a:schemeClr val="dk1"/>
              </a:buClr>
            </a:pPr>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Make sure the </a:t>
            </a:r>
            <a:r>
              <a:rPr lang="en-GB" dirty="0" err="1">
                <a:solidFill>
                  <a:srgbClr val="000000"/>
                </a:solidFill>
                <a:latin typeface="Arial" panose="020B0604020202020204" pitchFamily="34" charset="0"/>
                <a:cs typeface="Arial" panose="020B0604020202020204" pitchFamily="34" charset="0"/>
              </a:rPr>
              <a:t>panelists</a:t>
            </a:r>
            <a:r>
              <a:rPr lang="en-GB" dirty="0">
                <a:solidFill>
                  <a:srgbClr val="000000"/>
                </a:solidFill>
                <a:latin typeface="Arial" panose="020B0604020202020204" pitchFamily="34" charset="0"/>
                <a:cs typeface="Arial" panose="020B0604020202020204" pitchFamily="34" charset="0"/>
              </a:rPr>
              <a:t> understand the activity and do not have any further questions at this time.</a:t>
            </a:r>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Tell the </a:t>
            </a:r>
            <a:r>
              <a:rPr lang="en-GB" dirty="0" err="1">
                <a:solidFill>
                  <a:srgbClr val="000000"/>
                </a:solidFill>
                <a:latin typeface="Arial" panose="020B0604020202020204" pitchFamily="34" charset="0"/>
                <a:cs typeface="Arial" panose="020B0604020202020204" pitchFamily="34" charset="0"/>
              </a:rPr>
              <a:t>panelists</a:t>
            </a:r>
            <a:r>
              <a:rPr lang="en-GB" dirty="0">
                <a:solidFill>
                  <a:srgbClr val="000000"/>
                </a:solidFill>
                <a:latin typeface="Arial" panose="020B0604020202020204" pitchFamily="34" charset="0"/>
                <a:cs typeface="Arial" panose="020B0604020202020204" pitchFamily="34" charset="0"/>
              </a:rPr>
              <a:t> they will now begin their individual and independent ratings.  </a:t>
            </a:r>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Explain that they are welcome to ask individual questions by raising their hands at any point or getting one of the facilitators’ attention.</a:t>
            </a:r>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Walk around </a:t>
            </a:r>
            <a:r>
              <a:rPr lang="en-GB" dirty="0">
                <a:solidFill>
                  <a:srgbClr val="000000"/>
                </a:solidFill>
              </a:rPr>
              <a:t>while the </a:t>
            </a:r>
            <a:r>
              <a:rPr lang="en-GB" dirty="0" err="1">
                <a:solidFill>
                  <a:srgbClr val="000000"/>
                </a:solidFill>
              </a:rPr>
              <a:t>panelists</a:t>
            </a:r>
            <a:r>
              <a:rPr lang="en-GB" dirty="0">
                <a:solidFill>
                  <a:srgbClr val="000000"/>
                </a:solidFill>
              </a:rPr>
              <a:t> are conducting their ratings to check their work, make sure they are going through each of the steps, etc.</a:t>
            </a:r>
          </a:p>
          <a:p>
            <a:pPr marL="651093" lvl="1" indent="-177571">
              <a:buClr>
                <a:schemeClr val="dk1"/>
              </a:buClr>
              <a:buFont typeface="Arial"/>
              <a:buChar char="•"/>
            </a:pPr>
            <a:r>
              <a:rPr lang="en-GB" dirty="0">
                <a:latin typeface="Arial" panose="020B0604020202020204" pitchFamily="34" charset="0"/>
                <a:cs typeface="Arial" panose="020B0604020202020204" pitchFamily="34" charset="0"/>
              </a:rPr>
              <a:t>You might ask individual </a:t>
            </a:r>
            <a:r>
              <a:rPr lang="en-GB" dirty="0" err="1">
                <a:latin typeface="Arial" panose="020B0604020202020204" pitchFamily="34" charset="0"/>
                <a:cs typeface="Arial" panose="020B0604020202020204" pitchFamily="34" charset="0"/>
              </a:rPr>
              <a:t>panelists</a:t>
            </a:r>
            <a:r>
              <a:rPr lang="en-GB" dirty="0">
                <a:latin typeface="Arial" panose="020B0604020202020204" pitchFamily="34" charset="0"/>
                <a:cs typeface="Arial" panose="020B0604020202020204" pitchFamily="34" charset="0"/>
              </a:rPr>
              <a:t> why they scored an item the way they did as a way to check their understanding.</a:t>
            </a:r>
          </a:p>
          <a:p>
            <a:pPr marL="651093" lvl="1" indent="-177571">
              <a:buClr>
                <a:schemeClr val="dk1"/>
              </a:buClr>
              <a:buFont typeface="Arial"/>
              <a:buChar char="•"/>
            </a:pPr>
            <a:r>
              <a:rPr lang="en-GB" dirty="0">
                <a:latin typeface="Arial" panose="020B0604020202020204" pitchFamily="34" charset="0"/>
                <a:cs typeface="Arial" panose="020B0604020202020204" pitchFamily="34" charset="0"/>
              </a:rPr>
              <a:t>Make individual and group-level clarifications as needed.</a:t>
            </a:r>
          </a:p>
          <a:p>
            <a:pPr marL="0" indent="0">
              <a:buClr>
                <a:schemeClr val="dk1"/>
              </a:buClr>
              <a:buSzPts val="1200"/>
            </a:pPr>
            <a:endParaRPr dirty="0"/>
          </a:p>
        </p:txBody>
      </p:sp>
      <p:sp>
        <p:nvSpPr>
          <p:cNvPr id="1638" name="Google Shape;1638;p6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163</a:t>
            </a:fld>
            <a:endParaRPr>
              <a:solidFill>
                <a:srgbClr val="000000"/>
              </a:solidFill>
              <a:latin typeface="Calibri"/>
              <a:ea typeface="Calibri"/>
              <a:cs typeface="Calibri"/>
              <a:sym typeface="Calibri"/>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p9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7" name="Google Shape;2017;p91: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t>Facilitator Notes:</a:t>
            </a:r>
            <a:endParaRPr dirty="0"/>
          </a:p>
          <a:p>
            <a:pPr marL="177571" indent="-177571">
              <a:buFont typeface="Arial"/>
              <a:buChar char="•"/>
            </a:pPr>
            <a:r>
              <a:rPr lang="en-US" b="0" dirty="0"/>
              <a:t>Explain you will now present the final workshop results/benchmarks.</a:t>
            </a:r>
            <a:endParaRPr dirty="0"/>
          </a:p>
          <a:p>
            <a:pPr marL="0" indent="0"/>
            <a:endParaRPr dirty="0"/>
          </a:p>
        </p:txBody>
      </p:sp>
      <p:sp>
        <p:nvSpPr>
          <p:cNvPr id="2018" name="Google Shape;2018;p91: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165</a:t>
            </a:fld>
            <a:endParaRPr>
              <a:solidFill>
                <a:srgbClr val="000000"/>
              </a:solidFill>
              <a:latin typeface="Calibri"/>
              <a:ea typeface="Calibri"/>
              <a:cs typeface="Calibri"/>
              <a:sym typeface="Calibri"/>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2"/>
        <p:cNvGrpSpPr/>
        <p:nvPr/>
      </p:nvGrpSpPr>
      <p:grpSpPr>
        <a:xfrm>
          <a:off x="0" y="0"/>
          <a:ext cx="0" cy="0"/>
          <a:chOff x="0" y="0"/>
          <a:chExt cx="0" cy="0"/>
        </a:xfrm>
      </p:grpSpPr>
      <p:sp>
        <p:nvSpPr>
          <p:cNvPr id="1973" name="Google Shape;1973;g9d438909de_0_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4" name="Google Shape;1974;g9d438909de_0_29: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t>Insert relevant grade in the fourth box</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lang="en-US" b="1" dirty="0"/>
          </a:p>
          <a:p>
            <a:pPr marL="0" indent="0"/>
            <a:endParaRPr lang="en-US" b="1" dirty="0"/>
          </a:p>
          <a:p>
            <a:pPr marL="0" indent="0"/>
            <a:r>
              <a:rPr lang="en-US" b="1" dirty="0"/>
              <a:t>Facilitator Notes: </a:t>
            </a:r>
            <a:endParaRPr b="1"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Remind panelists of the steps they have gone through over the course of the workshop to help them to understand how the work they have done has led to the final outcomes.</a:t>
            </a: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They first learnt about the global proficiency framework and familiarized themselves with the domains, construct and subconstructs and the global proficiency descriptors that helped them understand global expectations on learners.</a:t>
            </a: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They then familiarized themselves with the assessment instrument that was being used.</a:t>
            </a: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Having understood the GPF and the assessment, they checked the alignment between the assessment and the GPF – and confirmed that the assessment assessed sufficient element of the domains, construct and subconstruct in the GPF to enable policy linking.</a:t>
            </a: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Once they had determined that the assessment was appropriately aligned, they matched the individual items to the global proficiency descriptors for the relevant grade </a:t>
            </a:r>
            <a:r>
              <a:rPr lang="en-US" sz="1800" dirty="0">
                <a:solidFill>
                  <a:srgbClr val="000000"/>
                </a:solidFill>
                <a:effectLst/>
                <a:latin typeface="Gill Sans MT" panose="020B0502020104020203" pitchFamily="34" charset="0"/>
                <a:ea typeface="Gill Sans" panose="020B0604020202020204" charset="0"/>
                <a:cs typeface="Gill Sans" panose="020B0604020202020204" charset="0"/>
              </a:rPr>
              <a:t>(Grade 2 for SDG 4.1.1(a), Grade 5 for SDG 4.1.1(b) and Grade 8 for SDG 4.1.1(c)) </a:t>
            </a:r>
          </a:p>
          <a:p>
            <a:pPr marL="177571" indent="-177571">
              <a:buFont typeface="Arial"/>
              <a:buChar char="•"/>
            </a:pPr>
            <a:r>
              <a:rPr lang="en-US" sz="1800" dirty="0">
                <a:solidFill>
                  <a:srgbClr val="000000"/>
                </a:solidFill>
                <a:effectLst/>
                <a:latin typeface="Gill Sans MT" panose="020B0502020104020203" pitchFamily="34" charset="0"/>
                <a:cs typeface="Arial" panose="020B0604020202020204" pitchFamily="34" charset="0"/>
              </a:rPr>
              <a:t>Having done this, they worked independently to determine how learners who just met the expectations for ‘partially meets’, ‘meets’ and ‘exceeds’ would perform on each items and whether 2 out of 3 learners would answer each item correctly.</a:t>
            </a:r>
          </a:p>
          <a:p>
            <a:pPr marL="177571" indent="-177571">
              <a:buFont typeface="Arial"/>
              <a:buChar char="•"/>
            </a:pPr>
            <a:r>
              <a:rPr lang="en-US" sz="1800" dirty="0">
                <a:solidFill>
                  <a:srgbClr val="000000"/>
                </a:solidFill>
                <a:effectLst/>
                <a:latin typeface="Gill Sans MT" panose="020B0502020104020203" pitchFamily="34" charset="0"/>
                <a:cs typeface="Arial" panose="020B0604020202020204" pitchFamily="34" charset="0"/>
              </a:rPr>
              <a:t>Having worked independently, we reviewed the outcomes and the data and had a discussion on the decisions people had made before conducting Round 2 of the independent ratings. </a:t>
            </a:r>
          </a:p>
          <a:p>
            <a:pPr marL="177571" indent="-177571">
              <a:buFont typeface="Arial"/>
              <a:buChar char="•"/>
            </a:pPr>
            <a:r>
              <a:rPr lang="en-US" sz="1800" dirty="0">
                <a:solidFill>
                  <a:srgbClr val="000000"/>
                </a:solidFill>
                <a:effectLst/>
                <a:latin typeface="Gill Sans MT" panose="020B0502020104020203" pitchFamily="34" charset="0"/>
                <a:cs typeface="Arial" panose="020B0604020202020204" pitchFamily="34" charset="0"/>
              </a:rPr>
              <a:t>Now we’ve done this, we can confirm the final benchmarks recommended by the group (on the next slide)</a:t>
            </a:r>
            <a:endParaRPr dirty="0">
              <a:solidFill>
                <a:srgbClr val="000000"/>
              </a:solidFill>
              <a:latin typeface="Arial" panose="020B0604020202020204" pitchFamily="34" charset="0"/>
              <a:cs typeface="Arial" panose="020B0604020202020204" pitchFamily="34" charset="0"/>
            </a:endParaRPr>
          </a:p>
        </p:txBody>
      </p:sp>
      <p:sp>
        <p:nvSpPr>
          <p:cNvPr id="1975" name="Google Shape;1975;g9d438909de_0_29: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166</a:t>
            </a:fld>
            <a:endParaRPr/>
          </a:p>
        </p:txBody>
      </p:sp>
    </p:spTree>
    <p:extLst>
      <p:ext uri="{BB962C8B-B14F-4D97-AF65-F5344CB8AC3E}">
        <p14:creationId xmlns:p14="http://schemas.microsoft.com/office/powerpoint/2010/main" val="118050732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2"/>
        <p:cNvGrpSpPr/>
        <p:nvPr/>
      </p:nvGrpSpPr>
      <p:grpSpPr>
        <a:xfrm>
          <a:off x="0" y="0"/>
          <a:ext cx="0" cy="0"/>
          <a:chOff x="0" y="0"/>
          <a:chExt cx="0" cy="0"/>
        </a:xfrm>
      </p:grpSpPr>
      <p:sp>
        <p:nvSpPr>
          <p:cNvPr id="2023" name="Google Shape;2023;g9ac492e7be_0_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4" name="Google Shape;2024;g9ac492e7be_0_15: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indent="-171450">
              <a:buClr>
                <a:srgbClr val="6C6463"/>
              </a:buClr>
              <a:buSzPts val="2400"/>
              <a:buFont typeface="Arial" panose="020B0604020202020204" pitchFamily="34" charset="0"/>
              <a:buChar char="•"/>
            </a:pPr>
            <a:r>
              <a:rPr lang="en-US" sz="1100" b="1" dirty="0">
                <a:solidFill>
                  <a:srgbClr val="000000"/>
                </a:solidFill>
              </a:rPr>
              <a:t>Replace with the table from the actual workshop.</a:t>
            </a:r>
          </a:p>
          <a:p>
            <a:pPr marL="171450" marR="0" lvl="0" indent="-171450" algn="l" defTabSz="914400" rtl="0" eaLnBrk="1" fontAlgn="auto" latinLnBrk="0" hangingPunct="1">
              <a:lnSpc>
                <a:spcPct val="100000"/>
              </a:lnSpc>
              <a:spcBef>
                <a:spcPts val="0"/>
              </a:spcBef>
              <a:spcAft>
                <a:spcPts val="0"/>
              </a:spcAft>
              <a:buClr>
                <a:srgbClr val="6C6463"/>
              </a:buClr>
              <a:buSzPts val="2400"/>
              <a:buFont typeface="Arial" panose="020B0604020202020204" pitchFamily="34" charset="0"/>
              <a:buChar char="•"/>
              <a:tabLst/>
              <a:defRPr/>
            </a:pPr>
            <a:r>
              <a:rPr lang="en-US" sz="1100" b="1" dirty="0"/>
              <a:t>Remove the yellow “plus” sign before using the presentation</a:t>
            </a:r>
          </a:p>
          <a:p>
            <a:pPr marL="0" indent="0">
              <a:buClr>
                <a:srgbClr val="6C6463"/>
              </a:buClr>
              <a:buSzPts val="2400"/>
            </a:pPr>
            <a:endParaRPr sz="1100" b="1" dirty="0">
              <a:solidFill>
                <a:srgbClr val="000000"/>
              </a:solidFill>
            </a:endParaRPr>
          </a:p>
          <a:p>
            <a:pPr marL="0" indent="0">
              <a:buClr>
                <a:srgbClr val="6C6463"/>
              </a:buClr>
              <a:buSzPts val="2400"/>
            </a:pPr>
            <a:endParaRPr sz="1100" b="1" dirty="0">
              <a:solidFill>
                <a:srgbClr val="000000"/>
              </a:solidFill>
            </a:endParaRPr>
          </a:p>
          <a:p>
            <a:pPr marL="0" indent="0">
              <a:buClr>
                <a:srgbClr val="6C6463"/>
              </a:buClr>
              <a:buSzPts val="2400"/>
            </a:pPr>
            <a:r>
              <a:rPr lang="en-US" sz="1100" b="1" dirty="0">
                <a:solidFill>
                  <a:srgbClr val="000000"/>
                </a:solidFill>
              </a:rPr>
              <a:t>Facilitator Notes:</a:t>
            </a:r>
            <a:endParaRPr sz="1100" dirty="0">
              <a:solidFill>
                <a:srgbClr val="000000"/>
              </a:solidFill>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Mention that the presentation of the round 2 analysis will be quicker than the presentation from round 1. </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Say that only the benchmarks, and the changes in the benchmarks, are provided, i.e., not the individual ratings and the impact data.</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Present the data in the table.</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Have a </a:t>
            </a:r>
            <a:r>
              <a:rPr lang="en-US" b="1" dirty="0">
                <a:solidFill>
                  <a:srgbClr val="000000"/>
                </a:solidFill>
                <a:latin typeface="Arial" panose="020B0604020202020204" pitchFamily="34" charset="0"/>
                <a:cs typeface="Arial" panose="020B0604020202020204" pitchFamily="34" charset="0"/>
              </a:rPr>
              <a:t>brief discussion </a:t>
            </a:r>
            <a:r>
              <a:rPr lang="en-US" dirty="0">
                <a:solidFill>
                  <a:srgbClr val="000000"/>
                </a:solidFill>
                <a:latin typeface="Arial" panose="020B0604020202020204" pitchFamily="34" charset="0"/>
                <a:cs typeface="Arial" panose="020B0604020202020204" pitchFamily="34" charset="0"/>
              </a:rPr>
              <a:t>based on the following:</a:t>
            </a:r>
            <a:endParaRPr dirty="0">
              <a:solidFill>
                <a:srgbClr val="000000"/>
              </a:solidFill>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Did the </a:t>
            </a:r>
            <a:r>
              <a:rPr lang="en-US" b="1" dirty="0">
                <a:latin typeface="Arial" panose="020B0604020202020204" pitchFamily="34" charset="0"/>
                <a:cs typeface="Arial" panose="020B0604020202020204" pitchFamily="34" charset="0"/>
              </a:rPr>
              <a:t>averages</a:t>
            </a:r>
            <a:r>
              <a:rPr lang="en-US" dirty="0">
                <a:latin typeface="Arial" panose="020B0604020202020204" pitchFamily="34" charset="0"/>
                <a:cs typeface="Arial" panose="020B0604020202020204" pitchFamily="34" charset="0"/>
              </a:rPr>
              <a:t> move up or down? Why or why not?</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How did this movement (if it occurred) affect the </a:t>
            </a:r>
            <a:r>
              <a:rPr lang="en-US" b="1" dirty="0">
                <a:latin typeface="Arial" panose="020B0604020202020204" pitchFamily="34" charset="0"/>
                <a:cs typeface="Arial" panose="020B0604020202020204" pitchFamily="34" charset="0"/>
              </a:rPr>
              <a:t>impact data</a:t>
            </a:r>
            <a:r>
              <a:rPr lang="en-US" dirty="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What do you think of these final results?</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Is there anything surprising?</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Do you feel confident in the results? Why or why not?</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endParaRPr dirty="0">
              <a:latin typeface="Arial" panose="020B0604020202020204" pitchFamily="34" charset="0"/>
              <a:cs typeface="Arial" panose="020B0604020202020204" pitchFamily="34" charset="0"/>
            </a:endParaRPr>
          </a:p>
          <a:p>
            <a:pPr marL="0" indent="0">
              <a:buClr>
                <a:schemeClr val="dk1"/>
              </a:buClr>
              <a:buSzPts val="1200"/>
            </a:pPr>
            <a:endParaRPr sz="1100" dirty="0"/>
          </a:p>
        </p:txBody>
      </p:sp>
      <p:sp>
        <p:nvSpPr>
          <p:cNvPr id="2025" name="Google Shape;2025;g9ac492e7be_0_15: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167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9c7fbe508c_0_8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9c7fbe508c_0_84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t>Update the name of the assessment, subject and grade.</a:t>
            </a:r>
            <a:endParaRPr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0" indent="0"/>
            <a:endParaRPr lang="en-US" b="1" dirty="0"/>
          </a:p>
          <a:p>
            <a:pPr marL="0" indent="0"/>
            <a:endParaRPr b="1" dirty="0"/>
          </a:p>
          <a:p>
            <a:pPr marL="0" indent="0"/>
            <a:r>
              <a:rPr lang="en-US" b="1" dirty="0"/>
              <a:t>Facilitator Notes:</a:t>
            </a:r>
            <a:endParaRPr dirty="0"/>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Explain what policy linking is</a:t>
            </a:r>
            <a:r>
              <a:rPr lang="en-US" dirty="0">
                <a:solidFill>
                  <a:srgbClr val="000000"/>
                </a:solidFill>
                <a:latin typeface="Arial" panose="020B0604020202020204" pitchFamily="34" charset="0"/>
                <a:cs typeface="Arial" panose="020B0604020202020204" pitchFamily="34" charset="0"/>
              </a:rPr>
              <a:t> for.</a:t>
            </a: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Explain that the GPF is a globally-agreed document that describes what learners should be able to do at the end of each grade</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endParaRPr dirty="0">
              <a:solidFill>
                <a:srgbClr val="000000"/>
              </a:solidFill>
              <a:latin typeface="Arial" panose="020B0604020202020204" pitchFamily="34" charset="0"/>
              <a:cs typeface="Arial" panose="020B0604020202020204" pitchFamily="34" charset="0"/>
            </a:endParaRPr>
          </a:p>
        </p:txBody>
      </p:sp>
      <p:sp>
        <p:nvSpPr>
          <p:cNvPr id="438" name="Google Shape;438;g9c7fbe508c_0_846: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17</a:t>
            </a:fld>
            <a:endParaRPr>
              <a:solidFill>
                <a:srgbClr val="000000"/>
              </a:solidFill>
              <a:latin typeface="Calibri"/>
              <a:ea typeface="Calibri"/>
              <a:cs typeface="Calibri"/>
              <a:sym typeface="Calibri"/>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0"/>
        <p:cNvGrpSpPr/>
        <p:nvPr/>
      </p:nvGrpSpPr>
      <p:grpSpPr>
        <a:xfrm>
          <a:off x="0" y="0"/>
          <a:ext cx="0" cy="0"/>
          <a:chOff x="0" y="0"/>
          <a:chExt cx="0" cy="0"/>
        </a:xfrm>
      </p:grpSpPr>
      <p:sp>
        <p:nvSpPr>
          <p:cNvPr id="2001" name="Google Shape;2001;p8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2" name="Google Shape;2002;p8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Clr>
                <a:schemeClr val="dk1"/>
              </a:buClr>
              <a:buFont typeface="Arial" panose="020B0604020202020204" pitchFamily="34" charset="0"/>
              <a:buChar char="•"/>
            </a:pPr>
            <a:r>
              <a:rPr lang="en-US" b="1" dirty="0">
                <a:solidFill>
                  <a:srgbClr val="000000"/>
                </a:solidFill>
              </a:rPr>
              <a:t>You may need to show this slide multiple times during the workshop, depending on when the evaluation takes place. </a:t>
            </a:r>
          </a:p>
          <a:p>
            <a:pPr marL="0" indent="0">
              <a:buClr>
                <a:schemeClr val="dk1"/>
              </a:buClr>
            </a:pPr>
            <a:endParaRPr b="1" dirty="0">
              <a:solidFill>
                <a:srgbClr val="FF0000"/>
              </a:solidFill>
            </a:endParaRPr>
          </a:p>
          <a:p>
            <a:pPr marL="0" indent="0">
              <a:buClr>
                <a:schemeClr val="dk1"/>
              </a:buClr>
              <a:buSzPts val="1100"/>
            </a:pPr>
            <a:r>
              <a:rPr lang="en-US" b="1" dirty="0"/>
              <a:t>Facilitator Notes: </a:t>
            </a:r>
            <a:endParaRPr lang="en-US"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Give workshop evaluation forms to all participants. Ask them to think about the activities completed during the workshop and follow instructions on the next page.</a:t>
            </a:r>
            <a:endParaRPr dirty="0">
              <a:solidFill>
                <a:srgbClr val="000000"/>
              </a:solidFill>
              <a:latin typeface="Arial" panose="020B0604020202020204" pitchFamily="34" charset="0"/>
              <a:cs typeface="Arial" panose="020B0604020202020204" pitchFamily="34" charset="0"/>
            </a:endParaRPr>
          </a:p>
        </p:txBody>
      </p:sp>
      <p:sp>
        <p:nvSpPr>
          <p:cNvPr id="2003" name="Google Shape;2003;p8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169</a:t>
            </a:fld>
            <a:endParaRPr>
              <a:solidFill>
                <a:srgbClr val="000000"/>
              </a:solidFill>
              <a:latin typeface="Calibri"/>
              <a:ea typeface="Calibri"/>
              <a:cs typeface="Calibri"/>
              <a:sym typeface="Calibri"/>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7"/>
        <p:cNvGrpSpPr/>
        <p:nvPr/>
      </p:nvGrpSpPr>
      <p:grpSpPr>
        <a:xfrm>
          <a:off x="0" y="0"/>
          <a:ext cx="0" cy="0"/>
          <a:chOff x="0" y="0"/>
          <a:chExt cx="0" cy="0"/>
        </a:xfrm>
      </p:grpSpPr>
      <p:sp>
        <p:nvSpPr>
          <p:cNvPr id="2008" name="Google Shape;2008;p9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9" name="Google Shape;2009;p90: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Clr>
                <a:schemeClr val="dk1"/>
              </a:buClr>
              <a:buFont typeface="Arial" panose="020B0604020202020204" pitchFamily="34" charset="0"/>
              <a:buChar char="•"/>
            </a:pPr>
            <a:r>
              <a:rPr lang="en-US" b="1" dirty="0">
                <a:solidFill>
                  <a:srgbClr val="000000"/>
                </a:solidFill>
              </a:rPr>
              <a:t>You may need to show this slide multiple times during the workshop, depending on when the evaluation takes place. </a:t>
            </a:r>
          </a:p>
          <a:p>
            <a:pPr marL="0"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Highlight which elements are being evaluated each time the evaluation is conducted.</a:t>
            </a: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Explain that this evaluation form is important documentation from the workshops.</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sym typeface="Gill Sans"/>
              </a:rPr>
              <a:t>You will compile and analyze the panelists’ evaluation information.</a:t>
            </a:r>
            <a:endParaRPr dirty="0">
              <a:solidFill>
                <a:srgbClr val="000000"/>
              </a:solidFill>
              <a:latin typeface="Arial" panose="020B0604020202020204" pitchFamily="34" charset="0"/>
              <a:cs typeface="Arial" panose="020B0604020202020204" pitchFamily="34" charset="0"/>
              <a:sym typeface="Gill Sans"/>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sym typeface="Gill Sans"/>
              </a:rPr>
              <a:t>Note that this </a:t>
            </a:r>
            <a:r>
              <a:rPr lang="en-US" dirty="0">
                <a:solidFill>
                  <a:srgbClr val="000000"/>
                </a:solidFill>
                <a:latin typeface="Gill Sans"/>
                <a:ea typeface="Gill Sans"/>
                <a:cs typeface="Gill Sans"/>
                <a:sym typeface="Gill Sans"/>
              </a:rPr>
              <a:t>information is essential for evaluating the validity and reliability of the standard setting process, and it will be included in the technical report.</a:t>
            </a:r>
            <a:endParaRPr dirty="0">
              <a:solidFill>
                <a:srgbClr val="000000"/>
              </a:solidFill>
            </a:endParaRPr>
          </a:p>
          <a:p>
            <a:pPr marL="0" indent="0">
              <a:buClr>
                <a:schemeClr val="dk1"/>
              </a:buClr>
              <a:buSzPts val="1200"/>
            </a:pPr>
            <a:endParaRPr dirty="0"/>
          </a:p>
        </p:txBody>
      </p:sp>
      <p:sp>
        <p:nvSpPr>
          <p:cNvPr id="2010" name="Google Shape;2010;p90: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170</a:t>
            </a:fld>
            <a:endParaRPr>
              <a:solidFill>
                <a:srgbClr val="000000"/>
              </a:solidFill>
              <a:latin typeface="Calibri"/>
              <a:ea typeface="Calibri"/>
              <a:cs typeface="Calibri"/>
              <a:sym typeface="Calibri"/>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g9ac492e7be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0" name="Google Shape;2040;g9ac492e7be_0_0: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r>
              <a:rPr lang="en-US" b="1" dirty="0"/>
              <a:t>Facilitator Notes:</a:t>
            </a:r>
            <a:endParaRPr b="1"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In your closing remarks, remind panelists how the benchmarks they have created in the workshop will be used and can be used by officials in the future.</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This will likely </a:t>
            </a:r>
            <a:r>
              <a:rPr lang="en-US" dirty="0"/>
              <a:t>vary depending on country and context.</a:t>
            </a:r>
            <a:endParaRPr dirty="0"/>
          </a:p>
        </p:txBody>
      </p:sp>
      <p:sp>
        <p:nvSpPr>
          <p:cNvPr id="2041" name="Google Shape;2041;g9ac492e7be_0_0: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172</a:t>
            </a:fld>
            <a:endParaRPr>
              <a:solidFill>
                <a:srgbClr val="000000"/>
              </a:solidFill>
              <a:latin typeface="Calibri"/>
              <a:ea typeface="Calibri"/>
              <a:cs typeface="Calibri"/>
              <a:sym typeface="Calibri"/>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ga21147bc41_0_9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7" name="Google Shape;2047;ga21147bc41_0_90: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r>
              <a:rPr lang="en-US" b="1" dirty="0"/>
              <a:t>Facilitator Notes:</a:t>
            </a:r>
            <a:endParaRPr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Discuss how policy linking and the benchmarks the group just set will now allow for comparisons between this assessment and other assessment of different levels of difficulties, different languages, etc. </a:t>
            </a:r>
            <a:endParaRPr dirty="0">
              <a:solidFill>
                <a:srgbClr val="000000"/>
              </a:solidFill>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This can be done within countries when countries use different assessments in different parts of the country as a result of differences in language or local policy (assuming all assessments are linked to the GPF using policy linking)</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This can also be done between countries</a:t>
            </a:r>
            <a:endParaRPr dirty="0">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Discuss how results can be aggregated across the country for reporting to SDG 4.1.1 and USAID indicators (if relevant), assuming all country assessments are linked to the GPF, and also aggregated with results from other countries to identify the gap in the number of children meeting minimum learning standards worldwide.</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Discuss how policy linking and these benchmarks will allow the country to track their results over time to track progress.</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Suggest that they might now consider setting targets based on the results of the benchmarks set in this workshop for what percentage of learners they want to be achieving each GPL in 1 year, 3 years, and 5 years.</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Discuss how the methodology also helps countries to assess gaps in learner knowledge and skills expected for their age/grade; this will allow the country to better target and address the needs of learners, especially if results include information for different demographic groups so that analysts can target which groups are in need of the most support.</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Finally, ask </a:t>
            </a:r>
            <a:r>
              <a:rPr lang="en-US" dirty="0"/>
              <a:t>how they personally might use the results or knowledge from this workshop. This discussion is expanded upon on the next slide.</a:t>
            </a:r>
            <a:endParaRPr dirty="0"/>
          </a:p>
          <a:p>
            <a:pPr marL="0" indent="0"/>
            <a:endParaRPr dirty="0"/>
          </a:p>
        </p:txBody>
      </p:sp>
      <p:sp>
        <p:nvSpPr>
          <p:cNvPr id="2048" name="Google Shape;2048;ga21147bc41_0_90:notes"/>
          <p:cNvSpPr txBox="1">
            <a:spLocks noGrp="1"/>
          </p:cNvSpPr>
          <p:nvPr>
            <p:ph type="sldNum" idx="12"/>
          </p:nvPr>
        </p:nvSpPr>
        <p:spPr>
          <a:xfrm>
            <a:off x="4143588" y="9119474"/>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173</a:t>
            </a:fld>
            <a:endParaRPr>
              <a:solidFill>
                <a:srgbClr val="000000"/>
              </a:solidFill>
              <a:latin typeface="Calibri"/>
              <a:ea typeface="Calibri"/>
              <a:cs typeface="Calibri"/>
              <a:sym typeface="Calibri"/>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3"/>
        <p:cNvGrpSpPr/>
        <p:nvPr/>
      </p:nvGrpSpPr>
      <p:grpSpPr>
        <a:xfrm>
          <a:off x="0" y="0"/>
          <a:ext cx="0" cy="0"/>
          <a:chOff x="0" y="0"/>
          <a:chExt cx="0" cy="0"/>
        </a:xfrm>
      </p:grpSpPr>
      <p:sp>
        <p:nvSpPr>
          <p:cNvPr id="2054" name="Google Shape;2054;ga21147bc41_0_10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5" name="Google Shape;2055;ga21147bc41_0_100: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buFont typeface="Arial"/>
              <a:buChar char="•"/>
            </a:pPr>
            <a:r>
              <a:rPr lang="en-US" b="1" dirty="0">
                <a:solidFill>
                  <a:srgbClr val="000000"/>
                </a:solidFill>
                <a:latin typeface="Arial" panose="020B0604020202020204" pitchFamily="34" charset="0"/>
                <a:cs typeface="Arial" panose="020B0604020202020204" pitchFamily="34" charset="0"/>
              </a:rPr>
              <a:t>Update the grade level(s).</a:t>
            </a:r>
            <a:endParaRPr b="1"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b="1" dirty="0">
                <a:solidFill>
                  <a:srgbClr val="000000"/>
                </a:solidFill>
                <a:latin typeface="Arial" panose="020B0604020202020204" pitchFamily="34" charset="0"/>
                <a:cs typeface="Arial" panose="020B0604020202020204" pitchFamily="34" charset="0"/>
              </a:rPr>
              <a:t>Swap out the photo if this one is not relevant for the context.</a:t>
            </a:r>
            <a:endParaRPr b="1"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b="1" dirty="0">
                <a:solidFill>
                  <a:srgbClr val="000000"/>
                </a:solidFill>
                <a:latin typeface="Arial" panose="020B0604020202020204" pitchFamily="34" charset="0"/>
                <a:cs typeface="Arial" panose="020B0604020202020204" pitchFamily="34" charset="0"/>
              </a:rPr>
              <a:t>Note that this slide and discussion are not required, but if there is time, panelists are often thinking about what all of this means for them individually and how they can take lessons back from </a:t>
            </a:r>
            <a:r>
              <a:rPr lang="en-US" b="1" dirty="0"/>
              <a:t>this workshop to their classrooms. So, this helps them to close that loop.</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7571" indent="-177571">
              <a:buFont typeface="Arial"/>
              <a:buChar char="•"/>
            </a:pPr>
            <a:endParaRPr dirty="0"/>
          </a:p>
          <a:p>
            <a:pPr marL="0" indent="0"/>
            <a:endParaRPr dirty="0"/>
          </a:p>
        </p:txBody>
      </p:sp>
      <p:sp>
        <p:nvSpPr>
          <p:cNvPr id="2056" name="Google Shape;2056;ga21147bc41_0_100:notes"/>
          <p:cNvSpPr txBox="1">
            <a:spLocks noGrp="1"/>
          </p:cNvSpPr>
          <p:nvPr>
            <p:ph type="sldNum" idx="12"/>
          </p:nvPr>
        </p:nvSpPr>
        <p:spPr>
          <a:xfrm>
            <a:off x="4143588" y="9119474"/>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174</a:t>
            </a:fld>
            <a:endParaRPr>
              <a:solidFill>
                <a:srgbClr val="000000"/>
              </a:solidFill>
              <a:latin typeface="Calibri"/>
              <a:ea typeface="Calibri"/>
              <a:cs typeface="Calibri"/>
              <a:sym typeface="Calibri"/>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p9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4" name="Google Shape;2064;p96: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t>Facilitator Notes:</a:t>
            </a:r>
            <a:endParaRPr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Invite a government and/or donor representative to give the closing speech.</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Provide certificates to the panelists.</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Complete any necessary logistical arrangements.</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Take a group </a:t>
            </a:r>
            <a:r>
              <a:rPr lang="en-US" dirty="0"/>
              <a:t>photo if appropriate.</a:t>
            </a:r>
            <a:endParaRPr dirty="0"/>
          </a:p>
          <a:p>
            <a:pPr marL="0" indent="0">
              <a:buClr>
                <a:schemeClr val="dk1"/>
              </a:buClr>
              <a:buSzPts val="1200"/>
            </a:pPr>
            <a:endParaRPr dirty="0"/>
          </a:p>
        </p:txBody>
      </p:sp>
      <p:sp>
        <p:nvSpPr>
          <p:cNvPr id="2065" name="Google Shape;2065;p96: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175</a:t>
            </a:fld>
            <a:endParaRPr>
              <a:solidFill>
                <a:srgbClr val="000000"/>
              </a:solidFill>
              <a:latin typeface="Calibri"/>
              <a:ea typeface="Calibri"/>
              <a:cs typeface="Calibri"/>
              <a:sym typeface="Calibri"/>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p9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1" name="Google Shape;2071;p97: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t>Thank You!</a:t>
            </a:r>
            <a:endParaRPr b="1" dirty="0"/>
          </a:p>
        </p:txBody>
      </p:sp>
      <p:sp>
        <p:nvSpPr>
          <p:cNvPr id="2072" name="Google Shape;2072;p97: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176</a:t>
            </a:fld>
            <a:endParaRPr>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9c7fbe508c_0_8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9c7fbe508c_0_84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endParaRPr b="1" dirty="0"/>
          </a:p>
          <a:p>
            <a:pPr marL="0" indent="0"/>
            <a:r>
              <a:rPr lang="en-US" b="1" dirty="0"/>
              <a:t>Facilitator Notes:</a:t>
            </a:r>
            <a:endParaRPr dirty="0"/>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Define the key terms that will be used throughout the workshop</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endParaRPr dirty="0">
              <a:solidFill>
                <a:srgbClr val="000000"/>
              </a:solidFill>
              <a:latin typeface="Arial" panose="020B0604020202020204" pitchFamily="34" charset="0"/>
              <a:cs typeface="Arial" panose="020B0604020202020204" pitchFamily="34" charset="0"/>
            </a:endParaRPr>
          </a:p>
        </p:txBody>
      </p:sp>
      <p:sp>
        <p:nvSpPr>
          <p:cNvPr id="438" name="Google Shape;438;g9c7fbe508c_0_846: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18</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23445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2: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t>Facilitator Notes:</a:t>
            </a:r>
            <a:endParaRPr u="none"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Go through a brief chronology on the background for policy linking.</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Describe how policy linking is a methodology that has been used for setting national benchmarks in many countries based on national performance standards. </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In Sept. 2017, it was proposed to facilitate reporting on SDG 4.1.1.</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In August 2018, USAID held a workshop to get host-country government, USAID, and UIS partner feedback and buy-in.</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Shortly thereafter, USAID incorporated policy linking as the preferred method for setting benchmarks on assessments that will be used to report on USAID indicators.</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Now, it is being used to set </a:t>
            </a:r>
            <a:r>
              <a:rPr lang="en-US" u="none" dirty="0"/>
              <a:t>global benchmarks through the use of common </a:t>
            </a:r>
            <a:r>
              <a:rPr lang="en-US" u="none" dirty="0">
                <a:solidFill>
                  <a:srgbClr val="000000"/>
                </a:solidFill>
              </a:rPr>
              <a:t>GPF global proficiency </a:t>
            </a:r>
            <a:r>
              <a:rPr lang="en-US" dirty="0">
                <a:solidFill>
                  <a:srgbClr val="000000"/>
                </a:solidFill>
              </a:rPr>
              <a:t>descriptors (GPDs)</a:t>
            </a:r>
            <a:r>
              <a:rPr lang="en-US" u="none" dirty="0">
                <a:solidFill>
                  <a:srgbClr val="000000"/>
                </a:solidFill>
              </a:rPr>
              <a:t> </a:t>
            </a:r>
            <a:r>
              <a:rPr lang="en-US" u="none" dirty="0"/>
              <a:t>(global performance standards).</a:t>
            </a:r>
          </a:p>
          <a:p>
            <a:pPr marL="179938" indent="-179938">
              <a:buSzPts val="1200"/>
              <a:buFont typeface="Arial" panose="020B0604020202020204" pitchFamily="34" charset="0"/>
              <a:buChar char="•"/>
            </a:pPr>
            <a:r>
              <a:rPr lang="en-GB" u="sng" dirty="0"/>
              <a:t>April/May 2019</a:t>
            </a:r>
            <a:r>
              <a:rPr lang="en-GB" dirty="0"/>
              <a:t>: USAID and UIS organized two workshops with subject matter experts (SMEs) to develop a draft </a:t>
            </a:r>
            <a:r>
              <a:rPr lang="en-GB" b="1" dirty="0"/>
              <a:t>Global Proficiency Framework (GPF). </a:t>
            </a:r>
            <a:endParaRPr lang="en-GB" dirty="0"/>
          </a:p>
          <a:p>
            <a:pPr marL="179938" indent="-179938">
              <a:buSzPts val="1200"/>
              <a:buFont typeface="Arial" panose="020B0604020202020204" pitchFamily="34" charset="0"/>
              <a:buChar char="•"/>
            </a:pPr>
            <a:r>
              <a:rPr lang="en-GB" u="sng" dirty="0"/>
              <a:t>September 2019</a:t>
            </a:r>
            <a:r>
              <a:rPr lang="en-GB" dirty="0"/>
              <a:t>: A draft </a:t>
            </a:r>
            <a:r>
              <a:rPr lang="en-GB" b="1" dirty="0"/>
              <a:t>Policy Linking Toolkit (PLT) </a:t>
            </a:r>
            <a:r>
              <a:rPr lang="en-GB" dirty="0"/>
              <a:t>was written. </a:t>
            </a:r>
          </a:p>
        </p:txBody>
      </p:sp>
      <p:sp>
        <p:nvSpPr>
          <p:cNvPr id="473" name="Google Shape;473;p12: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19</a:t>
            </a:fld>
            <a:endParaRPr>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53710e1306_0_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53710e1306_0_18: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buClr>
                <a:srgbClr val="6C6463"/>
              </a:buClr>
              <a:buSzPts val="2200"/>
            </a:pPr>
            <a:r>
              <a:rPr lang="en-US" b="1" dirty="0"/>
              <a:t>Facilitator Notes:</a:t>
            </a:r>
            <a:endParaRPr dirty="0"/>
          </a:p>
          <a:p>
            <a:pPr marL="179938" indent="-179938">
              <a:buSzPts val="1200"/>
              <a:buFont typeface="Arial" panose="020B0604020202020204" pitchFamily="34" charset="0"/>
              <a:buChar char="•"/>
            </a:pPr>
            <a:r>
              <a:rPr lang="en-US" u="sng" dirty="0"/>
              <a:t>October 2019 </a:t>
            </a:r>
            <a:r>
              <a:rPr lang="en-US" sz="1900" u="sng" dirty="0">
                <a:latin typeface="Gill Sans MT" panose="020B0502020104020203" pitchFamily="34" charset="0"/>
                <a:ea typeface="Calibri" panose="020F0502020204030204" pitchFamily="34" charset="0"/>
                <a:cs typeface="Arial" panose="020B0604020202020204" pitchFamily="34" charset="0"/>
              </a:rPr>
              <a:t>– </a:t>
            </a:r>
            <a:r>
              <a:rPr lang="en-US" u="sng" dirty="0"/>
              <a:t>September 2020</a:t>
            </a:r>
            <a:r>
              <a:rPr lang="en-US" dirty="0"/>
              <a:t>: Five </a:t>
            </a:r>
            <a:r>
              <a:rPr lang="en-US" b="1" dirty="0"/>
              <a:t>pilot workshops: </a:t>
            </a:r>
            <a:r>
              <a:rPr lang="en-US" dirty="0"/>
              <a:t>Bangladesh (UIS), India (UIS), Malawi (USAID), Nigeria (USAID), and the International Common Assessment of Numeracy (ICAN</a:t>
            </a:r>
            <a:r>
              <a:rPr lang="en-US" sz="1900" dirty="0">
                <a:latin typeface="Gill Sans MT" panose="020B0502020104020203" pitchFamily="34" charset="0"/>
                <a:ea typeface="Calibri" panose="020F0502020204030204" pitchFamily="34" charset="0"/>
                <a:cs typeface="Arial" panose="020B0604020202020204" pitchFamily="34" charset="0"/>
              </a:rPr>
              <a:t>–</a:t>
            </a:r>
            <a:r>
              <a:rPr lang="en-US" dirty="0"/>
              <a:t>UIS). </a:t>
            </a:r>
            <a:endParaRPr dirty="0"/>
          </a:p>
          <a:p>
            <a:pPr marL="179938" indent="-179938">
              <a:buSzPts val="1200"/>
              <a:buFont typeface="Arial" panose="020B0604020202020204" pitchFamily="34" charset="0"/>
              <a:buChar char="•"/>
            </a:pPr>
            <a:r>
              <a:rPr lang="en-US" u="sng" dirty="0"/>
              <a:t>June </a:t>
            </a:r>
            <a:r>
              <a:rPr lang="en-US" sz="1900" u="sng" dirty="0">
                <a:latin typeface="Gill Sans MT" panose="020B0502020104020203" pitchFamily="34" charset="0"/>
                <a:ea typeface="Calibri" panose="020F0502020204030204" pitchFamily="34" charset="0"/>
                <a:cs typeface="Arial" panose="020B0604020202020204" pitchFamily="34" charset="0"/>
              </a:rPr>
              <a:t>– </a:t>
            </a:r>
            <a:r>
              <a:rPr lang="en-US" u="sng" dirty="0"/>
              <a:t>October 2020</a:t>
            </a:r>
            <a:r>
              <a:rPr lang="en-US" dirty="0"/>
              <a:t>: GPF Working Group reconvened to revise GPF based on pilot feedback and to extend it to more grades; PLT updated based on pilots.</a:t>
            </a:r>
            <a:endParaRPr lang="en-GB" u="sng" dirty="0"/>
          </a:p>
          <a:p>
            <a:pPr marL="179938" indent="-179938">
              <a:buSzPts val="1200"/>
              <a:buFont typeface="Arial" panose="020B0604020202020204" pitchFamily="34" charset="0"/>
              <a:buChar char="•"/>
            </a:pPr>
            <a:r>
              <a:rPr lang="en-GB" u="sng" dirty="0"/>
              <a:t>October 2020 – August 2023</a:t>
            </a:r>
            <a:r>
              <a:rPr lang="en-GB" dirty="0"/>
              <a:t>: Additional workshops held to continue to pilot the GPF and the PLT.</a:t>
            </a:r>
          </a:p>
          <a:p>
            <a:pPr marL="179938" indent="-179938">
              <a:buSzPts val="1200"/>
              <a:buFont typeface="Arial" panose="020B0604020202020204" pitchFamily="34" charset="0"/>
              <a:buChar char="•"/>
            </a:pPr>
            <a:r>
              <a:rPr lang="en-GB" u="sng" dirty="0"/>
              <a:t>August 2022 – March 2023</a:t>
            </a:r>
            <a:r>
              <a:rPr lang="en-GB" dirty="0"/>
              <a:t>: PLT updated</a:t>
            </a:r>
          </a:p>
          <a:p>
            <a:pPr marL="0" indent="0">
              <a:buClr>
                <a:schemeClr val="dk1"/>
              </a:buClr>
              <a:buSzPts val="1200"/>
            </a:pPr>
            <a:endParaRPr dirty="0">
              <a:solidFill>
                <a:srgbClr val="FF0000"/>
              </a:solidFill>
            </a:endParaRPr>
          </a:p>
        </p:txBody>
      </p:sp>
      <p:sp>
        <p:nvSpPr>
          <p:cNvPr id="481" name="Google Shape;481;g53710e1306_0_18: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20</a:t>
            </a:fld>
            <a:endParaRPr>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9c7fbe508c_0_2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9c7fbe508c_0_25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buFont typeface="Arial"/>
              <a:buChar char="•"/>
            </a:pPr>
            <a:r>
              <a:rPr lang="en-US" b="1" dirty="0">
                <a:solidFill>
                  <a:srgbClr val="000000"/>
                </a:solidFill>
              </a:rPr>
              <a:t>Insert name(s) of assessment(s).</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7571" indent="-177571">
              <a:buFont typeface="Arial"/>
              <a:buChar char="•"/>
            </a:pPr>
            <a:endParaRPr b="1" dirty="0">
              <a:solidFill>
                <a:srgbClr val="000000"/>
              </a:solidFill>
            </a:endParaRPr>
          </a:p>
          <a:p>
            <a:pPr marL="0" indent="0"/>
            <a:endParaRPr b="1" dirty="0">
              <a:solidFill>
                <a:srgbClr val="000000"/>
              </a:solidFill>
            </a:endParaRPr>
          </a:p>
          <a:p>
            <a:pPr marL="0" indent="0"/>
            <a:r>
              <a:rPr lang="en-US" b="1" dirty="0">
                <a:solidFill>
                  <a:srgbClr val="000000"/>
                </a:solidFill>
              </a:rPr>
              <a:t>Facilitator Notes: </a:t>
            </a:r>
            <a:endParaRPr b="1" dirty="0">
              <a:solidFill>
                <a:srgbClr val="000000"/>
              </a:solidFill>
            </a:endParaRPr>
          </a:p>
          <a:p>
            <a:pPr marL="177571" indent="-177571">
              <a:buFont typeface="Arial"/>
              <a:buChar char="•"/>
            </a:pPr>
            <a:r>
              <a:rPr lang="en-US" dirty="0">
                <a:solidFill>
                  <a:srgbClr val="000000"/>
                </a:solidFill>
              </a:rPr>
              <a:t>Briefly explain the three tasks to be completed over the workshop, following the sessions to provide the groundwork for those three tasks (namely becoming familiar with the GPF and the assessment).</a:t>
            </a:r>
            <a:endParaRPr dirty="0">
              <a:solidFill>
                <a:srgbClr val="000000"/>
              </a:solidFill>
            </a:endParaRPr>
          </a:p>
          <a:p>
            <a:pPr marL="177571" indent="-177571">
              <a:buChar char="•"/>
            </a:pPr>
            <a:r>
              <a:rPr lang="en-US" dirty="0">
                <a:solidFill>
                  <a:srgbClr val="000000"/>
                </a:solidFill>
              </a:rPr>
              <a:t>Depending on the agenda for the workshop, explain how the different tasks will be split over the days/sessions in the agenda. </a:t>
            </a:r>
          </a:p>
          <a:p>
            <a:pPr marL="177571" indent="-177571">
              <a:buChar char="•"/>
            </a:pPr>
            <a:r>
              <a:rPr lang="en-US" dirty="0">
                <a:solidFill>
                  <a:srgbClr val="000000"/>
                </a:solidFill>
              </a:rPr>
              <a:t>Mention that complete information will be provided during implementation of each of the three tasks.</a:t>
            </a:r>
            <a:endParaRPr dirty="0">
              <a:solidFill>
                <a:srgbClr val="000000"/>
              </a:solidFill>
            </a:endParaRPr>
          </a:p>
          <a:p>
            <a:pPr marL="0" indent="0">
              <a:buClr>
                <a:schemeClr val="dk1"/>
              </a:buClr>
              <a:buSzPts val="1200"/>
            </a:pPr>
            <a:endParaRPr dirty="0"/>
          </a:p>
        </p:txBody>
      </p:sp>
      <p:sp>
        <p:nvSpPr>
          <p:cNvPr id="507" name="Google Shape;507;g9c7fbe508c_0_256: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21</a:t>
            </a:fld>
            <a:endParaRPr>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d942b5609_0_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9d942b5609_0_1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r>
              <a:rPr lang="en-US" b="1" cap="none" dirty="0"/>
              <a:t>NOTE: THIS SLIDE IS FOR FACILITATORS ONLY!</a:t>
            </a:r>
            <a:endParaRPr b="1" cap="none" dirty="0"/>
          </a:p>
          <a:p>
            <a:pPr marL="0" indent="0"/>
            <a:endParaRPr b="1" dirty="0"/>
          </a:p>
          <a:p>
            <a:pPr marL="0" indent="0"/>
            <a:r>
              <a:rPr lang="en-US" b="1" dirty="0"/>
              <a:t>Facilitator Note: </a:t>
            </a:r>
          </a:p>
          <a:p>
            <a:pPr marL="177571" indent="-177571">
              <a:buFont typeface="Arial"/>
              <a:buChar char="•"/>
            </a:pPr>
            <a:r>
              <a:rPr lang="en-US" dirty="0">
                <a:latin typeface="Arial" panose="020B0604020202020204" pitchFamily="34" charset="0"/>
                <a:cs typeface="Arial" panose="020B0604020202020204" pitchFamily="34" charset="0"/>
              </a:rPr>
              <a:t>You may want to use these logos on your opening slide as well. </a:t>
            </a:r>
            <a:endParaRPr dirty="0">
              <a:latin typeface="Arial" panose="020B0604020202020204" pitchFamily="34" charset="0"/>
              <a:cs typeface="Arial" panose="020B0604020202020204" pitchFamily="34" charset="0"/>
            </a:endParaRPr>
          </a:p>
          <a:p>
            <a:pPr marL="0" indent="0"/>
            <a:endParaRPr b="1" dirty="0"/>
          </a:p>
        </p:txBody>
      </p:sp>
      <p:sp>
        <p:nvSpPr>
          <p:cNvPr id="331" name="Google Shape;331;g9d942b5609_0_14: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200"/>
            </a:pPr>
            <a:fld id="{00000000-1234-1234-1234-123412341234}" type="slidenum">
              <a:rPr lang="en-US"/>
              <a:pPr algn="r">
                <a:buSzPts val="1200"/>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9e221870aa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9e221870aa_0_0: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r>
              <a:rPr lang="en-US" b="1" dirty="0">
                <a:solidFill>
                  <a:srgbClr val="000000"/>
                </a:solidFill>
              </a:rPr>
              <a:t>Facilitator Notes:</a:t>
            </a:r>
            <a:endParaRPr dirty="0">
              <a:solidFill>
                <a:srgbClr val="000000"/>
              </a:solidFill>
            </a:endParaRPr>
          </a:p>
          <a:p>
            <a:pPr marL="177571" indent="-177571">
              <a:buFont typeface="Arial"/>
              <a:buChar char="•"/>
            </a:pPr>
            <a:r>
              <a:rPr lang="en-US" dirty="0">
                <a:solidFill>
                  <a:srgbClr val="000000"/>
                </a:solidFill>
              </a:rPr>
              <a:t>Explain how once those benchmarks are set by the panel, outcomes can then be compared between the assessment being used today and other assessments that have been policy linked to the GPF. </a:t>
            </a:r>
            <a:endParaRPr dirty="0">
              <a:solidFill>
                <a:srgbClr val="000000"/>
              </a:solidFill>
            </a:endParaRPr>
          </a:p>
          <a:p>
            <a:pPr marL="177571" indent="-177571">
              <a:buChar char="•"/>
            </a:pPr>
            <a:r>
              <a:rPr lang="en-US" dirty="0">
                <a:solidFill>
                  <a:srgbClr val="000000"/>
                </a:solidFill>
              </a:rPr>
              <a:t>Note that depending on the difficulty of each assessment linked, the benchmarks may vary quite significantly between two assessments, as shown in the figure on this slide. </a:t>
            </a:r>
            <a:endParaRPr dirty="0">
              <a:solidFill>
                <a:srgbClr val="000000"/>
              </a:solidFill>
            </a:endParaRPr>
          </a:p>
          <a:p>
            <a:pPr marL="177571" indent="-177571">
              <a:buChar char="•"/>
            </a:pPr>
            <a:r>
              <a:rPr lang="en-US" dirty="0">
                <a:solidFill>
                  <a:srgbClr val="000000"/>
                </a:solidFill>
              </a:rPr>
              <a:t>National Assessment X here is easier than National Assessment Y, which is why a learner who scores 60 on Assessment X would be likely to score 40 on Assessment Y. </a:t>
            </a:r>
            <a:endParaRPr dirty="0">
              <a:solidFill>
                <a:srgbClr val="000000"/>
              </a:solidFill>
            </a:endParaRPr>
          </a:p>
          <a:p>
            <a:pPr marL="0" indent="0">
              <a:buClr>
                <a:schemeClr val="dk1"/>
              </a:buClr>
              <a:buSzPts val="1200"/>
            </a:pPr>
            <a:endParaRPr dirty="0"/>
          </a:p>
        </p:txBody>
      </p:sp>
      <p:sp>
        <p:nvSpPr>
          <p:cNvPr id="568" name="Google Shape;568;g9e221870aa_0_0: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22</a:t>
            </a:fld>
            <a:endParaRPr>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9b75913436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9b75913436_0_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r>
              <a:rPr lang="en-US" b="1" dirty="0"/>
              <a:t>Facilitator Notes:</a:t>
            </a:r>
            <a:endParaRPr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Discuss how policy linking allows for comparisons between assessment of different levels of difficulties, different languages, etc. </a:t>
            </a:r>
            <a:endParaRPr dirty="0">
              <a:solidFill>
                <a:srgbClr val="000000"/>
              </a:solidFill>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This can be done within countries when countries use different assessments in different parts of the country as a result of differences in language or local policy (assuming all assessments are linked to the GPF using policy linking).</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This can also be done between countries.</a:t>
            </a:r>
            <a:endParaRPr dirty="0">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Discuss how results can be aggregated across the country for reporting to SDG 4.1.1 and USAID indicators and also aggregated with results from other countries to identify the gap in the number of children meeting minimum learning standards worldwide.</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Discuss how policy linking also allows a country to track their results over time to track progress; this is best done by setting targets based on the results of the benchmarks set in this workshop.</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Discuss how an additional benefit of the methodology is that the benchmarks are set by the country for the country; all of the panelists are from the country.</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Finally, discuss how the methodology also helps countries to assess gaps in learner knowledge and skills expected for their age/grade; this will allow the country to better target and address the needs of learners—discussed more on the next slide.</a:t>
            </a:r>
            <a:endParaRPr dirty="0">
              <a:solidFill>
                <a:srgbClr val="000000"/>
              </a:solidFill>
              <a:latin typeface="Arial" panose="020B0604020202020204" pitchFamily="34" charset="0"/>
              <a:cs typeface="Arial" panose="020B0604020202020204" pitchFamily="34" charset="0"/>
            </a:endParaRPr>
          </a:p>
          <a:p>
            <a:pPr marL="0" indent="0"/>
            <a:endParaRPr dirty="0"/>
          </a:p>
        </p:txBody>
      </p:sp>
      <p:sp>
        <p:nvSpPr>
          <p:cNvPr id="600" name="Google Shape;600;g9b75913436_0_6:notes"/>
          <p:cNvSpPr txBox="1">
            <a:spLocks noGrp="1"/>
          </p:cNvSpPr>
          <p:nvPr>
            <p:ph type="sldNum" idx="12"/>
          </p:nvPr>
        </p:nvSpPr>
        <p:spPr>
          <a:xfrm>
            <a:off x="4143588" y="9119474"/>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23</a:t>
            </a:fld>
            <a:endParaRPr>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latin typeface="Arial" panose="020B0604020202020204" pitchFamily="34" charset="0"/>
                <a:cs typeface="Arial" panose="020B0604020202020204" pitchFamily="34" charset="0"/>
              </a:rPr>
              <a:t>Facilitator Notes:</a:t>
            </a:r>
            <a:endParaRPr dirty="0">
              <a:latin typeface="Arial" panose="020B0604020202020204" pitchFamily="34" charset="0"/>
              <a:cs typeface="Arial" panose="020B0604020202020204" pitchFamily="34" charset="0"/>
            </a:endParaRPr>
          </a:p>
          <a:p>
            <a:pPr marL="177571" indent="-177571">
              <a:buFont typeface="Arial"/>
              <a:buChar char="•"/>
            </a:pPr>
            <a:r>
              <a:rPr lang="en-US" b="0" dirty="0">
                <a:latin typeface="Arial" panose="020B0604020202020204" pitchFamily="34" charset="0"/>
                <a:cs typeface="Arial" panose="020B0604020202020204" pitchFamily="34" charset="0"/>
              </a:rPr>
              <a:t>Explain you will now describe the GPF and go through it in detail with the panelists.</a:t>
            </a:r>
            <a:endParaRPr b="0" dirty="0">
              <a:latin typeface="Arial" panose="020B0604020202020204" pitchFamily="34" charset="0"/>
              <a:cs typeface="Arial" panose="020B0604020202020204" pitchFamily="34" charset="0"/>
            </a:endParaRPr>
          </a:p>
        </p:txBody>
      </p:sp>
      <p:sp>
        <p:nvSpPr>
          <p:cNvPr id="619" name="Google Shape;619;p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ea typeface="Calibri"/>
                <a:sym typeface="Calibri"/>
              </a:rPr>
              <a:pPr algn="r">
                <a:buSzPts val="1400"/>
              </a:pPr>
              <a:t>25</a:t>
            </a:fld>
            <a:endParaRPr dirty="0">
              <a:solidFill>
                <a:srgbClr val="000000"/>
              </a:solidFill>
              <a:ea typeface="Calibri"/>
              <a:sym typeface="Calibri"/>
            </a:endParaRPr>
          </a:p>
        </p:txBody>
      </p:sp>
    </p:spTree>
    <p:extLst>
      <p:ext uri="{BB962C8B-B14F-4D97-AF65-F5344CB8AC3E}">
        <p14:creationId xmlns:p14="http://schemas.microsoft.com/office/powerpoint/2010/main" val="2774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9c7fbe508c_0_3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g9c7fbe508c_0_313: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buClr>
                <a:schemeClr val="dk1"/>
              </a:buClr>
              <a:buSzPts val="1100"/>
            </a:pPr>
            <a:r>
              <a:rPr lang="en-US" b="1" dirty="0">
                <a:solidFill>
                  <a:srgbClr val="000000"/>
                </a:solidFill>
              </a:rPr>
              <a:t>Facilitator Notes: </a:t>
            </a: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Describe the basis for the development of the GPF, which provides validity for its use on a global basis.</a:t>
            </a: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sym typeface="Gill Sans"/>
              </a:rPr>
              <a:t>GPF was developed </a:t>
            </a:r>
            <a:r>
              <a:rPr lang="en-US" b="1" dirty="0">
                <a:solidFill>
                  <a:srgbClr val="000000"/>
                </a:solidFill>
                <a:latin typeface="Arial" panose="020B0604020202020204" pitchFamily="34" charset="0"/>
                <a:cs typeface="Arial" panose="020B0604020202020204" pitchFamily="34" charset="0"/>
                <a:sym typeface="Gill Sans"/>
              </a:rPr>
              <a:t>based on review </a:t>
            </a:r>
            <a:r>
              <a:rPr lang="en-US" dirty="0">
                <a:solidFill>
                  <a:srgbClr val="000000"/>
                </a:solidFill>
                <a:latin typeface="Arial" panose="020B0604020202020204" pitchFamily="34" charset="0"/>
                <a:cs typeface="Arial" panose="020B0604020202020204" pitchFamily="34" charset="0"/>
                <a:sym typeface="Gill Sans"/>
              </a:rPr>
              <a:t>of national assessment and curriculum frameworks (NAFs and NCFs) (IBE-UNESCO, 2018).</a:t>
            </a:r>
          </a:p>
          <a:p>
            <a:pPr marL="651093" lvl="1" indent="-177571">
              <a:buClr>
                <a:schemeClr val="dk1"/>
              </a:buClr>
              <a:buFont typeface="Arial"/>
              <a:buChar char="•"/>
            </a:pPr>
            <a:r>
              <a:rPr lang="en-US" b="1" dirty="0">
                <a:latin typeface="Arial" panose="020B0604020202020204" pitchFamily="34" charset="0"/>
                <a:cs typeface="Arial" panose="020B0604020202020204" pitchFamily="34" charset="0"/>
                <a:sym typeface="Gill Sans"/>
              </a:rPr>
              <a:t>Reading</a:t>
            </a:r>
            <a:r>
              <a:rPr lang="en-US" dirty="0">
                <a:latin typeface="Arial" panose="020B0604020202020204" pitchFamily="34" charset="0"/>
                <a:cs typeface="Arial" panose="020B0604020202020204" pitchFamily="34" charset="0"/>
                <a:sym typeface="Gill Sans"/>
              </a:rPr>
              <a:t> is based on a review of 73 NAFs and NCFs from 25 countries. </a:t>
            </a:r>
          </a:p>
          <a:p>
            <a:pPr marL="651093" lvl="1" indent="-177571">
              <a:buClr>
                <a:schemeClr val="dk1"/>
              </a:buClr>
              <a:buFont typeface="Arial"/>
              <a:buChar char="•"/>
            </a:pPr>
            <a:r>
              <a:rPr lang="en-US" b="1" dirty="0">
                <a:latin typeface="Arial" panose="020B0604020202020204" pitchFamily="34" charset="0"/>
                <a:cs typeface="Arial" panose="020B0604020202020204" pitchFamily="34" charset="0"/>
                <a:sym typeface="Gill Sans"/>
              </a:rPr>
              <a:t>Mathematics</a:t>
            </a:r>
            <a:r>
              <a:rPr lang="en-US" dirty="0">
                <a:latin typeface="Arial" panose="020B0604020202020204" pitchFamily="34" charset="0"/>
                <a:cs typeface="Arial" panose="020B0604020202020204" pitchFamily="34" charset="0"/>
                <a:sym typeface="Gill Sans"/>
              </a:rPr>
              <a:t> is based on a review of 115 NAFs and NCFs from 53 countries.</a:t>
            </a: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sym typeface="Gill Sans"/>
              </a:rPr>
              <a:t>IBE-UNESCO established </a:t>
            </a:r>
            <a:r>
              <a:rPr lang="en-US" b="1" dirty="0">
                <a:solidFill>
                  <a:srgbClr val="000000"/>
                </a:solidFill>
                <a:latin typeface="Arial" panose="020B0604020202020204" pitchFamily="34" charset="0"/>
                <a:cs typeface="Arial" panose="020B0604020202020204" pitchFamily="34" charset="0"/>
                <a:sym typeface="Gill Sans"/>
              </a:rPr>
              <a:t>consensus global content</a:t>
            </a:r>
            <a:r>
              <a:rPr lang="en-US" dirty="0">
                <a:solidFill>
                  <a:srgbClr val="000000"/>
                </a:solidFill>
                <a:latin typeface="Arial" panose="020B0604020202020204" pitchFamily="34" charset="0"/>
                <a:cs typeface="Arial" panose="020B0604020202020204" pitchFamily="34" charset="0"/>
                <a:sym typeface="Gill Sans"/>
              </a:rPr>
              <a:t>, i.e., based on the content occurring most often in the NAFs and NCFs from the different countries.</a:t>
            </a: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sym typeface="Gill Sans"/>
              </a:rPr>
              <a:t>Teams of more than 50 international subject matter experts (SME) adapted the global content into the GPF by grade level.</a:t>
            </a:r>
            <a:endParaRPr lang="en-US"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sym typeface="Gill Sans"/>
              </a:rPr>
              <a:t>Note that the GPF is not meant to be prescriptive, though some countries have chosen to use it to inform creation of new national assessments or to make changes to their curriculum, etc. Nonetheless, the GPF was created to facilitate country reporting against global indicators. </a:t>
            </a:r>
            <a:endParaRPr lang="en-US" dirty="0">
              <a:solidFill>
                <a:srgbClr val="000000"/>
              </a:solidFill>
              <a:latin typeface="Arial" panose="020B0604020202020204" pitchFamily="34" charset="0"/>
              <a:cs typeface="Arial" panose="020B0604020202020204" pitchFamily="34" charset="0"/>
            </a:endParaRPr>
          </a:p>
        </p:txBody>
      </p:sp>
      <p:sp>
        <p:nvSpPr>
          <p:cNvPr id="622" name="Google Shape;622;g9c7fbe508c_0_313:notes"/>
          <p:cNvSpPr txBox="1">
            <a:spLocks noGrp="1"/>
          </p:cNvSpPr>
          <p:nvPr>
            <p:ph type="sldNum" idx="12"/>
          </p:nvPr>
        </p:nvSpPr>
        <p:spPr>
          <a:xfrm>
            <a:off x="4143588" y="9119474"/>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26</a:t>
            </a:fld>
            <a:endParaRPr>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9c7fbe508c_0_11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g9c7fbe508c_0_1140: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buClr>
                <a:schemeClr val="dk1"/>
              </a:buClr>
              <a:buSzPts val="1100"/>
            </a:pPr>
            <a:r>
              <a:rPr lang="en-US" b="1" dirty="0">
                <a:solidFill>
                  <a:srgbClr val="000000"/>
                </a:solidFill>
              </a:rPr>
              <a:t>Facilitator Notes: </a:t>
            </a:r>
            <a:endParaRPr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Describe the four GPLs and the reason for them:</a:t>
            </a:r>
            <a:endParaRPr dirty="0">
              <a:solidFill>
                <a:srgbClr val="000000"/>
              </a:solidFill>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To help countries to track their progress, especially in places where very small percentages of learners are reaching minimum proficiency </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To show progress </a:t>
            </a:r>
            <a:r>
              <a:rPr lang="en-US" dirty="0">
                <a:solidFill>
                  <a:srgbClr val="000000"/>
                </a:solidFill>
              </a:rPr>
              <a:t>beyond “minimum proficiency” </a:t>
            </a:r>
            <a:endParaRPr dirty="0"/>
          </a:p>
        </p:txBody>
      </p:sp>
      <p:sp>
        <p:nvSpPr>
          <p:cNvPr id="630" name="Google Shape;630;g9c7fbe508c_0_1140:notes"/>
          <p:cNvSpPr txBox="1">
            <a:spLocks noGrp="1"/>
          </p:cNvSpPr>
          <p:nvPr>
            <p:ph type="sldNum" idx="12"/>
          </p:nvPr>
        </p:nvSpPr>
        <p:spPr>
          <a:xfrm>
            <a:off x="4143588" y="9119474"/>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27</a:t>
            </a:fld>
            <a:endParaRPr>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9c7fbe508c_0_115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g9c7fbe508c_0_1157: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buClr>
                <a:schemeClr val="dk1"/>
              </a:buClr>
              <a:buSzPts val="1100"/>
            </a:pPr>
            <a:r>
              <a:rPr lang="en-US" b="1" dirty="0">
                <a:solidFill>
                  <a:srgbClr val="000000"/>
                </a:solidFill>
              </a:rPr>
              <a:t>You can add references to USAID indicators if this workshop is associated with a USAID activity.</a:t>
            </a:r>
            <a:endParaRPr b="1" dirty="0">
              <a:solidFill>
                <a:srgbClr val="000000"/>
              </a:solidFill>
            </a:endParaRPr>
          </a:p>
          <a:p>
            <a:pPr marL="0" indent="0">
              <a:buClr>
                <a:schemeClr val="dk1"/>
              </a:buClr>
              <a:buSzPts val="1100"/>
            </a:pPr>
            <a:endParaRPr b="1" dirty="0">
              <a:solidFill>
                <a:srgbClr val="000000"/>
              </a:solidFill>
            </a:endParaRPr>
          </a:p>
          <a:p>
            <a:pPr marL="0" indent="0">
              <a:buClr>
                <a:schemeClr val="dk1"/>
              </a:buClr>
              <a:buSzPts val="1100"/>
            </a:pPr>
            <a:r>
              <a:rPr lang="en-US" b="1" dirty="0">
                <a:solidFill>
                  <a:srgbClr val="000000"/>
                </a:solidFill>
              </a:rPr>
              <a:t>Facilitator Notes: </a:t>
            </a:r>
            <a:endParaRPr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Describe the that the third GPL, “meets global minimum proficiency,” is the one that aligns with SDG 4.1.1 (and also with USAID’s main “F” indicators around learning outcomes, if appropriate).</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If appropriate, explain that USAID’s other </a:t>
            </a:r>
            <a:r>
              <a:rPr lang="en-US" dirty="0">
                <a:solidFill>
                  <a:srgbClr val="000000"/>
                </a:solidFill>
              </a:rPr>
              <a:t>“F” indicators seek to show progress between these categories and shifts in the percentages of learners achieving the higher categories.</a:t>
            </a:r>
            <a:endParaRPr dirty="0"/>
          </a:p>
          <a:p>
            <a:pPr marL="144687" indent="0"/>
            <a:endParaRPr dirty="0">
              <a:solidFill>
                <a:srgbClr val="000000"/>
              </a:solidFill>
            </a:endParaRPr>
          </a:p>
          <a:p>
            <a:pPr marL="0" indent="0"/>
            <a:endParaRPr dirty="0"/>
          </a:p>
        </p:txBody>
      </p:sp>
      <p:sp>
        <p:nvSpPr>
          <p:cNvPr id="648" name="Google Shape;648;g9c7fbe508c_0_1157:notes"/>
          <p:cNvSpPr txBox="1">
            <a:spLocks noGrp="1"/>
          </p:cNvSpPr>
          <p:nvPr>
            <p:ph type="sldNum" idx="12"/>
          </p:nvPr>
        </p:nvSpPr>
        <p:spPr>
          <a:xfrm>
            <a:off x="4143588" y="9119474"/>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28</a:t>
            </a:fld>
            <a:endParaRPr>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9c7fbe508c_0_117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g9c7fbe508c_0_117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r>
              <a:rPr lang="en-US" sz="1100" b="1" dirty="0">
                <a:solidFill>
                  <a:srgbClr val="000000"/>
                </a:solidFill>
                <a:latin typeface="Gill Sans"/>
                <a:ea typeface="Gill Sans"/>
                <a:cs typeface="Gill Sans"/>
                <a:sym typeface="Gill Sans"/>
              </a:rPr>
              <a:t>Facilitator Notes: </a:t>
            </a:r>
            <a:endParaRPr sz="1100" b="1" dirty="0">
              <a:solidFill>
                <a:srgbClr val="000000"/>
              </a:solidFill>
              <a:latin typeface="Gill Sans"/>
              <a:ea typeface="Gill Sans"/>
              <a:cs typeface="Gill Sans"/>
              <a:sym typeface="Gill Sans"/>
            </a:endParaRPr>
          </a:p>
          <a:p>
            <a:pPr marL="177571" indent="-177571">
              <a:buFont typeface="Arial"/>
              <a:buChar char="•"/>
            </a:pPr>
            <a:r>
              <a:rPr lang="en-US" sz="1100" dirty="0">
                <a:solidFill>
                  <a:srgbClr val="000000"/>
                </a:solidFill>
                <a:latin typeface="Gill Sans"/>
                <a:ea typeface="Gill Sans"/>
                <a:cs typeface="Gill Sans"/>
                <a:sym typeface="Gill Sans"/>
              </a:rPr>
              <a:t>Explain that the GPF is organized hierarchically by domains, constructs, subconstructs, statements of knowledge and/or skill(s) (content standards), and Global Proficiency Descriptors (GPDs</a:t>
            </a:r>
            <a:r>
              <a:rPr lang="en-US" sz="1900" dirty="0">
                <a:latin typeface="Gill Sans MT" panose="020B0502020104020203" pitchFamily="34" charset="0"/>
                <a:ea typeface="Calibri" panose="020F0502020204030204" pitchFamily="34" charset="0"/>
                <a:cs typeface="Arial" panose="020B0604020202020204" pitchFamily="34" charset="0"/>
              </a:rPr>
              <a:t>—</a:t>
            </a:r>
            <a:r>
              <a:rPr lang="en-US" sz="1100" dirty="0">
                <a:solidFill>
                  <a:srgbClr val="000000"/>
                </a:solidFill>
                <a:latin typeface="Gill Sans"/>
                <a:ea typeface="Gill Sans"/>
                <a:cs typeface="Gill Sans"/>
                <a:sym typeface="Gill Sans"/>
              </a:rPr>
              <a:t>performance standards). </a:t>
            </a:r>
            <a:endParaRPr dirty="0">
              <a:solidFill>
                <a:srgbClr val="000000"/>
              </a:solidFill>
            </a:endParaRPr>
          </a:p>
          <a:p>
            <a:pPr marL="177571" indent="-177571">
              <a:buFont typeface="Arial"/>
              <a:buChar char="•"/>
            </a:pPr>
            <a:r>
              <a:rPr lang="en-US" sz="1100" dirty="0">
                <a:solidFill>
                  <a:srgbClr val="000000"/>
                </a:solidFill>
                <a:latin typeface="Gill Sans"/>
                <a:ea typeface="Gill Sans"/>
                <a:cs typeface="Gill Sans"/>
                <a:sym typeface="Gill Sans"/>
              </a:rPr>
              <a:t>Also explain how even though there are four performance levels, the group will only need to set three benchmarks, as anyone who doesn’t meet the lowest benchmark (for “partially meeting global minimum proficiency”) will fall into the “below partially meets global minimum proficiency” level.</a:t>
            </a:r>
            <a:endParaRPr sz="1100" dirty="0">
              <a:solidFill>
                <a:srgbClr val="000000"/>
              </a:solidFill>
            </a:endParaRPr>
          </a:p>
        </p:txBody>
      </p:sp>
      <p:sp>
        <p:nvSpPr>
          <p:cNvPr id="666" name="Google Shape;666;g9c7fbe508c_0_1174:notes"/>
          <p:cNvSpPr txBox="1">
            <a:spLocks noGrp="1"/>
          </p:cNvSpPr>
          <p:nvPr>
            <p:ph type="sldNum" idx="12"/>
          </p:nvPr>
        </p:nvSpPr>
        <p:spPr>
          <a:xfrm>
            <a:off x="4143588" y="9119474"/>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29</a:t>
            </a:fld>
            <a:endParaRPr>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10: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t>Remove this slide if only setting benchmarks for a reading assessment.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Remove the yellow “plus” sign before using the presentation</a:t>
            </a:r>
          </a:p>
          <a:p>
            <a:pPr marL="0" indent="0"/>
            <a:endParaRPr b="1" dirty="0"/>
          </a:p>
          <a:p>
            <a:pPr marL="0" indent="0"/>
            <a:endParaRPr b="1" dirty="0"/>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Describe how the domains are the highest level of classification for the knowledge and/or skills and global proficiency descriptors learners should obtain at a given grade level.</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List each of the </a:t>
            </a:r>
            <a:r>
              <a:rPr lang="en-US" dirty="0">
                <a:solidFill>
                  <a:srgbClr val="000000"/>
                </a:solidFill>
              </a:rPr>
              <a:t>domains and ask if there are any questions about them. </a:t>
            </a:r>
            <a:endParaRPr dirty="0">
              <a:solidFill>
                <a:srgbClr val="000000"/>
              </a:solidFill>
            </a:endParaRPr>
          </a:p>
        </p:txBody>
      </p:sp>
      <p:sp>
        <p:nvSpPr>
          <p:cNvPr id="690" name="Google Shape;690;p10: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30</a:t>
            </a:fld>
            <a:endParaRPr>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p1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GB" b="1" dirty="0">
                <a:latin typeface="Arial"/>
                <a:ea typeface="Arial"/>
                <a:cs typeface="Arial"/>
                <a:sym typeface="Arial"/>
              </a:rPr>
              <a:t>Remove this slide if only setting benchmarks for a mathematics assessment.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0" lvl="0" indent="0" algn="l" rtl="0">
              <a:lnSpc>
                <a:spcPct val="100000"/>
              </a:lnSpc>
              <a:spcBef>
                <a:spcPts val="0"/>
              </a:spcBef>
              <a:spcAft>
                <a:spcPts val="0"/>
              </a:spcAft>
              <a:buSzPts val="1400"/>
              <a:buNone/>
            </a:pPr>
            <a:endParaRPr lang="en-GB" b="1"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b="1" dirty="0">
                <a:solidFill>
                  <a:srgbClr val="000000"/>
                </a:solidFill>
                <a:latin typeface="Arial"/>
                <a:ea typeface="Arial"/>
                <a:cs typeface="Arial"/>
                <a:sym typeface="Arial"/>
              </a:rPr>
              <a:t>Facilitator Notes:</a:t>
            </a:r>
            <a:endParaRPr b="1" dirty="0">
              <a:solidFill>
                <a:srgbClr val="000000"/>
              </a:solidFill>
              <a:latin typeface="Arial"/>
              <a:ea typeface="Arial"/>
              <a:cs typeface="Arial"/>
              <a:sym typeface="Arial"/>
            </a:endParaRPr>
          </a:p>
          <a:p>
            <a:pPr marL="173736"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chemeClr val="dk1"/>
                </a:solidFill>
                <a:latin typeface="Arial"/>
                <a:ea typeface="Arial"/>
                <a:cs typeface="Arial"/>
                <a:sym typeface="Arial"/>
              </a:rPr>
              <a:t>Describe how the domains are the highest level of classification for the knowledge and/or skills and global proficiency descriptors learners should obtain at a given grade level.</a:t>
            </a:r>
            <a:endParaRPr sz="1200" b="0" i="0" u="none" strike="noStrike" cap="none" dirty="0">
              <a:solidFill>
                <a:schemeClr val="dk1"/>
              </a:solidFill>
              <a:latin typeface="Arial"/>
              <a:ea typeface="Arial"/>
              <a:cs typeface="Arial"/>
              <a:sym typeface="Arial"/>
            </a:endParaRPr>
          </a:p>
          <a:p>
            <a:pPr marL="173736"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chemeClr val="dk1"/>
                </a:solidFill>
                <a:latin typeface="Arial"/>
                <a:ea typeface="Arial"/>
                <a:cs typeface="Arial"/>
                <a:sym typeface="Arial"/>
              </a:rPr>
              <a:t>List each of the domains and ask if there are any questions about them. </a:t>
            </a:r>
            <a:endParaRPr sz="1200" b="0" i="0" u="none" strike="noStrike" cap="none" dirty="0">
              <a:solidFill>
                <a:schemeClr val="dk1"/>
              </a:solidFill>
              <a:latin typeface="Arial"/>
              <a:ea typeface="Arial"/>
              <a:cs typeface="Arial"/>
              <a:sym typeface="Arial"/>
            </a:endParaRPr>
          </a:p>
        </p:txBody>
      </p:sp>
      <p:sp>
        <p:nvSpPr>
          <p:cNvPr id="1120" name="Google Shape;1120;p10:notes"/>
          <p:cNvSpPr txBox="1">
            <a:spLocks noGrp="1"/>
          </p:cNvSpPr>
          <p:nvPr>
            <p:ph type="sldNum" idx="12"/>
          </p:nvPr>
        </p:nvSpPr>
        <p:spPr>
          <a:xfrm>
            <a:off x="3978133" y="8842031"/>
            <a:ext cx="3043343" cy="467071"/>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31</a:t>
            </a:fld>
            <a:endParaRPr>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11: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buFont typeface="Arial"/>
              <a:buChar char="•"/>
            </a:pPr>
            <a:r>
              <a:rPr lang="en-US" b="1" dirty="0">
                <a:solidFill>
                  <a:srgbClr val="000000"/>
                </a:solidFill>
                <a:latin typeface="Arial" panose="020B0604020202020204" pitchFamily="34" charset="0"/>
                <a:cs typeface="Arial" panose="020B0604020202020204" pitchFamily="34" charset="0"/>
              </a:rPr>
              <a:t>Delete this slide if only setting benchmarks for a reading assessment. </a:t>
            </a:r>
          </a:p>
          <a:p>
            <a:pPr marL="177571" indent="-177571">
              <a:buFont typeface="Arial"/>
              <a:buChar char="•"/>
            </a:pPr>
            <a:r>
              <a:rPr lang="en-US" b="1" dirty="0">
                <a:solidFill>
                  <a:srgbClr val="000000"/>
                </a:solidFill>
                <a:latin typeface="Arial" panose="020B0604020202020204" pitchFamily="34" charset="0"/>
                <a:cs typeface="Arial" panose="020B0604020202020204" pitchFamily="34" charset="0"/>
              </a:rPr>
              <a:t>Also, you may want to break these tables up into more slides if the font will be too difficult for some panelists to read.</a:t>
            </a:r>
          </a:p>
          <a:p>
            <a:pPr marL="177571" indent="-177571">
              <a:buFont typeface="Arial"/>
              <a:buChar char="•"/>
            </a:pPr>
            <a:endParaRPr lang="en-US" b="1" dirty="0">
              <a:solidFill>
                <a:srgbClr val="000000"/>
              </a:solidFill>
              <a:latin typeface="Arial" panose="020B0604020202020204" pitchFamily="34" charset="0"/>
              <a:cs typeface="Arial" panose="020B0604020202020204" pitchFamily="34" charset="0"/>
            </a:endParaRPr>
          </a:p>
          <a:p>
            <a:pPr marL="0" indent="0"/>
            <a:r>
              <a:rPr lang="en-US" b="1" dirty="0">
                <a:solidFill>
                  <a:srgbClr val="000000"/>
                </a:solidFill>
              </a:rPr>
              <a:t>Facilitator Notes:</a:t>
            </a:r>
            <a:endParaRPr lang="en-US" dirty="0">
              <a:solidFill>
                <a:srgbClr val="000000"/>
              </a:solidFill>
            </a:endParaRPr>
          </a:p>
          <a:p>
            <a:pPr marL="177571" indent="-177571">
              <a:buFont typeface="Arial"/>
              <a:buChar char="•"/>
            </a:pPr>
            <a:r>
              <a:rPr lang="en-US" b="0" dirty="0">
                <a:solidFill>
                  <a:srgbClr val="000000"/>
                </a:solidFill>
              </a:rPr>
              <a:t>Explain the relationship between domains, constructs, and </a:t>
            </a:r>
            <a:r>
              <a:rPr lang="en-US" b="0" dirty="0" err="1">
                <a:solidFill>
                  <a:srgbClr val="000000"/>
                </a:solidFill>
              </a:rPr>
              <a:t>subconstructs</a:t>
            </a:r>
            <a:r>
              <a:rPr lang="en-US" b="0" dirty="0">
                <a:solidFill>
                  <a:srgbClr val="000000"/>
                </a:solidFill>
              </a:rPr>
              <a:t>.</a:t>
            </a:r>
            <a:endParaRPr lang="en-US" dirty="0">
              <a:solidFill>
                <a:srgbClr val="000000"/>
              </a:solidFill>
            </a:endParaRPr>
          </a:p>
          <a:p>
            <a:pPr marL="177571" indent="-164417">
              <a:buSzPts val="1200"/>
              <a:buFont typeface="Calibri"/>
              <a:buChar char="•"/>
            </a:pPr>
            <a:r>
              <a:rPr lang="en-US"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Mention that not all constructs and </a:t>
            </a:r>
            <a:r>
              <a:rPr lang="en-US" dirty="0" err="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subconstructs</a:t>
            </a:r>
            <a:r>
              <a:rPr lang="en-US"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 apply to every grade. </a:t>
            </a:r>
            <a:endParaRPr lang="en-US"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endParaRPr>
          </a:p>
          <a:p>
            <a:pPr marL="177571" indent="-164417">
              <a:buSzPts val="1200"/>
              <a:buFont typeface="Calibri"/>
              <a:buChar char="•"/>
            </a:pPr>
            <a:r>
              <a:rPr lang="en-US"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You can explain which table in the reduced GPF you created includes this information for panelists’ reference.</a:t>
            </a:r>
            <a:endParaRPr lang="en-US" dirty="0">
              <a:solidFill>
                <a:srgbClr val="000000"/>
              </a:solidFill>
            </a:endParaRPr>
          </a:p>
        </p:txBody>
      </p:sp>
      <p:sp>
        <p:nvSpPr>
          <p:cNvPr id="701" name="Google Shape;701;p11: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32</a:t>
            </a:fld>
            <a:endParaRPr>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ad1f94ce6d_0_9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ad1f94ce6d_0_9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buFont typeface="Arial"/>
              <a:buChar char="•"/>
            </a:pPr>
            <a:r>
              <a:rPr lang="en-US" b="1" dirty="0"/>
              <a:t>Replace “Name of assessment” with the name of the assessment to be used during the workshop(s).</a:t>
            </a:r>
          </a:p>
          <a:p>
            <a:pPr marL="177571" indent="-177571">
              <a:buFont typeface="Arial"/>
              <a:buChar char="•"/>
            </a:pPr>
            <a:r>
              <a:rPr lang="en-US" b="1" dirty="0"/>
              <a:t>Add the presentation sub-title if relevant (e.g. WHAT IS POLICY LINKING?). You may also delete this field if there is no sub-title.</a:t>
            </a:r>
            <a:endParaRPr lang="en-US" dirty="0"/>
          </a:p>
          <a:p>
            <a:pPr marL="177571" indent="-177571">
              <a:buFont typeface="Arial"/>
              <a:buChar char="•"/>
            </a:pPr>
            <a:r>
              <a:rPr lang="en-US" b="1" dirty="0"/>
              <a:t>Add names of the lead facilitator(s), the content facilitator(s), any other roles (see below), and workshop dates.</a:t>
            </a:r>
          </a:p>
          <a:p>
            <a:pPr marL="177571" indent="-177571">
              <a:buFont typeface="Arial"/>
              <a:buChar char="•"/>
            </a:pPr>
            <a:r>
              <a:rPr lang="en-US" b="1" dirty="0"/>
              <a:t>For workshops where UIS is present, they should be invited to present on the sustainable development goals and should be listed on this slide.</a:t>
            </a:r>
          </a:p>
          <a:p>
            <a:pPr marL="177571" indent="-177571">
              <a:buFont typeface="Arial"/>
              <a:buChar char="•"/>
            </a:pPr>
            <a:r>
              <a:rPr lang="en-US" b="1" dirty="0"/>
              <a:t>Where the familiarization exercise on the assessment instrument is to be delivered by someone other than the lead or content facilitator, they should also be listed on this slide.</a:t>
            </a:r>
          </a:p>
          <a:p>
            <a:pPr marL="177571" indent="-177571">
              <a:buFont typeface="Arial"/>
              <a:buChar char="•"/>
            </a:pPr>
            <a:r>
              <a:rPr lang="en-US" b="1" dirty="0"/>
              <a:t>Remove the yellow “plus” sign before using the presentation</a:t>
            </a:r>
          </a:p>
          <a:p>
            <a:pPr marL="0" indent="0"/>
            <a:endParaRPr lang="en-US" b="1" dirty="0"/>
          </a:p>
          <a:p>
            <a:pPr marL="0" indent="0"/>
            <a:r>
              <a:rPr lang="en-US" b="1" dirty="0"/>
              <a:t>Facilitator Notes: </a:t>
            </a: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None</a:t>
            </a:r>
          </a:p>
          <a:p>
            <a:pPr marL="177571" indent="-177571">
              <a:buFont typeface="Arial"/>
              <a:buChar char="•"/>
            </a:pPr>
            <a:endParaRPr lang="en-US" dirty="0">
              <a:solidFill>
                <a:srgbClr val="000000"/>
              </a:solidFill>
              <a:latin typeface="Arial" panose="020B0604020202020204" pitchFamily="34" charset="0"/>
              <a:cs typeface="Arial" panose="020B0604020202020204" pitchFamily="34" charset="0"/>
            </a:endParaRPr>
          </a:p>
        </p:txBody>
      </p:sp>
      <p:sp>
        <p:nvSpPr>
          <p:cNvPr id="345" name="Google Shape;345;gad1f94ce6d_0_94: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defTabSz="947044">
              <a:buSzPts val="1400"/>
              <a:defRPr/>
            </a:pPr>
            <a:fld id="{00000000-1234-1234-1234-123412341234}" type="slidenum">
              <a:rPr lang="en-US">
                <a:latin typeface="Arial" panose="020B0604020202020204" pitchFamily="34" charset="0"/>
                <a:cs typeface="Arial" panose="020B0604020202020204" pitchFamily="34" charset="0"/>
              </a:rPr>
              <a:pPr algn="r" defTabSz="947044">
                <a:buSzPts val="1400"/>
                <a:defRPr/>
              </a:pPr>
              <a:t>3</a:t>
            </a:fld>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55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54128571ae_2_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g54128571ae_2_3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buFont typeface="Arial"/>
              <a:buChar char="•"/>
            </a:pPr>
            <a:r>
              <a:rPr lang="en-US" b="1" dirty="0">
                <a:solidFill>
                  <a:srgbClr val="000000"/>
                </a:solidFill>
                <a:latin typeface="Arial" panose="020B0604020202020204" pitchFamily="34" charset="0"/>
                <a:cs typeface="Arial" panose="020B0604020202020204" pitchFamily="34" charset="0"/>
              </a:rPr>
              <a:t>Delete this slide if only setting benchmarks for a reading assessment.</a:t>
            </a:r>
          </a:p>
          <a:p>
            <a:pPr marL="177571" indent="-177571">
              <a:buFont typeface="Arial"/>
              <a:buChar char="•"/>
            </a:pPr>
            <a:r>
              <a:rPr lang="en-US" b="1" dirty="0">
                <a:solidFill>
                  <a:srgbClr val="000000"/>
                </a:solidFill>
                <a:latin typeface="Arial" panose="020B0604020202020204" pitchFamily="34" charset="0"/>
                <a:cs typeface="Arial" panose="020B0604020202020204" pitchFamily="34" charset="0"/>
              </a:rPr>
              <a:t>Also, you </a:t>
            </a:r>
            <a:r>
              <a:rPr lang="en-US" b="1"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may want to break these tables up into more slides if the font will be too difficult for some panelists to read.</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7571" indent="-177571">
              <a:buFont typeface="Arial"/>
              <a:buChar char="•"/>
            </a:pPr>
            <a:endParaRPr lang="en-US" b="1" dirty="0">
              <a:solidFill>
                <a:srgbClr val="000000"/>
              </a:solidFill>
            </a:endParaRPr>
          </a:p>
          <a:p>
            <a:pPr marL="0" indent="0"/>
            <a:endParaRPr lang="en-US" b="1" dirty="0">
              <a:solidFill>
                <a:srgbClr val="000000"/>
              </a:solidFill>
            </a:endParaRPr>
          </a:p>
          <a:p>
            <a:pPr marL="0" indent="0"/>
            <a:r>
              <a:rPr lang="en-US" b="1" dirty="0">
                <a:solidFill>
                  <a:srgbClr val="000000"/>
                </a:solidFill>
              </a:rPr>
              <a:t>Facilitator Notes:</a:t>
            </a:r>
            <a:endParaRPr lang="en-US" dirty="0">
              <a:solidFill>
                <a:srgbClr val="000000"/>
              </a:solidFill>
            </a:endParaRPr>
          </a:p>
          <a:p>
            <a:pPr marL="177571" indent="-177571">
              <a:buFont typeface="Arial"/>
              <a:buChar char="•"/>
            </a:pPr>
            <a:r>
              <a:rPr lang="en-US" b="0" dirty="0">
                <a:solidFill>
                  <a:srgbClr val="000000"/>
                </a:solidFill>
              </a:rPr>
              <a:t>Explain the relationship between domains, constructs, and </a:t>
            </a:r>
            <a:r>
              <a:rPr lang="en-US" b="0" dirty="0" err="1">
                <a:solidFill>
                  <a:srgbClr val="000000"/>
                </a:solidFill>
              </a:rPr>
              <a:t>subconstructs</a:t>
            </a:r>
            <a:r>
              <a:rPr lang="en-US" b="0" dirty="0">
                <a:solidFill>
                  <a:srgbClr val="000000"/>
                </a:solidFill>
              </a:rPr>
              <a:t>.</a:t>
            </a:r>
            <a:endParaRPr lang="en-US" dirty="0">
              <a:solidFill>
                <a:srgbClr val="000000"/>
              </a:solidFill>
            </a:endParaRPr>
          </a:p>
          <a:p>
            <a:pPr marL="177571" indent="-164417">
              <a:buSzPts val="1200"/>
              <a:buFont typeface="Calibri"/>
              <a:buChar char="•"/>
            </a:pPr>
            <a:r>
              <a:rPr lang="en-US"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rPr>
              <a:t>Mention that not all constructs and </a:t>
            </a:r>
            <a:r>
              <a:rPr lang="en-US" dirty="0" err="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rPr>
              <a:t>subconstructs</a:t>
            </a:r>
            <a:r>
              <a:rPr lang="en-US"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rPr>
              <a:t> apply to every grade. </a:t>
            </a:r>
            <a:endParaRPr lang="en-US"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endParaRPr>
          </a:p>
          <a:p>
            <a:pPr marL="177571" indent="-164417">
              <a:buSzPts val="1200"/>
              <a:buFont typeface="Calibri"/>
              <a:buChar char="•"/>
            </a:pPr>
            <a:r>
              <a:rPr lang="en-US"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You can explain which table in the reduced GPF you created includes this information for panelists’ reference.</a:t>
            </a:r>
            <a:endParaRPr lang="en-US" dirty="0">
              <a:solidFill>
                <a:srgbClr val="000000"/>
              </a:solidFill>
            </a:endParaRPr>
          </a:p>
        </p:txBody>
      </p:sp>
      <p:sp>
        <p:nvSpPr>
          <p:cNvPr id="710" name="Google Shape;710;g54128571ae_2_34: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33</a:t>
            </a:fld>
            <a:endParaRPr>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9" name="Google Shape;1129;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173736" marR="0" lvl="0" indent="-171450" algn="l" rtl="0">
              <a:lnSpc>
                <a:spcPct val="100000"/>
              </a:lnSpc>
              <a:spcBef>
                <a:spcPts val="0"/>
              </a:spcBef>
              <a:spcAft>
                <a:spcPts val="0"/>
              </a:spcAft>
              <a:buClr>
                <a:srgbClr val="000000"/>
              </a:buClr>
              <a:buSzPts val="1400"/>
              <a:buFont typeface="Arial"/>
              <a:buChar char="•"/>
            </a:pPr>
            <a:r>
              <a:rPr lang="en-US" b="1" dirty="0">
                <a:solidFill>
                  <a:srgbClr val="000000"/>
                </a:solidFill>
                <a:latin typeface="Arial" panose="020B0604020202020204" pitchFamily="34" charset="0"/>
                <a:cs typeface="Arial" panose="020B0604020202020204" pitchFamily="34" charset="0"/>
              </a:rPr>
              <a:t>Delete this slide if only setting benchmarks for a mathematics assessment.</a:t>
            </a:r>
            <a:r>
              <a:rPr lang="en-US" sz="1200" b="1" i="0" u="none" strike="noStrike" cap="none" dirty="0">
                <a:solidFill>
                  <a:schemeClr val="dk1"/>
                </a:solidFill>
                <a:latin typeface="Arial"/>
                <a:ea typeface="Arial"/>
                <a:cs typeface="Arial"/>
                <a:sym typeface="Arial"/>
              </a:rPr>
              <a:t> </a:t>
            </a:r>
            <a:endParaRPr sz="1200" b="1" i="0" u="none" strike="noStrike" cap="none" dirty="0">
              <a:solidFill>
                <a:schemeClr val="dk1"/>
              </a:solidFill>
              <a:latin typeface="Arial"/>
              <a:ea typeface="Arial"/>
              <a:cs typeface="Arial"/>
              <a:sym typeface="Arial"/>
            </a:endParaRPr>
          </a:p>
          <a:p>
            <a:pPr marL="173736" marR="0" lvl="0" indent="-171450" algn="l" rtl="0">
              <a:lnSpc>
                <a:spcPct val="100000"/>
              </a:lnSpc>
              <a:spcBef>
                <a:spcPts val="0"/>
              </a:spcBef>
              <a:spcAft>
                <a:spcPts val="0"/>
              </a:spcAft>
              <a:buClr>
                <a:srgbClr val="000000"/>
              </a:buClr>
              <a:buSzPts val="1400"/>
              <a:buFont typeface="Arial"/>
              <a:buChar char="•"/>
            </a:pPr>
            <a:r>
              <a:rPr lang="en-US" sz="1200" b="1" i="0" u="none" strike="noStrike" cap="none" dirty="0">
                <a:solidFill>
                  <a:schemeClr val="dk1"/>
                </a:solidFill>
                <a:latin typeface="Arial"/>
                <a:ea typeface="Arial"/>
                <a:cs typeface="Arial"/>
                <a:sym typeface="Arial"/>
              </a:rPr>
              <a:t>You may </a:t>
            </a:r>
            <a:r>
              <a:rPr lang="en-US" b="1" dirty="0">
                <a:solidFill>
                  <a:srgbClr val="000000"/>
                </a:solidFill>
                <a:latin typeface="Arial"/>
                <a:ea typeface="Arial"/>
                <a:cs typeface="Arial"/>
                <a:sym typeface="Arial"/>
              </a:rPr>
              <a:t>want to break these tables up into more slides if the font will be too difficult for some panelists to read.</a:t>
            </a:r>
          </a:p>
          <a:p>
            <a:pPr marL="173736"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3736" marR="0" lvl="0" indent="-171450" algn="l" rtl="0">
              <a:lnSpc>
                <a:spcPct val="100000"/>
              </a:lnSpc>
              <a:spcBef>
                <a:spcPts val="0"/>
              </a:spcBef>
              <a:spcAft>
                <a:spcPts val="0"/>
              </a:spcAft>
              <a:buClr>
                <a:srgbClr val="000000"/>
              </a:buClr>
              <a:buSzPts val="1400"/>
              <a:buFont typeface="Arial"/>
              <a:buChar char="•"/>
            </a:pPr>
            <a:endParaRPr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Facilitator Notes:</a:t>
            </a:r>
            <a:endParaRPr dirty="0">
              <a:latin typeface="Arial"/>
              <a:ea typeface="Arial"/>
              <a:cs typeface="Arial"/>
              <a:sym typeface="Arial"/>
            </a:endParaRPr>
          </a:p>
          <a:p>
            <a:pPr marL="173736"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chemeClr val="dk1"/>
                </a:solidFill>
                <a:latin typeface="Arial"/>
                <a:ea typeface="Arial"/>
                <a:cs typeface="Arial"/>
                <a:sym typeface="Arial"/>
              </a:rPr>
              <a:t>Explain the relationship between domains, constructs, and subconstructs.</a:t>
            </a:r>
            <a:endParaRPr sz="1200" b="0" i="0" u="none" strike="noStrike" cap="none" dirty="0">
              <a:solidFill>
                <a:schemeClr val="dk1"/>
              </a:solidFill>
              <a:latin typeface="Arial"/>
              <a:ea typeface="Arial"/>
              <a:cs typeface="Arial"/>
              <a:sym typeface="Arial"/>
            </a:endParaRPr>
          </a:p>
          <a:p>
            <a:pPr marL="173736"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chemeClr val="dk1"/>
                </a:solidFill>
                <a:latin typeface="Arial"/>
                <a:ea typeface="Arial"/>
                <a:cs typeface="Arial"/>
                <a:sym typeface="Arial"/>
              </a:rPr>
              <a:t>Mention that not all constructs and subconstructs apply to every grade. </a:t>
            </a:r>
            <a:endParaRPr sz="1200" b="0" i="0" u="none" strike="noStrike" cap="none" dirty="0">
              <a:solidFill>
                <a:schemeClr val="dk1"/>
              </a:solidFill>
              <a:latin typeface="Arial"/>
              <a:ea typeface="Arial"/>
              <a:cs typeface="Arial"/>
              <a:sym typeface="Arial"/>
            </a:endParaRPr>
          </a:p>
          <a:p>
            <a:pPr marL="173736"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chemeClr val="dk1"/>
                </a:solidFill>
                <a:latin typeface="Arial"/>
                <a:ea typeface="Arial"/>
                <a:cs typeface="Arial"/>
                <a:sym typeface="Arial"/>
              </a:rPr>
              <a:t>You can explain which table in the reduced GPF you created includes this information for panelists’ reference.</a:t>
            </a:r>
            <a:endParaRPr sz="1200" b="0" i="0" u="none" strike="noStrike" cap="none" dirty="0">
              <a:solidFill>
                <a:schemeClr val="dk1"/>
              </a:solidFill>
              <a:latin typeface="Arial"/>
              <a:ea typeface="Arial"/>
              <a:cs typeface="Arial"/>
              <a:sym typeface="Arial"/>
            </a:endParaRPr>
          </a:p>
        </p:txBody>
      </p:sp>
      <p:sp>
        <p:nvSpPr>
          <p:cNvPr id="1130" name="Google Shape;1130;p11:notes"/>
          <p:cNvSpPr txBox="1">
            <a:spLocks noGrp="1"/>
          </p:cNvSpPr>
          <p:nvPr>
            <p:ph type="sldNum" idx="12"/>
          </p:nvPr>
        </p:nvSpPr>
        <p:spPr>
          <a:xfrm>
            <a:off x="3978133" y="8842031"/>
            <a:ext cx="3043343" cy="467071"/>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34</a:t>
            </a:fld>
            <a:endParaRPr>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9c7fbe508c_0_27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g9c7fbe508c_0_270: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b="1" dirty="0">
                <a:solidFill>
                  <a:srgbClr val="000000"/>
                </a:solidFill>
                <a:latin typeface="Arial" panose="020B0604020202020204" pitchFamily="34" charset="0"/>
                <a:cs typeface="Arial" panose="020B0604020202020204" pitchFamily="34" charset="0"/>
              </a:rPr>
              <a:t>Delete this slide if only setting benchmarks for a reading assessment.</a:t>
            </a:r>
            <a:r>
              <a:rPr lang="en-GB" sz="1200" b="1" i="0" u="none" strike="noStrike" cap="none" dirty="0">
                <a:solidFill>
                  <a:schemeClr val="dk1"/>
                </a:solidFill>
                <a:latin typeface="Arial"/>
                <a:ea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1" i="0" u="none" strike="noStrike" cap="none" dirty="0">
                <a:solidFill>
                  <a:schemeClr val="dk1"/>
                </a:solidFill>
                <a:latin typeface="Arial"/>
                <a:cs typeface="Arial"/>
                <a:sym typeface="Arial"/>
              </a:rPr>
              <a:t>You may also want to change the example to an appropriate grade reference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b="0" dirty="0">
              <a:solidFill>
                <a:srgbClr val="000000"/>
              </a:solidFill>
            </a:endParaRPr>
          </a:p>
          <a:p>
            <a:pPr marL="0" indent="0"/>
            <a:endParaRPr lang="en-US" b="1" dirty="0">
              <a:solidFill>
                <a:srgbClr val="000000"/>
              </a:solidFill>
            </a:endParaRPr>
          </a:p>
          <a:p>
            <a:pPr marL="0" indent="0"/>
            <a:r>
              <a:rPr lang="en-US" b="1" dirty="0">
                <a:solidFill>
                  <a:srgbClr val="000000"/>
                </a:solidFill>
              </a:rPr>
              <a:t>Facilitator Notes: </a:t>
            </a:r>
            <a:endParaRPr b="1" dirty="0">
              <a:solidFill>
                <a:srgbClr val="000000"/>
              </a:solidFill>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Compare and contrast knowledge and skills (sometimes called content standards) and the global proficiency descriptors (sometimes called performance standards). </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Explain that a learner who does not have the knowledge and/or skill(s) depicted in the statements of knowledge and/or skill(s) would be classified as “below partially meets” or “partially meets” global minimum proficiency.</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Mention that examples of these types of standards—as described in the GPF—are provided in a later slide.</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Mention that </a:t>
            </a:r>
            <a:r>
              <a:rPr lang="en-US" b="1" dirty="0">
                <a:solidFill>
                  <a:srgbClr val="000000"/>
                </a:solidFill>
                <a:latin typeface="Arial" panose="020B0604020202020204" pitchFamily="34" charset="0"/>
                <a:cs typeface="Arial" panose="020B0604020202020204" pitchFamily="34" charset="0"/>
              </a:rPr>
              <a:t>Task 1 only uses the statements of knowledge and/or skill(s) (content standards) </a:t>
            </a:r>
            <a:r>
              <a:rPr lang="en-US" dirty="0">
                <a:solidFill>
                  <a:srgbClr val="000000"/>
                </a:solidFill>
                <a:latin typeface="Arial" panose="020B0604020202020204" pitchFamily="34" charset="0"/>
                <a:cs typeface="Arial" panose="020B0604020202020204" pitchFamily="34" charset="0"/>
              </a:rPr>
              <a:t>and </a:t>
            </a:r>
            <a:r>
              <a:rPr lang="en-US" b="1" dirty="0">
                <a:solidFill>
                  <a:srgbClr val="000000"/>
                </a:solidFill>
                <a:latin typeface="Arial" panose="020B0604020202020204" pitchFamily="34" charset="0"/>
                <a:cs typeface="Arial" panose="020B0604020202020204" pitchFamily="34" charset="0"/>
              </a:rPr>
              <a:t>Task 2 uses the global proficiency descriptors (GPDs) (performance standards)</a:t>
            </a:r>
            <a:r>
              <a:rPr lang="en-US" dirty="0">
                <a:solidFill>
                  <a:srgbClr val="000000"/>
                </a:solidFill>
                <a:latin typeface="Arial" panose="020B0604020202020204" pitchFamily="34" charset="0"/>
                <a:cs typeface="Arial" panose="020B0604020202020204" pitchFamily="34" charset="0"/>
              </a:rPr>
              <a:t>; the next slide has an example of the statements of knowledge and/or skill(s) included in the GPF.</a:t>
            </a:r>
            <a:endParaRPr dirty="0">
              <a:solidFill>
                <a:srgbClr val="000000"/>
              </a:solidFill>
              <a:latin typeface="Arial" panose="020B0604020202020204" pitchFamily="34" charset="0"/>
              <a:cs typeface="Arial" panose="020B0604020202020204" pitchFamily="34" charset="0"/>
            </a:endParaRPr>
          </a:p>
          <a:p>
            <a:pPr marL="473522" indent="-236761"/>
            <a:endParaRPr dirty="0"/>
          </a:p>
          <a:p>
            <a:pPr marL="177553" indent="-98631">
              <a:buClr>
                <a:schemeClr val="dk1"/>
              </a:buClr>
              <a:buSzPts val="1200"/>
            </a:pPr>
            <a:endParaRPr dirty="0"/>
          </a:p>
        </p:txBody>
      </p:sp>
      <p:sp>
        <p:nvSpPr>
          <p:cNvPr id="719" name="Google Shape;719;g9c7fbe508c_0_270: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35</a:t>
            </a:fld>
            <a:endParaRPr>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54128571ae_2_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g54128571ae_2_4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marR="0" lvl="0" indent="-171450" algn="l" defTabSz="947044"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b="1" dirty="0">
                <a:solidFill>
                  <a:srgbClr val="000000"/>
                </a:solidFill>
                <a:latin typeface="Arial" panose="020B0604020202020204" pitchFamily="34" charset="0"/>
                <a:cs typeface="Arial" panose="020B0604020202020204" pitchFamily="34" charset="0"/>
              </a:rPr>
              <a:t>Delete this slide if only setting benchmarks for a reading assessment.</a:t>
            </a:r>
            <a:r>
              <a:rPr lang="en-GB" sz="1200" b="1" i="0" u="none" strike="noStrike" cap="none" dirty="0">
                <a:solidFill>
                  <a:schemeClr val="dk1"/>
                </a:solidFill>
                <a:latin typeface="Arial"/>
                <a:ea typeface="Arial"/>
                <a:cs typeface="Arial"/>
                <a:sym typeface="Arial"/>
              </a:rPr>
              <a:t> </a:t>
            </a:r>
          </a:p>
          <a:p>
            <a:pPr marL="171450" indent="-171450" defTabSz="947044">
              <a:buFont typeface="Arial" panose="020B0604020202020204" pitchFamily="34" charset="0"/>
              <a:buChar char="•"/>
              <a:defRPr/>
            </a:pPr>
            <a:r>
              <a:rPr lang="en-US" b="1" dirty="0">
                <a:solidFill>
                  <a:srgbClr val="000000"/>
                </a:solidFill>
              </a:rPr>
              <a:t>Update the text and table to show an example that is relevant to the grade/subject.</a:t>
            </a:r>
          </a:p>
          <a:p>
            <a:pPr marL="171450" marR="0" lvl="0" indent="-171450" algn="l" defTabSz="947044"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defTabSz="947044">
              <a:buFont typeface="Arial" panose="020B0604020202020204" pitchFamily="34" charset="0"/>
              <a:buChar char="•"/>
              <a:defRPr/>
            </a:pPr>
            <a:endParaRPr lang="en-US"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dirty="0">
              <a:solidFill>
                <a:srgbClr val="000000"/>
              </a:solidFill>
            </a:endParaRPr>
          </a:p>
          <a:p>
            <a:pPr marL="177571" indent="-177571">
              <a:buChar char="•"/>
            </a:pPr>
            <a:r>
              <a:rPr lang="en-US" dirty="0">
                <a:solidFill>
                  <a:srgbClr val="000000"/>
                </a:solidFill>
              </a:rPr>
              <a:t>Remind panelists that the knowledge and/or skills describe what learners need to know by the end of each grade (1</a:t>
            </a:r>
            <a:r>
              <a:rPr lang="en-US" sz="1900" dirty="0">
                <a:latin typeface="Gill Sans MT" panose="020B0502020104020203" pitchFamily="34" charset="0"/>
                <a:ea typeface="Calibri" panose="020F0502020204030204" pitchFamily="34" charset="0"/>
                <a:cs typeface="Arial" panose="020B0604020202020204" pitchFamily="34" charset="0"/>
              </a:rPr>
              <a:t>–</a:t>
            </a:r>
            <a:r>
              <a:rPr lang="en-US" dirty="0">
                <a:solidFill>
                  <a:srgbClr val="000000"/>
                </a:solidFill>
              </a:rPr>
              <a:t>9).</a:t>
            </a:r>
            <a:endParaRPr dirty="0">
              <a:solidFill>
                <a:srgbClr val="000000"/>
              </a:solidFill>
            </a:endParaRPr>
          </a:p>
          <a:p>
            <a:pPr marL="177571" indent="-177571">
              <a:buChar char="•"/>
            </a:pPr>
            <a:r>
              <a:rPr lang="en-US" dirty="0">
                <a:solidFill>
                  <a:srgbClr val="000000"/>
                </a:solidFill>
              </a:rPr>
              <a:t>Explain that this is just a small piece of the knowledge or skills included in the GPF.</a:t>
            </a:r>
            <a:endParaRPr dirty="0">
              <a:solidFill>
                <a:srgbClr val="000000"/>
              </a:solidFill>
            </a:endParaRPr>
          </a:p>
          <a:p>
            <a:pPr marL="473522" indent="-236761"/>
            <a:endParaRPr dirty="0"/>
          </a:p>
          <a:p>
            <a:pPr marL="177553" indent="-98630">
              <a:buClr>
                <a:schemeClr val="dk1"/>
              </a:buClr>
              <a:buSzPts val="1200"/>
            </a:pPr>
            <a:endParaRPr dirty="0"/>
          </a:p>
        </p:txBody>
      </p:sp>
      <p:sp>
        <p:nvSpPr>
          <p:cNvPr id="728" name="Google Shape;728;g54128571ae_2_46: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36</a:t>
            </a:fld>
            <a:endParaRPr>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9c7fbe508c_0_14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g9c7fbe508c_0_143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b="1" dirty="0">
                <a:solidFill>
                  <a:srgbClr val="000000"/>
                </a:solidFill>
                <a:latin typeface="Arial" panose="020B0604020202020204" pitchFamily="34" charset="0"/>
                <a:cs typeface="Arial" panose="020B0604020202020204" pitchFamily="34" charset="0"/>
              </a:rPr>
              <a:t>Delete this slide if only setting benchmarks for a reading assessment.</a:t>
            </a:r>
            <a:r>
              <a:rPr lang="en-GB" sz="1200" b="1" i="0" u="none" strike="noStrike" cap="none" dirty="0">
                <a:solidFill>
                  <a:schemeClr val="dk1"/>
                </a:solidFill>
                <a:latin typeface="Arial"/>
                <a:ea typeface="Arial"/>
                <a:cs typeface="Arial"/>
                <a:sym typeface="Arial"/>
              </a:rPr>
              <a:t> </a:t>
            </a:r>
          </a:p>
          <a:p>
            <a:pPr marL="171450" indent="-171450">
              <a:buFont typeface="Arial" panose="020B0604020202020204" pitchFamily="34" charset="0"/>
              <a:buChar char="•"/>
            </a:pPr>
            <a:r>
              <a:rPr lang="en-US" b="1" dirty="0"/>
              <a:t>Update the text and table to show an example that is relevant to the grade/subject.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dirty="0"/>
          </a:p>
          <a:p>
            <a:pPr marL="0" indent="0"/>
            <a:endParaRPr b="1" dirty="0"/>
          </a:p>
          <a:p>
            <a:pPr marL="0" indent="0"/>
            <a:r>
              <a:rPr lang="en-US" b="1" dirty="0"/>
              <a:t>Facilitator Notes:</a:t>
            </a:r>
            <a:endParaRPr dirty="0"/>
          </a:p>
          <a:p>
            <a:pPr marL="177571" indent="-177571">
              <a:buFont typeface="Arial"/>
              <a:buChar char="•"/>
            </a:pPr>
            <a:r>
              <a:rPr lang="en-US" b="0" dirty="0"/>
              <a:t>Remind panelists tha</a:t>
            </a:r>
            <a:r>
              <a:rPr lang="en-US" b="0" dirty="0">
                <a:solidFill>
                  <a:srgbClr val="000000"/>
                </a:solidFill>
              </a:rPr>
              <a:t>t </a:t>
            </a:r>
            <a:r>
              <a:rPr lang="en-US" dirty="0">
                <a:solidFill>
                  <a:srgbClr val="000000"/>
                </a:solidFill>
              </a:rPr>
              <a:t>GPDs</a:t>
            </a:r>
            <a:r>
              <a:rPr lang="en-US" b="0" dirty="0">
                <a:solidFill>
                  <a:srgbClr val="000000"/>
                </a:solidFill>
              </a:rPr>
              <a:t> </a:t>
            </a:r>
            <a:r>
              <a:rPr lang="en-US" b="0" dirty="0"/>
              <a:t>describe how much learners need to know to meet the required GPF knowledge</a:t>
            </a:r>
            <a:r>
              <a:rPr lang="en-US" dirty="0"/>
              <a:t> and/or </a:t>
            </a:r>
            <a:r>
              <a:rPr lang="en-US" b="0" dirty="0"/>
              <a:t>skills (content standards).</a:t>
            </a:r>
            <a:endParaRPr dirty="0"/>
          </a:p>
          <a:p>
            <a:pPr marL="177571" indent="-177571">
              <a:buFont typeface="Arial"/>
              <a:buChar char="•"/>
            </a:pPr>
            <a:r>
              <a:rPr lang="en-US" b="0" dirty="0"/>
              <a:t>Benchmarks are the enumeration of these standards. </a:t>
            </a:r>
            <a:endParaRPr dirty="0"/>
          </a:p>
          <a:p>
            <a:pPr marL="177571" indent="-177571">
              <a:buFont typeface="Arial"/>
              <a:buChar char="•"/>
            </a:pPr>
            <a:r>
              <a:rPr lang="en-US" b="0" dirty="0"/>
              <a:t>Show the differences between the different GPLs.</a:t>
            </a:r>
            <a:endParaRPr b="0" dirty="0"/>
          </a:p>
        </p:txBody>
      </p:sp>
      <p:sp>
        <p:nvSpPr>
          <p:cNvPr id="737" name="Google Shape;737;g9c7fbe508c_0_1434:notes"/>
          <p:cNvSpPr txBox="1">
            <a:spLocks noGrp="1"/>
          </p:cNvSpPr>
          <p:nvPr>
            <p:ph type="sldNum" idx="12"/>
          </p:nvPr>
        </p:nvSpPr>
        <p:spPr>
          <a:xfrm>
            <a:off x="4143588" y="9119474"/>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37</a:t>
            </a:fld>
            <a:endParaRPr>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13: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b="1" dirty="0">
                <a:solidFill>
                  <a:srgbClr val="000000"/>
                </a:solidFill>
                <a:latin typeface="Arial" panose="020B0604020202020204" pitchFamily="34" charset="0"/>
                <a:cs typeface="Arial" panose="020B0604020202020204" pitchFamily="34" charset="0"/>
              </a:rPr>
              <a:t>Delete this slide if only setting benchmarks for a reading assessment.</a:t>
            </a:r>
            <a:r>
              <a:rPr lang="en-GB" sz="1200" b="1" i="0" u="none" strike="noStrike" cap="none" dirty="0">
                <a:solidFill>
                  <a:schemeClr val="dk1"/>
                </a:solidFill>
                <a:latin typeface="Arial"/>
                <a:ea typeface="Arial"/>
                <a:cs typeface="Arial"/>
                <a:sym typeface="Arial"/>
              </a:rPr>
              <a:t> </a:t>
            </a:r>
          </a:p>
          <a:p>
            <a:pPr marL="177571" indent="-177571">
              <a:buFont typeface="Arial"/>
              <a:buChar char="•"/>
            </a:pPr>
            <a:r>
              <a:rPr lang="en-US" b="1" dirty="0"/>
              <a:t>Update the tables presented to be from the grade of assessment and one grade above/below that grade.</a:t>
            </a:r>
            <a:endParaRPr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0" indent="0"/>
            <a:endParaRPr lang="en-US" b="1" dirty="0"/>
          </a:p>
          <a:p>
            <a:pPr marL="0" indent="0"/>
            <a:endParaRPr b="1" dirty="0"/>
          </a:p>
          <a:p>
            <a:pPr marL="0" indent="0"/>
            <a:r>
              <a:rPr lang="en-US" b="1" dirty="0"/>
              <a:t>Facilitator Notes:</a:t>
            </a:r>
            <a:endParaRPr dirty="0"/>
          </a:p>
          <a:p>
            <a:pPr marL="177571" indent="-177571">
              <a:buFont typeface="Arial"/>
              <a:buChar char="•"/>
            </a:pPr>
            <a:r>
              <a:rPr lang="en-US" b="0" dirty="0"/>
              <a:t>Explain the vertical alignment evident in the math GPDs. </a:t>
            </a:r>
            <a:endParaRPr dirty="0"/>
          </a:p>
          <a:p>
            <a:pPr marL="177571" indent="-177571">
              <a:buFont typeface="Arial"/>
              <a:buChar char="•"/>
            </a:pPr>
            <a:r>
              <a:rPr lang="en-US" b="0" dirty="0"/>
              <a:t>Explain that while this is usually the way the GPDs work, there are places where the partially meets level at one grade might be slightly different from the meets level at the lower grade (and the same goes for meets and exceeds). Usually this is because some new skills are introduced in a grade that require a bit more than from the grade below it. </a:t>
            </a:r>
            <a:endParaRPr dirty="0"/>
          </a:p>
        </p:txBody>
      </p:sp>
      <p:sp>
        <p:nvSpPr>
          <p:cNvPr id="747" name="Google Shape;747;p13: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38</a:t>
            </a:fld>
            <a:endParaRPr>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9c7fbe508c_0_27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g9c7fbe508c_0_270: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b="1" dirty="0">
                <a:solidFill>
                  <a:srgbClr val="000000"/>
                </a:solidFill>
                <a:latin typeface="Arial" panose="020B0604020202020204" pitchFamily="34" charset="0"/>
                <a:cs typeface="Arial" panose="020B0604020202020204" pitchFamily="34" charset="0"/>
              </a:rPr>
              <a:t>Delete this slide if only setting benchmarks for a mathematics assessment.</a:t>
            </a:r>
            <a:r>
              <a:rPr lang="en-GB" sz="1200" b="1" i="0" u="none" strike="noStrike" cap="none" dirty="0">
                <a:solidFill>
                  <a:schemeClr val="dk1"/>
                </a:solidFill>
                <a:latin typeface="Arial"/>
                <a:ea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1" i="0" u="none" strike="noStrike" cap="none" dirty="0">
                <a:solidFill>
                  <a:schemeClr val="dk1"/>
                </a:solidFill>
                <a:latin typeface="Arial"/>
                <a:cs typeface="Arial"/>
                <a:sym typeface="Arial"/>
              </a:rPr>
              <a:t>You may also want to change the example to an appropriate grade reference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b="0" dirty="0">
              <a:solidFill>
                <a:srgbClr val="000000"/>
              </a:solidFill>
            </a:endParaRPr>
          </a:p>
          <a:p>
            <a:pPr marL="0" indent="0"/>
            <a:endParaRPr lang="en-US" b="1" dirty="0">
              <a:solidFill>
                <a:srgbClr val="000000"/>
              </a:solidFill>
            </a:endParaRPr>
          </a:p>
          <a:p>
            <a:pPr marL="0" indent="0"/>
            <a:r>
              <a:rPr lang="en-US" b="1" dirty="0">
                <a:solidFill>
                  <a:srgbClr val="000000"/>
                </a:solidFill>
              </a:rPr>
              <a:t>Facilitator Notes: </a:t>
            </a:r>
            <a:endParaRPr b="1" dirty="0">
              <a:solidFill>
                <a:srgbClr val="000000"/>
              </a:solidFill>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Compare and contrast knowledge and skills (sometimes called content standards) and the global proficiency descriptors (sometimes called performance standards). </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Explain that a learner who does not have the knowledge and/or skill(s) depicted in the statements of knowledge and/or skill(s) would be classified as “below partially meets” or “partially meets” global minimum proficiency.</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Mention that examples of these types of standards—as described in the GPF—are provided in a later slide.</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Mention that </a:t>
            </a:r>
            <a:r>
              <a:rPr lang="en-US" b="1" dirty="0">
                <a:solidFill>
                  <a:srgbClr val="000000"/>
                </a:solidFill>
                <a:latin typeface="Arial" panose="020B0604020202020204" pitchFamily="34" charset="0"/>
                <a:cs typeface="Arial" panose="020B0604020202020204" pitchFamily="34" charset="0"/>
              </a:rPr>
              <a:t>Task 1 only uses the statements of knowledge and/or skill(s) (content standards) </a:t>
            </a:r>
            <a:r>
              <a:rPr lang="en-US" dirty="0">
                <a:solidFill>
                  <a:srgbClr val="000000"/>
                </a:solidFill>
                <a:latin typeface="Arial" panose="020B0604020202020204" pitchFamily="34" charset="0"/>
                <a:cs typeface="Arial" panose="020B0604020202020204" pitchFamily="34" charset="0"/>
              </a:rPr>
              <a:t>and </a:t>
            </a:r>
            <a:r>
              <a:rPr lang="en-US" b="1" dirty="0">
                <a:solidFill>
                  <a:srgbClr val="000000"/>
                </a:solidFill>
                <a:latin typeface="Arial" panose="020B0604020202020204" pitchFamily="34" charset="0"/>
                <a:cs typeface="Arial" panose="020B0604020202020204" pitchFamily="34" charset="0"/>
              </a:rPr>
              <a:t>Task 2 uses the global proficiency descriptors (GPDs) (performance standards)</a:t>
            </a:r>
            <a:r>
              <a:rPr lang="en-US" dirty="0">
                <a:solidFill>
                  <a:srgbClr val="000000"/>
                </a:solidFill>
                <a:latin typeface="Arial" panose="020B0604020202020204" pitchFamily="34" charset="0"/>
                <a:cs typeface="Arial" panose="020B0604020202020204" pitchFamily="34" charset="0"/>
              </a:rPr>
              <a:t>; the next slide has an example of the statements of knowledge and/or skill(s) included in the GPF.</a:t>
            </a:r>
            <a:endParaRPr dirty="0">
              <a:solidFill>
                <a:srgbClr val="000000"/>
              </a:solidFill>
              <a:latin typeface="Arial" panose="020B0604020202020204" pitchFamily="34" charset="0"/>
              <a:cs typeface="Arial" panose="020B0604020202020204" pitchFamily="34" charset="0"/>
            </a:endParaRPr>
          </a:p>
          <a:p>
            <a:pPr marL="473522" indent="-236761"/>
            <a:endParaRPr dirty="0"/>
          </a:p>
          <a:p>
            <a:pPr marL="177553" indent="-98631">
              <a:buClr>
                <a:schemeClr val="dk1"/>
              </a:buClr>
              <a:buSzPts val="1200"/>
            </a:pPr>
            <a:endParaRPr dirty="0"/>
          </a:p>
        </p:txBody>
      </p:sp>
      <p:sp>
        <p:nvSpPr>
          <p:cNvPr id="719" name="Google Shape;719;g9c7fbe508c_0_270: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39</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1979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9c7fbe508c_0_27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5" name="Google Shape;1145;g9c7fbe508c_0_277: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145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GB" b="1" dirty="0">
                <a:solidFill>
                  <a:srgbClr val="000000"/>
                </a:solidFill>
                <a:latin typeface="Arial" panose="020B0604020202020204" pitchFamily="34" charset="0"/>
                <a:cs typeface="Arial" panose="020B0604020202020204" pitchFamily="34" charset="0"/>
              </a:rPr>
              <a:t>Delete this slide if only setting benchmarks for a mathematics assessment.</a:t>
            </a:r>
            <a:r>
              <a:rPr lang="en-GB" sz="1200" b="1" i="0" u="none" strike="noStrike" cap="none" dirty="0">
                <a:solidFill>
                  <a:schemeClr val="dk1"/>
                </a:solidFill>
                <a:latin typeface="Arial"/>
                <a:ea typeface="Arial"/>
                <a:cs typeface="Arial"/>
                <a:sym typeface="Arial"/>
              </a:rPr>
              <a:t> </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b="1" dirty="0">
                <a:solidFill>
                  <a:srgbClr val="000000"/>
                </a:solidFill>
                <a:latin typeface="Arial"/>
                <a:ea typeface="Arial"/>
                <a:cs typeface="Arial"/>
                <a:sym typeface="Arial"/>
              </a:rPr>
              <a:t>Update the text and table to show an example that is relevant to the grade/subject. </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US" b="1" dirty="0"/>
              <a:t>Remove the yellow “plus” sign before using the presentation</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dirty="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b="1" dirty="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dirty="0">
                <a:solidFill>
                  <a:srgbClr val="000000"/>
                </a:solidFill>
                <a:latin typeface="Arial"/>
                <a:ea typeface="Arial"/>
                <a:cs typeface="Arial"/>
                <a:sym typeface="Arial"/>
              </a:rPr>
              <a:t>Facilitator Notes:</a:t>
            </a:r>
            <a:endParaRPr dirty="0">
              <a:solidFill>
                <a:srgbClr val="000000"/>
              </a:solidFill>
              <a:latin typeface="Arial"/>
              <a:ea typeface="Arial"/>
              <a:cs typeface="Arial"/>
              <a:sym typeface="Arial"/>
            </a:endParaRPr>
          </a:p>
          <a:p>
            <a:pPr marL="171450" lvl="0" indent="-171450" algn="l" rtl="0">
              <a:lnSpc>
                <a:spcPct val="100000"/>
              </a:lnSpc>
              <a:spcBef>
                <a:spcPts val="0"/>
              </a:spcBef>
              <a:spcAft>
                <a:spcPts val="0"/>
              </a:spcAft>
              <a:buClr>
                <a:srgbClr val="000000"/>
              </a:buClr>
              <a:buSzPts val="1400"/>
              <a:buChar char="•"/>
            </a:pPr>
            <a:r>
              <a:rPr lang="en-US" dirty="0">
                <a:solidFill>
                  <a:srgbClr val="000000"/>
                </a:solidFill>
                <a:latin typeface="Arial"/>
                <a:ea typeface="Arial"/>
                <a:cs typeface="Arial"/>
                <a:sym typeface="Arial"/>
              </a:rPr>
              <a:t>Remind panelists that the knowledge and/or skills describe what learners need to know by the end of each grade (1-9).</a:t>
            </a:r>
            <a:endParaRPr dirty="0">
              <a:solidFill>
                <a:srgbClr val="000000"/>
              </a:solidFill>
              <a:latin typeface="Arial"/>
              <a:ea typeface="Arial"/>
              <a:cs typeface="Arial"/>
              <a:sym typeface="Arial"/>
            </a:endParaRPr>
          </a:p>
          <a:p>
            <a:pPr marL="171450" lvl="0" indent="-171450" algn="l" rtl="0">
              <a:lnSpc>
                <a:spcPct val="100000"/>
              </a:lnSpc>
              <a:spcBef>
                <a:spcPts val="0"/>
              </a:spcBef>
              <a:spcAft>
                <a:spcPts val="0"/>
              </a:spcAft>
              <a:buClr>
                <a:srgbClr val="000000"/>
              </a:buClr>
              <a:buSzPts val="1400"/>
              <a:buChar char="•"/>
            </a:pPr>
            <a:r>
              <a:rPr lang="en-US" dirty="0">
                <a:solidFill>
                  <a:srgbClr val="000000"/>
                </a:solidFill>
                <a:latin typeface="Arial"/>
                <a:ea typeface="Arial"/>
                <a:cs typeface="Arial"/>
                <a:sym typeface="Arial"/>
              </a:rPr>
              <a:t>Explain that this is just a small piece of the knowledge or skills included in the GPF.</a:t>
            </a:r>
            <a:endParaRPr dirty="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p:txBody>
      </p:sp>
      <p:sp>
        <p:nvSpPr>
          <p:cNvPr id="1146" name="Google Shape;1146;g9c7fbe508c_0_277: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40</a:t>
            </a:fld>
            <a:endParaRPr>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9c7fbe508c_0_143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3" name="Google Shape;1153;g9c7fbe508c_0_1434: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b="1" dirty="0">
                <a:solidFill>
                  <a:srgbClr val="000000"/>
                </a:solidFill>
                <a:latin typeface="Arial" panose="020B0604020202020204" pitchFamily="34" charset="0"/>
                <a:cs typeface="Arial" panose="020B0604020202020204" pitchFamily="34" charset="0"/>
              </a:rPr>
              <a:t>Delete this slide if only setting benchmarks for a mathematics assessment.</a:t>
            </a:r>
            <a:r>
              <a:rPr lang="en-GB" sz="1200" b="1" i="0" u="none" strike="noStrike" cap="none" dirty="0">
                <a:solidFill>
                  <a:schemeClr val="dk1"/>
                </a:solidFill>
                <a:latin typeface="Arial"/>
                <a:ea typeface="Arial"/>
                <a:cs typeface="Arial"/>
                <a:sym typeface="Arial"/>
              </a:rPr>
              <a:t> </a:t>
            </a:r>
          </a:p>
          <a:p>
            <a:pPr marL="171450" lvl="0" indent="-171450" algn="l" rtl="0">
              <a:lnSpc>
                <a:spcPct val="100000"/>
              </a:lnSpc>
              <a:spcBef>
                <a:spcPts val="0"/>
              </a:spcBef>
              <a:spcAft>
                <a:spcPts val="0"/>
              </a:spcAft>
              <a:buSzPts val="1400"/>
              <a:buFont typeface="Arial" panose="020B0604020202020204" pitchFamily="34" charset="0"/>
              <a:buChar char="•"/>
            </a:pPr>
            <a:r>
              <a:rPr lang="en-US" b="1" dirty="0">
                <a:latin typeface="Arial"/>
                <a:ea typeface="Arial"/>
                <a:cs typeface="Arial"/>
                <a:sym typeface="Arial"/>
              </a:rPr>
              <a:t>Update the text and table to show an example that is relevant to the grade/subject.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lvl="0" indent="-171450" algn="l" rtl="0">
              <a:lnSpc>
                <a:spcPct val="100000"/>
              </a:lnSpc>
              <a:spcBef>
                <a:spcPts val="0"/>
              </a:spcBef>
              <a:spcAft>
                <a:spcPts val="0"/>
              </a:spcAft>
              <a:buSzPts val="1400"/>
              <a:buFont typeface="Arial" panose="020B0604020202020204" pitchFamily="34" charset="0"/>
              <a:buChar char="•"/>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Facilitator Notes:</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400"/>
              <a:buChar char="•"/>
            </a:pPr>
            <a:r>
              <a:rPr lang="en-US" dirty="0">
                <a:latin typeface="Arial"/>
                <a:ea typeface="Arial"/>
                <a:cs typeface="Arial"/>
                <a:sym typeface="Arial"/>
              </a:rPr>
              <a:t>Remind panelists that GPDs describe how much learners need to know to meet the required GPF knowledge and/or skills (content standards).</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400"/>
              <a:buChar char="•"/>
            </a:pPr>
            <a:r>
              <a:rPr lang="en-US" dirty="0">
                <a:latin typeface="Arial"/>
                <a:ea typeface="Arial"/>
                <a:cs typeface="Arial"/>
                <a:sym typeface="Arial"/>
              </a:rPr>
              <a:t>Benchmarks are the enumeration of these standards.</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400"/>
              <a:buChar char="•"/>
            </a:pPr>
            <a:r>
              <a:rPr lang="en-US" dirty="0">
                <a:latin typeface="Arial"/>
                <a:ea typeface="Arial"/>
                <a:cs typeface="Arial"/>
                <a:sym typeface="Arial"/>
              </a:rPr>
              <a:t>Show the differences between the different GPLs.</a:t>
            </a:r>
            <a:endParaRPr b="1" dirty="0">
              <a:latin typeface="Arial"/>
              <a:ea typeface="Arial"/>
              <a:cs typeface="Arial"/>
              <a:sym typeface="Arial"/>
            </a:endParaRPr>
          </a:p>
        </p:txBody>
      </p:sp>
      <p:sp>
        <p:nvSpPr>
          <p:cNvPr id="1154" name="Google Shape;1154;g9c7fbe508c_0_1434: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41</a:t>
            </a:fld>
            <a:endParaRPr>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14: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buFont typeface="Arial"/>
              <a:buChar char="•"/>
            </a:pPr>
            <a:r>
              <a:rPr lang="en-GB" b="1" dirty="0">
                <a:solidFill>
                  <a:srgbClr val="000000"/>
                </a:solidFill>
              </a:rPr>
              <a:t>Update the slide to add in the relevant GPF grade/subject tables (Grade 2 for SDG 4.1.1(a), Grade 5 for SDG 4.1.1(b) and Grade 8 for SDG 4.1.1(c)). You could add all of them in or a sample; in the case of the latter, you might just ask the </a:t>
            </a:r>
            <a:r>
              <a:rPr lang="en-GB" b="1" dirty="0" err="1">
                <a:solidFill>
                  <a:srgbClr val="000000"/>
                </a:solidFill>
              </a:rPr>
              <a:t>panelists</a:t>
            </a:r>
            <a:r>
              <a:rPr lang="en-GB" b="1" dirty="0">
                <a:solidFill>
                  <a:srgbClr val="000000"/>
                </a:solidFill>
              </a:rPr>
              <a:t> to follow along on their version of the GPF from their folders.</a:t>
            </a:r>
            <a:endParaRPr lang="en-GB" dirty="0">
              <a:solidFill>
                <a:srgbClr val="000000"/>
              </a:solidFill>
            </a:endParaRPr>
          </a:p>
          <a:p>
            <a:pPr marL="177571" indent="-177571">
              <a:buFont typeface="Arial"/>
              <a:buChar char="•"/>
            </a:pPr>
            <a:r>
              <a:rPr lang="en-US" b="1" dirty="0">
                <a:solidFill>
                  <a:srgbClr val="000000"/>
                </a:solidFill>
              </a:rPr>
              <a:t>You may need to divide into small groups for this section if your workshop is focused on more than one grade/subject.</a:t>
            </a:r>
          </a:p>
          <a:p>
            <a:pPr marL="177571" indent="-177571">
              <a:buFont typeface="Arial"/>
              <a:buChar char="•"/>
            </a:pPr>
            <a:r>
              <a:rPr lang="en-US" b="1" dirty="0">
                <a:solidFill>
                  <a:srgbClr val="000000"/>
                </a:solidFill>
              </a:rPr>
              <a:t>For these slides, try to make the activities interactive. By the end of the session, panelists should understand, and have started to internalize, the standards in the GPF. This is unlikely to happen if they have passively listened to presentations for the whole session.</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7571" indent="-177571">
              <a:buFont typeface="Arial"/>
              <a:buChar char="•"/>
            </a:pPr>
            <a:endParaRPr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dirty="0">
              <a:solidFill>
                <a:srgbClr val="000000"/>
              </a:solidFill>
            </a:endParaRPr>
          </a:p>
          <a:p>
            <a:pPr marL="177571" indent="-177571">
              <a:buFont typeface="Arial"/>
              <a:buChar char="•"/>
            </a:pPr>
            <a:r>
              <a:rPr lang="en-US" b="0" dirty="0">
                <a:solidFill>
                  <a:srgbClr val="000000"/>
                </a:solidFill>
              </a:rPr>
              <a:t>If you are going to be using a grade in the GPF that is different from the grade of the assessment, explain that this is because we need to use a common standard across all countries that align with the MPL standards for SDG 4.1.1 reporting.</a:t>
            </a:r>
          </a:p>
          <a:p>
            <a:pPr marL="177571" indent="-177571">
              <a:buFont typeface="Arial"/>
              <a:buChar char="•"/>
            </a:pPr>
            <a:r>
              <a:rPr lang="en-US" b="0" dirty="0">
                <a:solidFill>
                  <a:srgbClr val="000000"/>
                </a:solidFill>
              </a:rPr>
              <a:t>The idea is to go through all of the GPDs for the relevant grade/subject level to ensure the panelists understand them, help clarify terms (especially in context), etc. In this step, you are no</a:t>
            </a:r>
            <a:r>
              <a:rPr lang="en-US" dirty="0">
                <a:solidFill>
                  <a:srgbClr val="000000"/>
                </a:solidFill>
              </a:rPr>
              <a:t> longer showing the outline for the GPF but making sure they understand each of the actual GPDs they may be using during the workshop. </a:t>
            </a:r>
            <a:endParaRPr dirty="0">
              <a:solidFill>
                <a:srgbClr val="000000"/>
              </a:solidFill>
            </a:endParaRPr>
          </a:p>
          <a:p>
            <a:pPr marL="177571" indent="-177571">
              <a:buFont typeface="Arial"/>
              <a:buChar char="•"/>
            </a:pPr>
            <a:r>
              <a:rPr lang="en-US" b="0" dirty="0">
                <a:solidFill>
                  <a:srgbClr val="000000"/>
                </a:solidFill>
              </a:rPr>
              <a:t>Engage the panelists in a discussion about the GPDs using the following techniques:</a:t>
            </a:r>
            <a:endParaRPr dirty="0">
              <a:solidFill>
                <a:srgbClr val="000000"/>
              </a:solidFill>
            </a:endParaRPr>
          </a:p>
          <a:p>
            <a:pPr marL="651093" lvl="1" indent="-177571">
              <a:buFont typeface="Arial"/>
              <a:buChar char="•"/>
            </a:pPr>
            <a:r>
              <a:rPr lang="en-US" b="0" dirty="0">
                <a:solidFill>
                  <a:srgbClr val="000000"/>
                </a:solidFill>
              </a:rPr>
              <a:t>You might ask panelists to give you examples of items they can imagine that might be used to measure a specific GPD.</a:t>
            </a:r>
            <a:endParaRPr dirty="0">
              <a:solidFill>
                <a:srgbClr val="000000"/>
              </a:solidFill>
            </a:endParaRPr>
          </a:p>
          <a:p>
            <a:pPr marL="651093" lvl="1" indent="-177571">
              <a:buFont typeface="Arial"/>
              <a:buChar char="•"/>
            </a:pPr>
            <a:r>
              <a:rPr lang="en-US" b="0" dirty="0">
                <a:solidFill>
                  <a:srgbClr val="000000"/>
                </a:solidFill>
              </a:rPr>
              <a:t>You might ask them if the GPDs align with what is typically taught in their country/context at that grade level (make sure if you discuss this that you explain for this workshop, regardless of whether these skills are taught at the grade, we will expect minimally proficient learners to achieve the skills listed</a:t>
            </a:r>
            <a:r>
              <a:rPr lang="en-US" dirty="0">
                <a:latin typeface="Gill Sans MT" panose="020B0502020104020203" pitchFamily="34" charset="0"/>
                <a:ea typeface="Calibri" panose="020F0502020204030204" pitchFamily="34" charset="0"/>
                <a:cs typeface="Arial" panose="020B0604020202020204" pitchFamily="34" charset="0"/>
              </a:rPr>
              <a:t>—</a:t>
            </a:r>
            <a:r>
              <a:rPr lang="en-US" b="0" dirty="0">
                <a:solidFill>
                  <a:srgbClr val="000000"/>
                </a:solidFill>
              </a:rPr>
              <a:t>this is important to ensure we are comparing apples to apples between various country assessments/outcomes). </a:t>
            </a:r>
            <a:endParaRPr dirty="0">
              <a:solidFill>
                <a:srgbClr val="000000"/>
              </a:solidFill>
            </a:endParaRPr>
          </a:p>
          <a:p>
            <a:pPr marL="651093" lvl="1" indent="-177571">
              <a:buFont typeface="Arial"/>
              <a:buChar char="•"/>
            </a:pPr>
            <a:r>
              <a:rPr lang="en-US" b="0" dirty="0">
                <a:solidFill>
                  <a:srgbClr val="000000"/>
                </a:solidFill>
              </a:rPr>
              <a:t>You might ask them if various terms in the GPF are the terms used in their context to describe those things, etc.</a:t>
            </a:r>
            <a:endParaRPr dirty="0">
              <a:solidFill>
                <a:srgbClr val="000000"/>
              </a:solidFill>
            </a:endParaRPr>
          </a:p>
          <a:p>
            <a:pPr marL="177571" indent="-177571">
              <a:buFont typeface="Arial"/>
              <a:buChar char="•"/>
            </a:pPr>
            <a:r>
              <a:rPr lang="en-US" b="0" dirty="0">
                <a:solidFill>
                  <a:srgbClr val="000000"/>
                </a:solidFill>
              </a:rPr>
              <a:t>The point of the discussion will be to get the panelists familiar with the GPF.</a:t>
            </a:r>
          </a:p>
          <a:p>
            <a:pPr marL="177571" indent="-177571">
              <a:buFont typeface="Arial"/>
              <a:buChar char="•"/>
            </a:pPr>
            <a:r>
              <a:rPr lang="en-US" b="0" dirty="0">
                <a:solidFill>
                  <a:srgbClr val="000000"/>
                </a:solidFill>
              </a:rPr>
              <a:t>Examples of tasks that have been used for this session are available from the Community of Practice for Policy Linking. </a:t>
            </a:r>
            <a:endParaRPr dirty="0">
              <a:solidFill>
                <a:srgbClr val="000000"/>
              </a:solidFill>
            </a:endParaRPr>
          </a:p>
        </p:txBody>
      </p:sp>
      <p:sp>
        <p:nvSpPr>
          <p:cNvPr id="762" name="Google Shape;762;p14: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42</a:t>
            </a:fld>
            <a:endParaRPr>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7: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t>Facilitator Notes:</a:t>
            </a:r>
            <a:endParaRPr b="1" dirty="0"/>
          </a:p>
          <a:p>
            <a:pPr marL="177571" indent="-177571">
              <a:buFont typeface="Arial"/>
              <a:buChar char="•"/>
            </a:pPr>
            <a:r>
              <a:rPr lang="en-US" dirty="0"/>
              <a:t>Share the main objectives of the session (listed here).</a:t>
            </a:r>
            <a:endParaRPr dirty="0"/>
          </a:p>
        </p:txBody>
      </p:sp>
      <p:sp>
        <p:nvSpPr>
          <p:cNvPr id="414" name="Google Shape;414;p7: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5</a:t>
            </a:fld>
            <a:endParaRPr>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9c7fbe508c_0_170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g9c7fbe508c_0_1702: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buFont typeface="Arial"/>
              <a:buChar char="•"/>
            </a:pPr>
            <a:r>
              <a:rPr lang="en-US" b="1" noProof="0" dirty="0">
                <a:solidFill>
                  <a:srgbClr val="000000"/>
                </a:solidFill>
              </a:rPr>
              <a:t>Replace “assessment name” with the name of the assessment(s).</a:t>
            </a:r>
          </a:p>
          <a:p>
            <a:pPr marL="177571" indent="-177571">
              <a:buFont typeface="Arial"/>
              <a:buChar char="•"/>
            </a:pPr>
            <a:r>
              <a:rPr lang="en-US" b="1" noProof="0" dirty="0">
                <a:solidFill>
                  <a:srgbClr val="000000"/>
                </a:solidFill>
              </a:rPr>
              <a:t>Insert slides after this divider to explain the assessment(s) and present each assessment item (this will take several slides).</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noProof="0" dirty="0">
                <a:solidFill>
                  <a:srgbClr val="000000"/>
                </a:solidFill>
              </a:rPr>
              <a:t>For these slides, try to make the activities interactive. By the end of the session, panelists should be highly familiar with the assessment. This is unlikely to happen if they have passively listened to presentations for the whole session.</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noProof="0" dirty="0">
              <a:solidFill>
                <a:srgbClr val="000000"/>
              </a:solidFill>
            </a:endParaRPr>
          </a:p>
          <a:p>
            <a:pPr marL="0" indent="0"/>
            <a:endParaRPr lang="en-US" b="1" noProof="0" dirty="0">
              <a:solidFill>
                <a:srgbClr val="000000"/>
              </a:solidFill>
            </a:endParaRPr>
          </a:p>
          <a:p>
            <a:pPr marL="0" indent="0"/>
            <a:r>
              <a:rPr lang="en-US" b="1" noProof="0" dirty="0">
                <a:solidFill>
                  <a:srgbClr val="000000"/>
                </a:solidFill>
              </a:rPr>
              <a:t>Facilitator Notes:</a:t>
            </a:r>
          </a:p>
          <a:p>
            <a:pPr marL="177571" indent="-177571">
              <a:buSzPts val="1200"/>
              <a:buFont typeface="Arial"/>
              <a:buChar char="•"/>
            </a:pPr>
            <a:r>
              <a:rPr lang="en-US" noProof="0" dirty="0">
                <a:solidFill>
                  <a:srgbClr val="000000"/>
                </a:solidFill>
              </a:rPr>
              <a:t>You will spend some time going over the assessment(s) that will be used for the policy linking workshop.</a:t>
            </a:r>
          </a:p>
          <a:p>
            <a:pPr marL="177571" indent="-190724">
              <a:buChar char="•"/>
            </a:pPr>
            <a:r>
              <a:rPr lang="en-US" noProof="0" dirty="0">
                <a:solidFill>
                  <a:srgbClr val="000000"/>
                </a:solidFill>
              </a:rPr>
              <a:t>Note, it is important to be aware of any test security issues related to the assessment; see Figure 13 on page 26 of the Policy Linking Toolkit for more details.</a:t>
            </a:r>
          </a:p>
          <a:p>
            <a:pPr marL="177571" indent="-177571">
              <a:buSzPts val="1200"/>
              <a:buFont typeface="Arial"/>
              <a:buChar char="•"/>
            </a:pPr>
            <a:r>
              <a:rPr lang="en-US" noProof="0" dirty="0">
                <a:solidFill>
                  <a:srgbClr val="000000"/>
                </a:solidFill>
              </a:rPr>
              <a:t>When reviewing the assessment, make sure to include information on: </a:t>
            </a:r>
          </a:p>
          <a:p>
            <a:pPr marL="651093" lvl="1" indent="-177571">
              <a:buSzPts val="1200"/>
              <a:buFont typeface="Arial"/>
              <a:buChar char="•"/>
            </a:pPr>
            <a:r>
              <a:rPr lang="en-US" noProof="0" dirty="0">
                <a:solidFill>
                  <a:srgbClr val="000000"/>
                </a:solidFill>
              </a:rPr>
              <a:t>Name of the assessment(s)</a:t>
            </a:r>
          </a:p>
          <a:p>
            <a:pPr marL="651093" lvl="1" indent="-177571">
              <a:buSzPts val="1200"/>
              <a:buFont typeface="Arial"/>
              <a:buChar char="•"/>
            </a:pPr>
            <a:r>
              <a:rPr lang="en-US" noProof="0" dirty="0">
                <a:solidFill>
                  <a:srgbClr val="000000"/>
                </a:solidFill>
              </a:rPr>
              <a:t>Subject(s)</a:t>
            </a:r>
          </a:p>
          <a:p>
            <a:pPr marL="651093" lvl="1" indent="-177571">
              <a:buSzPts val="1200"/>
              <a:buFont typeface="Arial"/>
              <a:buChar char="•"/>
            </a:pPr>
            <a:r>
              <a:rPr lang="en-US" noProof="0" dirty="0">
                <a:solidFill>
                  <a:srgbClr val="000000"/>
                </a:solidFill>
              </a:rPr>
              <a:t>Grade level(s)</a:t>
            </a:r>
          </a:p>
          <a:p>
            <a:pPr marL="651093" lvl="1" indent="-177571">
              <a:buSzPts val="1200"/>
              <a:buFont typeface="Arial"/>
              <a:buChar char="•"/>
            </a:pPr>
            <a:r>
              <a:rPr lang="en-US" noProof="0" dirty="0">
                <a:solidFill>
                  <a:srgbClr val="000000"/>
                </a:solidFill>
              </a:rPr>
              <a:t>Sample population/size</a:t>
            </a:r>
          </a:p>
          <a:p>
            <a:pPr marL="651093" lvl="1" indent="-177571">
              <a:buSzPts val="1200"/>
              <a:buFont typeface="Arial"/>
              <a:buChar char="•"/>
            </a:pPr>
            <a:r>
              <a:rPr lang="en-US" noProof="0" dirty="0">
                <a:solidFill>
                  <a:srgbClr val="000000"/>
                </a:solidFill>
              </a:rPr>
              <a:t>Overview of assessment methodology </a:t>
            </a:r>
          </a:p>
          <a:p>
            <a:pPr marL="651093" lvl="1" indent="-177571">
              <a:buSzPts val="1200"/>
              <a:buFont typeface="Arial"/>
              <a:buChar char="•"/>
            </a:pPr>
            <a:r>
              <a:rPr lang="en-US" noProof="0" dirty="0">
                <a:solidFill>
                  <a:srgbClr val="000000"/>
                </a:solidFill>
              </a:rPr>
              <a:t>Total number of items on the assessment(s)</a:t>
            </a:r>
          </a:p>
          <a:p>
            <a:pPr marL="651093" lvl="1" indent="-177571">
              <a:buSzPts val="1200"/>
              <a:buFont typeface="Arial"/>
              <a:buChar char="•"/>
            </a:pPr>
            <a:r>
              <a:rPr lang="en-US" noProof="0" dirty="0">
                <a:solidFill>
                  <a:srgbClr val="000000"/>
                </a:solidFill>
              </a:rPr>
              <a:t>Any other relevant details</a:t>
            </a:r>
          </a:p>
          <a:p>
            <a:pPr marL="651093" lvl="1" indent="-177571">
              <a:buSzPts val="1200"/>
              <a:buFont typeface="Arial"/>
              <a:buChar char="•"/>
            </a:pPr>
            <a:r>
              <a:rPr lang="en-US" noProof="0" dirty="0">
                <a:solidFill>
                  <a:srgbClr val="000000"/>
                </a:solidFill>
              </a:rPr>
              <a:t>A review of each assessment item to make sure panelists understand the items</a:t>
            </a:r>
          </a:p>
          <a:p>
            <a:pPr marL="177571" indent="-177571">
              <a:buSzPts val="1200"/>
              <a:buFont typeface="Arial"/>
              <a:buChar char="•"/>
            </a:pPr>
            <a:r>
              <a:rPr lang="en-US" noProof="0" dirty="0">
                <a:solidFill>
                  <a:srgbClr val="000000"/>
                </a:solidFill>
              </a:rPr>
              <a:t>You might also consider having the group take the assessment themselves (if there is time). This is especially important/recommended in situations where the panelists are not familiar with this assessment.</a:t>
            </a:r>
          </a:p>
          <a:p>
            <a:pPr marL="0" indent="0">
              <a:buClr>
                <a:schemeClr val="dk1"/>
              </a:buClr>
              <a:buSzPts val="1200"/>
            </a:pPr>
            <a:endParaRPr lang="en-US" noProof="0" dirty="0"/>
          </a:p>
        </p:txBody>
      </p:sp>
      <p:sp>
        <p:nvSpPr>
          <p:cNvPr id="778" name="Google Shape;778;g9c7fbe508c_0_1702: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44</a:t>
            </a:fld>
            <a:endParaRPr>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1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t>Delete this slide if you were unable to send out the assessment or a set of sample assessment items to the panelists ahead of the workshop. This will largely depend on the Ministry of Education or assessment organization’s security procedures. See more about assessment security in the toolkit</a:t>
            </a:r>
            <a:r>
              <a:rPr lang="en-US" b="1" dirty="0">
                <a:solidFill>
                  <a:srgbClr val="FF0000"/>
                </a:solidFill>
              </a:rPr>
              <a:t> </a:t>
            </a:r>
            <a:r>
              <a:rPr lang="en-US" b="1" dirty="0">
                <a:solidFill>
                  <a:srgbClr val="000000"/>
                </a:solidFill>
              </a:rPr>
              <a:t>in Figure 15 on page 36.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0" indent="0"/>
            <a:endParaRPr b="1" dirty="0">
              <a:solidFill>
                <a:srgbClr val="000000"/>
              </a:solidFill>
            </a:endParaRPr>
          </a:p>
          <a:p>
            <a:pPr marL="0" indent="0"/>
            <a:endParaRPr b="1" dirty="0"/>
          </a:p>
          <a:p>
            <a:pPr marL="0" indent="0"/>
            <a:r>
              <a:rPr lang="en-US" b="1" dirty="0"/>
              <a:t>Facilitator Notes:</a:t>
            </a:r>
            <a:endParaRPr b="1"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Lead a discussion on how the pre-workshop assessment of students went.</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Ask the panelists to share their experiences. </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Mention that these </a:t>
            </a:r>
            <a:r>
              <a:rPr lang="en-US" dirty="0"/>
              <a:t>will help inform their ratings during Task 3.</a:t>
            </a:r>
            <a:endParaRPr dirty="0"/>
          </a:p>
        </p:txBody>
      </p:sp>
      <p:sp>
        <p:nvSpPr>
          <p:cNvPr id="786" name="Google Shape;786;p1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45</a:t>
            </a:fld>
            <a:endParaRPr>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4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p45: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t>Replace “assessment name” with the name of the assessment(s).</a:t>
            </a:r>
            <a:endParaRPr b="1" dirty="0"/>
          </a:p>
          <a:p>
            <a:pPr marL="0" indent="0"/>
            <a:endParaRPr dirty="0"/>
          </a:p>
          <a:p>
            <a:pPr marL="0" indent="0"/>
            <a:r>
              <a:rPr lang="en-US" b="1" dirty="0"/>
              <a:t>Facilitator Notes:</a:t>
            </a:r>
            <a:endParaRPr b="1" dirty="0"/>
          </a:p>
          <a:p>
            <a:pPr marL="177571" indent="-177571">
              <a:buFont typeface="Arial"/>
              <a:buChar char="•"/>
            </a:pPr>
            <a:r>
              <a:rPr lang="en-US" dirty="0"/>
              <a:t>Remind participants that this is the first of three tasks to be completed during the workshop.</a:t>
            </a:r>
            <a:endParaRPr dirty="0"/>
          </a:p>
          <a:p>
            <a:pPr marL="0" indent="0">
              <a:buClr>
                <a:schemeClr val="dk1"/>
              </a:buClr>
              <a:buSzPts val="1200"/>
            </a:pPr>
            <a:endParaRPr dirty="0"/>
          </a:p>
        </p:txBody>
      </p:sp>
      <p:sp>
        <p:nvSpPr>
          <p:cNvPr id="852" name="Google Shape;852;p45: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47</a:t>
            </a:fld>
            <a:endParaRPr>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5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52: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Update the name of the assessment(s).</a:t>
            </a:r>
          </a:p>
          <a:p>
            <a:pPr marL="171450" indent="-171450">
              <a:buFont typeface="Arial" panose="020B0604020202020204" pitchFamily="34" charset="0"/>
              <a:buChar char="•"/>
            </a:pPr>
            <a:r>
              <a:rPr lang="en-US" b="1" dirty="0">
                <a:solidFill>
                  <a:srgbClr val="000000"/>
                </a:solidFill>
              </a:rPr>
              <a:t>Indicate which grade of the GPF you are linking to (Grade 2 for SDG 4.1.1a, Grade 5 for SDG 4.1.1b and Grade 8 for SDG 4.1.1c), particularly if this is different from the grade of the assessment.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dirty="0">
              <a:solidFill>
                <a:srgbClr val="000000"/>
              </a:solidFill>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Explain that now we will use the assessment and GPF for the first panelist task—checking alignment between the assessment and the GPF.</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Explain that the </a:t>
            </a:r>
            <a:r>
              <a:rPr lang="en-GB" dirty="0">
                <a:solidFill>
                  <a:srgbClr val="000000"/>
                </a:solidFill>
                <a:latin typeface="Arial" panose="020B0604020202020204" pitchFamily="34" charset="0"/>
                <a:cs typeface="Arial" panose="020B0604020202020204" pitchFamily="34" charset="0"/>
              </a:rPr>
              <a:t>the purpose of the </a:t>
            </a:r>
            <a:r>
              <a:rPr lang="en-US" dirty="0">
                <a:latin typeface="Arial" panose="020B0604020202020204" pitchFamily="34" charset="0"/>
                <a:cs typeface="Arial" panose="020B0604020202020204" pitchFamily="34" charset="0"/>
              </a:rPr>
              <a:t>alignment exercise is to ensure they are sufficiently familiar with the GPF and assessment AND identifying the degree of alignment breadth (how much of the knowledge and skills in the GPF are covered </a:t>
            </a:r>
            <a:r>
              <a:rPr lang="en-US" dirty="0">
                <a:solidFill>
                  <a:srgbClr val="000000"/>
                </a:solidFill>
              </a:rPr>
              <a:t>by the assessment and depth (what percentage of the assessment items align with the GPF).</a:t>
            </a:r>
            <a:endParaRPr dirty="0">
              <a:solidFill>
                <a:srgbClr val="000000"/>
              </a:solidFill>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Make sure to explain that while they can discuss the task as a group before getting started, they will need to make individual and independent judgements on alignment. </a:t>
            </a: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You may choose to explain that this task has already been carried out by the government as part of their self-assessment before deciding to undertake the Policy Linking Workshop.</a:t>
            </a:r>
            <a:endParaRPr dirty="0">
              <a:solidFill>
                <a:srgbClr val="000000"/>
              </a:solidFill>
              <a:latin typeface="Arial" panose="020B0604020202020204" pitchFamily="34" charset="0"/>
              <a:cs typeface="Arial" panose="020B0604020202020204" pitchFamily="34" charset="0"/>
            </a:endParaRPr>
          </a:p>
          <a:p>
            <a:pPr marL="0" indent="0"/>
            <a:endParaRPr dirty="0"/>
          </a:p>
        </p:txBody>
      </p:sp>
      <p:sp>
        <p:nvSpPr>
          <p:cNvPr id="860" name="Google Shape;860;p52: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48</a:t>
            </a:fld>
            <a:endParaRPr>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8" name="Google Shape;868;p21: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Update the name of the assessment(s).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Describe the two steps and the fact that the panelists will complete step one independently, and the facilitators will complete step two and report the outcomes to the group at the next session.</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Mention that during the alignment process some items may match with a single GPF statement of knowledge and/or skills, some may match with multiple GPF statements of knowledge and/or skills, and others may not match with any GPF statements of knowledge and/or skills. </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These situations </a:t>
            </a:r>
            <a:r>
              <a:rPr lang="en-US" dirty="0">
                <a:solidFill>
                  <a:srgbClr val="000000"/>
                </a:solidFill>
              </a:rPr>
              <a:t>will be covered in more detail during this presentation.</a:t>
            </a:r>
            <a:endParaRPr dirty="0">
              <a:solidFill>
                <a:srgbClr val="000000"/>
              </a:solidFill>
            </a:endParaRPr>
          </a:p>
        </p:txBody>
      </p:sp>
      <p:sp>
        <p:nvSpPr>
          <p:cNvPr id="869" name="Google Shape;869;p21: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49</a:t>
            </a:fld>
            <a:endParaRPr>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22: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Update the name of the assessment(s).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Explain that the </a:t>
            </a:r>
            <a:r>
              <a:rPr lang="en-US" dirty="0" err="1">
                <a:solidFill>
                  <a:srgbClr val="000000"/>
                </a:solidFill>
                <a:latin typeface="Arial" panose="020B0604020202020204" pitchFamily="34" charset="0"/>
                <a:cs typeface="Arial" panose="020B0604020202020204" pitchFamily="34" charset="0"/>
              </a:rPr>
              <a:t>Frisbie</a:t>
            </a:r>
            <a:r>
              <a:rPr lang="en-US" dirty="0">
                <a:solidFill>
                  <a:srgbClr val="000000"/>
                </a:solidFill>
                <a:latin typeface="Arial" panose="020B0604020202020204" pitchFamily="34" charset="0"/>
                <a:cs typeface="Arial" panose="020B0604020202020204" pitchFamily="34" charset="0"/>
              </a:rPr>
              <a:t> Alignment Method relies on having the panelists conduct ratings of the items.</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Note that when considering the statement(s) of knowledge and/or skill to which the item aligns for reading assessments, the panelists will also need to consider the grade level of the passage or word. Criteria for determining the grade level of the passage are included in Appendix A of the GPF for the Comprehension of Spoken or Signed Language Domain and Appendix B for the Reading Comprehension Domain. Note, that Reading Comprehension texts for one grade generally align with Comprehension of Spoken or Signed Language texts from two grades higher. So, a grade 3 Comprehension of Spoken or Signed Language text will generally align with a grade 5 Reading Comprehension text.</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Explain that we will go through some examples as a group but then all ratings will need to be conducted individually and independently by the panelists.</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Note that the way the process works is that panelists look at an item, think of the knowledge and skills required to answer that item, and then search for that/those statement(s) of knowledge and/or skill(s) (content standards) in the GPF.</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Explain that we will go through some </a:t>
            </a:r>
            <a:r>
              <a:rPr lang="en-US" dirty="0">
                <a:solidFill>
                  <a:srgbClr val="000000"/>
                </a:solidFill>
              </a:rPr>
              <a:t>examples before they need to work independently, and there will be plenty of time for questions.</a:t>
            </a:r>
            <a:endParaRPr dirty="0">
              <a:solidFill>
                <a:srgbClr val="000000"/>
              </a:solidFill>
            </a:endParaRPr>
          </a:p>
          <a:p>
            <a:pPr marL="144687" indent="0"/>
            <a:endParaRPr dirty="0"/>
          </a:p>
          <a:p>
            <a:pPr marL="0" indent="0">
              <a:buClr>
                <a:schemeClr val="dk1"/>
              </a:buClr>
              <a:buSzPts val="1200"/>
            </a:pPr>
            <a:endParaRPr dirty="0"/>
          </a:p>
          <a:p>
            <a:pPr marL="0" indent="0">
              <a:buClr>
                <a:schemeClr val="dk1"/>
              </a:buClr>
              <a:buSzPts val="1200"/>
            </a:pPr>
            <a:endParaRPr dirty="0"/>
          </a:p>
        </p:txBody>
      </p:sp>
      <p:sp>
        <p:nvSpPr>
          <p:cNvPr id="878" name="Google Shape;878;p22: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50</a:t>
            </a:fld>
            <a:endParaRPr>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23: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b="1" dirty="0">
                <a:solidFill>
                  <a:srgbClr val="000000"/>
                </a:solidFill>
              </a:rPr>
              <a:t>Update the name of the assessment(s).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b="1" dirty="0"/>
          </a:p>
          <a:p>
            <a:pPr marL="0" indent="0"/>
            <a:endParaRPr lang="en-US" b="1" dirty="0"/>
          </a:p>
          <a:p>
            <a:pPr marL="0" indent="0"/>
            <a:r>
              <a:rPr lang="en-US" b="1" dirty="0"/>
              <a:t>Facilitator Notes:</a:t>
            </a:r>
            <a:endParaRPr dirty="0"/>
          </a:p>
          <a:p>
            <a:pPr marL="177571" indent="-177571">
              <a:buFont typeface="Arial"/>
              <a:buChar char="•"/>
            </a:pPr>
            <a:r>
              <a:rPr lang="en-US" dirty="0"/>
              <a:t>Present and explain the three-category rating scale.</a:t>
            </a:r>
            <a:endParaRPr dirty="0"/>
          </a:p>
          <a:p>
            <a:pPr marL="177571" indent="-177571">
              <a:buFont typeface="Arial"/>
              <a:buChar char="•"/>
            </a:pPr>
            <a:r>
              <a:rPr lang="en-US" dirty="0"/>
              <a:t>Ask whether there are questions on the rating scale.</a:t>
            </a:r>
            <a:endParaRPr dirty="0"/>
          </a:p>
        </p:txBody>
      </p:sp>
      <p:sp>
        <p:nvSpPr>
          <p:cNvPr id="887" name="Google Shape;887;p23: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51</a:t>
            </a:fld>
            <a:endParaRPr>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9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4" name="Google Shape;894;p93: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b="1" dirty="0">
                <a:solidFill>
                  <a:srgbClr val="000000"/>
                </a:solidFill>
              </a:rPr>
              <a:t>Update the name of the assessment(s).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b="1" dirty="0"/>
          </a:p>
          <a:p>
            <a:pPr marL="0" indent="0"/>
            <a:endParaRPr lang="en-US" b="1" dirty="0"/>
          </a:p>
          <a:p>
            <a:pPr marL="0" indent="0"/>
            <a:r>
              <a:rPr lang="en-US" b="1" dirty="0"/>
              <a:t>Facilitator Notes:</a:t>
            </a:r>
            <a:endParaRPr dirty="0"/>
          </a:p>
          <a:p>
            <a:pPr marL="177571" indent="-177571">
              <a:buFont typeface="Arial"/>
              <a:buChar char="•"/>
            </a:pPr>
            <a:r>
              <a:rPr lang="en-US" dirty="0">
                <a:solidFill>
                  <a:srgbClr val="000000"/>
                </a:solidFill>
              </a:rPr>
              <a:t>Further explain the scale to make sure panelists understand that for an item to completely fit, it will only match up with one statement of knowledge and/or skill(s).</a:t>
            </a:r>
            <a:endParaRPr dirty="0">
              <a:solidFill>
                <a:srgbClr val="000000"/>
              </a:solidFill>
            </a:endParaRPr>
          </a:p>
          <a:p>
            <a:pPr marL="177571" indent="-177571">
              <a:buFont typeface="Arial"/>
              <a:buChar char="•"/>
            </a:pPr>
            <a:r>
              <a:rPr lang="en-US" dirty="0">
                <a:solidFill>
                  <a:srgbClr val="000000"/>
                </a:solidFill>
              </a:rPr>
              <a:t>For an item to be partial fit, it will generally match to two or more statements of knowledge and/or skill(s).</a:t>
            </a:r>
            <a:endParaRPr dirty="0">
              <a:solidFill>
                <a:srgbClr val="000000"/>
              </a:solidFill>
            </a:endParaRPr>
          </a:p>
          <a:p>
            <a:pPr marL="177571" indent="-177571">
              <a:buFont typeface="Arial"/>
              <a:buChar char="•"/>
            </a:pPr>
            <a:r>
              <a:rPr lang="en-US" dirty="0">
                <a:solidFill>
                  <a:srgbClr val="000000"/>
                </a:solidFill>
              </a:rPr>
              <a:t>For an item to be no fit, it will generally not align to any statements of knowledge and/or skill(s).</a:t>
            </a:r>
            <a:endParaRPr dirty="0">
              <a:solidFill>
                <a:srgbClr val="000000"/>
              </a:solidFill>
            </a:endParaRPr>
          </a:p>
        </p:txBody>
      </p:sp>
      <p:sp>
        <p:nvSpPr>
          <p:cNvPr id="895" name="Google Shape;895;p93: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52</a:t>
            </a:fld>
            <a:endParaRPr>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p25: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buSzPts val="1200"/>
              <a:buFont typeface="Arial"/>
              <a:buChar char="•"/>
            </a:pPr>
            <a:r>
              <a:rPr lang="en-US" b="1" dirty="0">
                <a:solidFill>
                  <a:srgbClr val="000000"/>
                </a:solidFill>
              </a:rPr>
              <a:t>Delete this slide if only setting benchmarks on a reading assessment.</a:t>
            </a:r>
          </a:p>
          <a:p>
            <a:pPr marL="177571" indent="-177571">
              <a:buSzPts val="1200"/>
              <a:buFont typeface="Arial"/>
              <a:buChar char="•"/>
            </a:pPr>
            <a:r>
              <a:rPr lang="en-US" b="1" dirty="0">
                <a:solidFill>
                  <a:srgbClr val="000000"/>
                </a:solidFill>
              </a:rPr>
              <a:t>You may want to replace the practice items with items that make sense with the grade level of the assessment; they should be items that would align with statements of knowledge and/or skill(s)/GPDs from the grade level of the GPF related to the MPL being set (Grade 2 for SDG 4.1.1(a), Grade 5 for SDG 4.1.1(b) and Grade 8 for SDG 4.1.1(c)); however, examples should be just that, EXAMPLES, not items from the assessment being linked. It is helpful if examples are similar to items on the assessment but not too similar that reviewing them affects ratings.</a:t>
            </a:r>
            <a:endParaRPr dirty="0">
              <a:solidFill>
                <a:srgbClr val="000000"/>
              </a:solidFill>
            </a:endParaRPr>
          </a:p>
          <a:p>
            <a:pPr marL="177571" indent="-177571">
              <a:buSzPts val="1200"/>
              <a:buFont typeface="Arial"/>
              <a:buChar char="•"/>
            </a:pPr>
            <a:r>
              <a:rPr lang="en-US" b="1" dirty="0">
                <a:solidFill>
                  <a:srgbClr val="000000"/>
                </a:solidFill>
              </a:rPr>
              <a:t>Note: If more sample items are desired, you will need to create these. It is sometimes helpful to have two complete fit and two partial fit items at a minimum.</a:t>
            </a:r>
          </a:p>
          <a:p>
            <a:pPr marL="177571" marR="0" lvl="0" indent="-177571" algn="l" defTabSz="914400" rtl="0" eaLnBrk="1" fontAlgn="auto" latinLnBrk="0" hangingPunct="1">
              <a:lnSpc>
                <a:spcPct val="100000"/>
              </a:lnSpc>
              <a:spcBef>
                <a:spcPts val="0"/>
              </a:spcBef>
              <a:spcAft>
                <a:spcPts val="0"/>
              </a:spcAft>
              <a:buClr>
                <a:srgbClr val="000000"/>
              </a:buClr>
              <a:buSzPts val="1200"/>
              <a:buFont typeface="Arial"/>
              <a:buChar char="•"/>
              <a:tabLst/>
              <a:defRPr/>
            </a:pPr>
            <a:r>
              <a:rPr lang="en-US" b="1" dirty="0"/>
              <a:t>Remove the yellow “plus” sign before using the presentation</a:t>
            </a:r>
          </a:p>
          <a:p>
            <a:pPr marL="177571" indent="-177571">
              <a:buSzPts val="1200"/>
              <a:buFont typeface="Arial"/>
              <a:buChar char="•"/>
            </a:pPr>
            <a:endParaRPr dirty="0">
              <a:solidFill>
                <a:srgbClr val="000000"/>
              </a:solidFill>
            </a:endParaRPr>
          </a:p>
          <a:p>
            <a:pPr marL="0" indent="0">
              <a:buClr>
                <a:schemeClr val="dk1"/>
              </a:buClr>
              <a:buSzPts val="1200"/>
            </a:pPr>
            <a:endParaRPr b="0" dirty="0">
              <a:solidFill>
                <a:srgbClr val="000000"/>
              </a:solidFill>
            </a:endParaRPr>
          </a:p>
          <a:p>
            <a:pPr marL="0" indent="0">
              <a:buClr>
                <a:schemeClr val="dk1"/>
              </a:buClr>
              <a:buSzPts val="1200"/>
            </a:pPr>
            <a:br>
              <a:rPr lang="en-US" dirty="0">
                <a:solidFill>
                  <a:srgbClr val="000000"/>
                </a:solidFill>
              </a:rPr>
            </a:br>
            <a:r>
              <a:rPr lang="en-US" b="1" dirty="0">
                <a:solidFill>
                  <a:srgbClr val="000000"/>
                </a:solidFill>
              </a:rPr>
              <a:t>Facilitator Notes:</a:t>
            </a:r>
            <a:endParaRPr dirty="0">
              <a:solidFill>
                <a:srgbClr val="000000"/>
              </a:solidFill>
            </a:endParaRPr>
          </a:p>
          <a:p>
            <a:pPr marL="177571" indent="-177571">
              <a:buSzPts val="1200"/>
              <a:buFont typeface="Arial"/>
              <a:buChar char="•"/>
            </a:pPr>
            <a:r>
              <a:rPr lang="en-US" dirty="0">
                <a:solidFill>
                  <a:srgbClr val="000000"/>
                </a:solidFill>
              </a:rPr>
              <a:t>Read the stem and options; explain that the key is the correct answer, and the other options are distractors; then read through the domain, construct, and </a:t>
            </a:r>
            <a:r>
              <a:rPr lang="en-US" dirty="0" err="1">
                <a:solidFill>
                  <a:srgbClr val="000000"/>
                </a:solidFill>
              </a:rPr>
              <a:t>subconstruct</a:t>
            </a:r>
            <a:r>
              <a:rPr lang="en-US" dirty="0">
                <a:solidFill>
                  <a:srgbClr val="000000"/>
                </a:solidFill>
              </a:rPr>
              <a:t> that align with the item.</a:t>
            </a:r>
            <a:endParaRPr dirty="0">
              <a:solidFill>
                <a:srgbClr val="000000"/>
              </a:solidFill>
            </a:endParaRPr>
          </a:p>
          <a:p>
            <a:pPr marL="177571" indent="-177571">
              <a:buSzPts val="1200"/>
              <a:buFont typeface="Arial"/>
              <a:buChar char="•"/>
            </a:pPr>
            <a:r>
              <a:rPr lang="en-US" dirty="0">
                <a:solidFill>
                  <a:srgbClr val="000000"/>
                </a:solidFill>
              </a:rPr>
              <a:t>Use the statements of knowledge and/or skill(s) as a further explanation of the </a:t>
            </a:r>
            <a:r>
              <a:rPr lang="en-US" dirty="0" err="1">
                <a:solidFill>
                  <a:srgbClr val="000000"/>
                </a:solidFill>
              </a:rPr>
              <a:t>subconstruct</a:t>
            </a:r>
            <a:r>
              <a:rPr lang="en-US" dirty="0">
                <a:solidFill>
                  <a:srgbClr val="000000"/>
                </a:solidFill>
              </a:rPr>
              <a:t>. </a:t>
            </a:r>
            <a:endParaRPr dirty="0">
              <a:solidFill>
                <a:srgbClr val="000000"/>
              </a:solidFill>
            </a:endParaRPr>
          </a:p>
          <a:p>
            <a:pPr marL="177571" indent="-177571">
              <a:buSzPts val="1200"/>
              <a:buFont typeface="Arial"/>
              <a:buChar char="•"/>
            </a:pPr>
            <a:r>
              <a:rPr lang="en-US" dirty="0">
                <a:solidFill>
                  <a:srgbClr val="000000"/>
                </a:solidFill>
              </a:rPr>
              <a:t>Explain how this is a complete fit (write whole numbers to 1,000) since all of the knowledge and skills required to correctly answer the item are included in that single statement of knowledge and/or skill(s).</a:t>
            </a:r>
            <a:endParaRPr dirty="0">
              <a:solidFill>
                <a:srgbClr val="000000"/>
              </a:solidFill>
            </a:endParaRPr>
          </a:p>
          <a:p>
            <a:pPr marL="177571" indent="-177571">
              <a:buSzPts val="1200"/>
              <a:buFont typeface="Arial"/>
              <a:buChar char="•"/>
            </a:pPr>
            <a:r>
              <a:rPr lang="en-US" dirty="0">
                <a:solidFill>
                  <a:srgbClr val="000000"/>
                </a:solidFill>
              </a:rPr>
              <a:t>Ask if there are any questions on “complete fit.”</a:t>
            </a:r>
            <a:endParaRPr dirty="0">
              <a:solidFill>
                <a:srgbClr val="000000"/>
              </a:solidFill>
            </a:endParaRPr>
          </a:p>
          <a:p>
            <a:pPr marL="0" indent="0">
              <a:buClr>
                <a:schemeClr val="dk1"/>
              </a:buClr>
              <a:buSzPts val="1200"/>
            </a:pPr>
            <a:endParaRPr dirty="0"/>
          </a:p>
          <a:p>
            <a:pPr marL="177571" indent="-98650">
              <a:buClr>
                <a:schemeClr val="dk1"/>
              </a:buClr>
              <a:buSzPts val="1200"/>
            </a:pPr>
            <a:endParaRPr dirty="0"/>
          </a:p>
        </p:txBody>
      </p:sp>
      <p:sp>
        <p:nvSpPr>
          <p:cNvPr id="903" name="Google Shape;903;p25: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53</a:t>
            </a:fld>
            <a:endParaRPr>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p26: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marR="0" lvl="0" indent="-177571" algn="l" defTabSz="914400" rtl="0" eaLnBrk="1" fontAlgn="auto" latinLnBrk="0" hangingPunct="1">
              <a:lnSpc>
                <a:spcPct val="100000"/>
              </a:lnSpc>
              <a:spcBef>
                <a:spcPts val="0"/>
              </a:spcBef>
              <a:spcAft>
                <a:spcPts val="0"/>
              </a:spcAft>
              <a:buClr>
                <a:srgbClr val="000000"/>
              </a:buClr>
              <a:buSzPts val="1200"/>
              <a:buFont typeface="Arial"/>
              <a:buChar char="•"/>
              <a:tabLst/>
              <a:defRPr/>
            </a:pPr>
            <a:r>
              <a:rPr lang="en-US" b="1" dirty="0">
                <a:solidFill>
                  <a:srgbClr val="000000"/>
                </a:solidFill>
              </a:rPr>
              <a:t>Delete this slide if only setting benchmarks on a reading assessment.</a:t>
            </a:r>
          </a:p>
          <a:p>
            <a:pPr marL="177571" indent="-177571">
              <a:buSzPts val="1200"/>
              <a:buFont typeface="Arial"/>
              <a:buChar char="•"/>
            </a:pPr>
            <a:r>
              <a:rPr lang="en-US" b="1" dirty="0">
                <a:solidFill>
                  <a:srgbClr val="000000"/>
                </a:solidFill>
              </a:rPr>
              <a:t>You may want to replace the items with items that make sense with the grade level of the assessment; they should be items that would align with content standards/GPDs from the relevant grade level.</a:t>
            </a:r>
            <a:endParaRPr dirty="0">
              <a:solidFill>
                <a:srgbClr val="000000"/>
              </a:solidFill>
            </a:endParaRPr>
          </a:p>
          <a:p>
            <a:pPr marL="177571" indent="-177571">
              <a:buSzPts val="1200"/>
              <a:buFont typeface="Arial"/>
              <a:buChar char="•"/>
            </a:pPr>
            <a:r>
              <a:rPr lang="en-US" b="1" dirty="0">
                <a:solidFill>
                  <a:srgbClr val="000000"/>
                </a:solidFill>
              </a:rPr>
              <a:t>Note: if more sample items are desired, you will need to create these. It is sometimes helpful to have two complete fit and two partial fit items at a minimum.</a:t>
            </a:r>
          </a:p>
          <a:p>
            <a:pPr marL="177571" marR="0" lvl="0" indent="-177571" algn="l" defTabSz="914400" rtl="0" eaLnBrk="1" fontAlgn="auto" latinLnBrk="0" hangingPunct="1">
              <a:lnSpc>
                <a:spcPct val="100000"/>
              </a:lnSpc>
              <a:spcBef>
                <a:spcPts val="0"/>
              </a:spcBef>
              <a:spcAft>
                <a:spcPts val="0"/>
              </a:spcAft>
              <a:buClr>
                <a:srgbClr val="000000"/>
              </a:buClr>
              <a:buSzPts val="1200"/>
              <a:buFont typeface="Arial"/>
              <a:buChar char="•"/>
              <a:tabLst/>
              <a:defRPr/>
            </a:pPr>
            <a:r>
              <a:rPr lang="en-US" b="1" dirty="0"/>
              <a:t>Remove the yellow “plus” sign before using the presentation</a:t>
            </a:r>
          </a:p>
          <a:p>
            <a:pPr marL="177571" indent="-177571">
              <a:buSzPts val="1200"/>
              <a:buFont typeface="Arial"/>
              <a:buChar char="•"/>
            </a:pPr>
            <a:endParaRPr dirty="0">
              <a:solidFill>
                <a:srgbClr val="000000"/>
              </a:solidFill>
            </a:endParaRPr>
          </a:p>
          <a:p>
            <a:pPr marL="0" indent="0">
              <a:buClr>
                <a:schemeClr val="dk1"/>
              </a:buClr>
              <a:buSzPts val="1200"/>
            </a:pPr>
            <a:endParaRPr b="0" dirty="0">
              <a:solidFill>
                <a:srgbClr val="000000"/>
              </a:solidFill>
            </a:endParaRPr>
          </a:p>
          <a:p>
            <a:pPr marL="0" indent="0">
              <a:buClr>
                <a:schemeClr val="dk1"/>
              </a:buClr>
              <a:buSzPts val="1200"/>
            </a:pPr>
            <a:br>
              <a:rPr lang="en-US" dirty="0">
                <a:solidFill>
                  <a:srgbClr val="000000"/>
                </a:solidFill>
              </a:rPr>
            </a:br>
            <a:r>
              <a:rPr lang="en-US" b="1" dirty="0">
                <a:solidFill>
                  <a:srgbClr val="000000"/>
                </a:solidFill>
              </a:rPr>
              <a:t>Facilitator Notes:</a:t>
            </a:r>
            <a:endParaRPr dirty="0">
              <a:solidFill>
                <a:srgbClr val="000000"/>
              </a:solidFill>
            </a:endParaRPr>
          </a:p>
          <a:p>
            <a:pPr marL="177571" indent="-177571">
              <a:buSzPts val="1200"/>
              <a:buFont typeface="Arial"/>
              <a:buChar char="•"/>
            </a:pPr>
            <a:r>
              <a:rPr lang="en-US" dirty="0">
                <a:solidFill>
                  <a:srgbClr val="000000"/>
                </a:solidFill>
              </a:rPr>
              <a:t>Read the stem and options; explain that the key is the correct answer, and the other options are distractors; then read through the domain, construct, and </a:t>
            </a:r>
            <a:r>
              <a:rPr lang="en-US" dirty="0" err="1">
                <a:solidFill>
                  <a:srgbClr val="000000"/>
                </a:solidFill>
              </a:rPr>
              <a:t>subconstruct</a:t>
            </a:r>
            <a:r>
              <a:rPr lang="en-US" dirty="0">
                <a:solidFill>
                  <a:srgbClr val="000000"/>
                </a:solidFill>
              </a:rPr>
              <a:t> that align with the item.</a:t>
            </a:r>
            <a:endParaRPr dirty="0">
              <a:solidFill>
                <a:srgbClr val="000000"/>
              </a:solidFill>
            </a:endParaRPr>
          </a:p>
          <a:p>
            <a:pPr marL="177571" indent="-177571">
              <a:buSzPts val="1200"/>
              <a:buFont typeface="Arial"/>
              <a:buChar char="•"/>
            </a:pPr>
            <a:r>
              <a:rPr lang="en-US" dirty="0">
                <a:solidFill>
                  <a:srgbClr val="000000"/>
                </a:solidFill>
              </a:rPr>
              <a:t>Use the statement of knowledge and/or skill(s) (content standard) as a further explanation of the </a:t>
            </a:r>
            <a:r>
              <a:rPr lang="en-US" dirty="0" err="1">
                <a:solidFill>
                  <a:srgbClr val="000000"/>
                </a:solidFill>
              </a:rPr>
              <a:t>subconstruct</a:t>
            </a:r>
            <a:r>
              <a:rPr lang="en-US" dirty="0">
                <a:solidFill>
                  <a:srgbClr val="000000"/>
                </a:solidFill>
              </a:rPr>
              <a:t>. </a:t>
            </a:r>
            <a:endParaRPr dirty="0">
              <a:solidFill>
                <a:srgbClr val="000000"/>
              </a:solidFill>
            </a:endParaRPr>
          </a:p>
          <a:p>
            <a:pPr marL="177571" indent="-177571">
              <a:buSzPts val="1200"/>
              <a:buFont typeface="Arial"/>
              <a:buChar char="•"/>
            </a:pPr>
            <a:r>
              <a:rPr lang="en-US" dirty="0">
                <a:solidFill>
                  <a:srgbClr val="000000"/>
                </a:solidFill>
              </a:rPr>
              <a:t>Explain how this is a partial fit, with knowledge or skill required from two statements of knowledge and/or skill(s) (compare and order whole numbers AND add quantities).</a:t>
            </a:r>
            <a:endParaRPr dirty="0">
              <a:solidFill>
                <a:srgbClr val="000000"/>
              </a:solidFill>
            </a:endParaRPr>
          </a:p>
          <a:p>
            <a:pPr marL="177571" indent="-177571">
              <a:buSzPts val="1200"/>
              <a:buFont typeface="Arial"/>
              <a:buChar char="•"/>
            </a:pPr>
            <a:r>
              <a:rPr lang="en-US" dirty="0">
                <a:solidFill>
                  <a:srgbClr val="000000"/>
                </a:solidFill>
              </a:rPr>
              <a:t>Ask if there are any questions on “partial fit.”</a:t>
            </a:r>
            <a:endParaRPr dirty="0">
              <a:solidFill>
                <a:srgbClr val="000000"/>
              </a:solidFill>
            </a:endParaRPr>
          </a:p>
          <a:p>
            <a:pPr marL="0" indent="0">
              <a:buClr>
                <a:schemeClr val="dk1"/>
              </a:buClr>
              <a:buSzPts val="1200"/>
            </a:pPr>
            <a:endParaRPr dirty="0"/>
          </a:p>
        </p:txBody>
      </p:sp>
      <p:sp>
        <p:nvSpPr>
          <p:cNvPr id="914" name="Google Shape;914;p26: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54</a:t>
            </a:fld>
            <a:endParaRPr>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t>Please add in relevant names to this slide or delete as appropriate.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0" indent="0"/>
            <a:endParaRPr b="1" dirty="0"/>
          </a:p>
          <a:p>
            <a:pPr marL="0" indent="0"/>
            <a:endParaRPr b="1" dirty="0"/>
          </a:p>
          <a:p>
            <a:pPr marL="0" indent="0"/>
            <a:r>
              <a:rPr lang="en-US" b="1" dirty="0"/>
              <a:t>Facilitator  Notes: </a:t>
            </a:r>
            <a:endParaRPr b="1"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The list of participants is split over two slides – these can be combined to a single slides if possible.</a:t>
            </a: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Have each workshop participant introduce themselves with this slide.</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Limit each introduction to name, location, and position, except for the workshop facilitators, who may want to explain what role they will play in the workshop. </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Note that approximate numbers for a typical workshop with two assessments are the following: MOE officials = 3; government assessment officials = 3; panelists = 30; resource persons/observers = 3; USAID education officials = 2; IP representatives = 2; workshop coordinator(s) = 1 (or more); lead facilitators = 2; content facilitators = 2; administrative staff = 2; total = 50.  These numbers are not meant to be prescriptive and are discussed in the Toolkit further on pages 35-36. At a minimum, you will need one lead facilitator, one content specialist per grade/subject/language of assessment being linked, and 15 panelists.</a:t>
            </a:r>
            <a:endParaRPr dirty="0">
              <a:solidFill>
                <a:srgbClr val="000000"/>
              </a:solidFill>
              <a:latin typeface="Arial" panose="020B0604020202020204" pitchFamily="34" charset="0"/>
              <a:cs typeface="Arial" panose="020B0604020202020204" pitchFamily="34" charset="0"/>
            </a:endParaRPr>
          </a:p>
          <a:p>
            <a:pPr marL="0" indent="0"/>
            <a:endParaRPr dirty="0"/>
          </a:p>
          <a:p>
            <a:pPr marL="177571" indent="-98650">
              <a:buClr>
                <a:schemeClr val="dk1"/>
              </a:buClr>
              <a:buSzPts val="1200"/>
            </a:pPr>
            <a:endParaRPr dirty="0"/>
          </a:p>
        </p:txBody>
      </p:sp>
      <p:sp>
        <p:nvSpPr>
          <p:cNvPr id="354" name="Google Shape;354;p3: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6</a:t>
            </a:fld>
            <a:endParaRPr>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5" name="Google Shape;925;p27: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marR="0" lvl="0" indent="-177571" algn="l" defTabSz="914400" rtl="0" eaLnBrk="1" fontAlgn="auto" latinLnBrk="0" hangingPunct="1">
              <a:lnSpc>
                <a:spcPct val="100000"/>
              </a:lnSpc>
              <a:spcBef>
                <a:spcPts val="0"/>
              </a:spcBef>
              <a:spcAft>
                <a:spcPts val="0"/>
              </a:spcAft>
              <a:buClr>
                <a:srgbClr val="000000"/>
              </a:buClr>
              <a:buSzPts val="1200"/>
              <a:buFont typeface="Arial"/>
              <a:buChar char="•"/>
              <a:tabLst/>
              <a:defRPr/>
            </a:pPr>
            <a:r>
              <a:rPr lang="en-US" b="1" dirty="0">
                <a:solidFill>
                  <a:srgbClr val="000000"/>
                </a:solidFill>
              </a:rPr>
              <a:t>Delete this slide if only setting benchmarks on a reading assessment.</a:t>
            </a:r>
          </a:p>
          <a:p>
            <a:pPr marL="177571" indent="-177571">
              <a:buSzPts val="1200"/>
              <a:buFont typeface="Arial"/>
              <a:buChar char="•"/>
            </a:pPr>
            <a:r>
              <a:rPr lang="en-US" b="1" dirty="0">
                <a:solidFill>
                  <a:srgbClr val="000000"/>
                </a:solidFill>
              </a:rPr>
              <a:t>You may want to replace the items with items that make sense with the grade level of the assessment. This example, for instance, only works when using Grade 2 of the GPF for SDG 4.1.1a reporting; for any higher grade, this example would need to be swapped out. Examples should be items that would not align with statements of knowledge and/or skill(s)/GPDs from that grade level.</a:t>
            </a:r>
            <a:endParaRPr dirty="0">
              <a:solidFill>
                <a:srgbClr val="000000"/>
              </a:solidFill>
            </a:endParaRPr>
          </a:p>
          <a:p>
            <a:pPr marL="177571" indent="-177571">
              <a:buSzPts val="1200"/>
              <a:buFont typeface="Arial"/>
              <a:buChar char="•"/>
            </a:pPr>
            <a:r>
              <a:rPr lang="en-US" b="1" dirty="0">
                <a:solidFill>
                  <a:srgbClr val="000000"/>
                </a:solidFill>
              </a:rPr>
              <a:t>Note: If more sample items are desired, you will need to create these. It is sometimes helpful to have two complete fit and two partial fit items at a minimum. You may also want to have a “no-fit” item that doesn’t align at the grade level (meaning the grade level does not have an “x” for the statement of knowledge and/or skill(s) in the Knowledge or Skill table) and one that doesn’t align anywhere in the GPF (e.g., a grammar question for reading).</a:t>
            </a:r>
          </a:p>
          <a:p>
            <a:pPr marL="177571" marR="0" lvl="0" indent="-177571" algn="l" defTabSz="914400" rtl="0" eaLnBrk="1" fontAlgn="auto" latinLnBrk="0" hangingPunct="1">
              <a:lnSpc>
                <a:spcPct val="100000"/>
              </a:lnSpc>
              <a:spcBef>
                <a:spcPts val="0"/>
              </a:spcBef>
              <a:spcAft>
                <a:spcPts val="0"/>
              </a:spcAft>
              <a:buClr>
                <a:srgbClr val="000000"/>
              </a:buClr>
              <a:buSzPts val="1200"/>
              <a:buFont typeface="Arial"/>
              <a:buChar char="•"/>
              <a:tabLst/>
              <a:defRPr/>
            </a:pPr>
            <a:r>
              <a:rPr lang="en-US" b="1" dirty="0"/>
              <a:t>Remove the yellow “plus” sign before using the presentation</a:t>
            </a:r>
          </a:p>
          <a:p>
            <a:pPr marL="177571" indent="-177571">
              <a:buSzPts val="1200"/>
              <a:buFont typeface="Arial"/>
              <a:buChar char="•"/>
            </a:pPr>
            <a:endParaRPr dirty="0">
              <a:solidFill>
                <a:srgbClr val="000000"/>
              </a:solidFill>
            </a:endParaRPr>
          </a:p>
          <a:p>
            <a:pPr marL="0" indent="0">
              <a:buClr>
                <a:schemeClr val="dk1"/>
              </a:buClr>
              <a:buSzPts val="1200"/>
            </a:pPr>
            <a:br>
              <a:rPr lang="en-US" dirty="0">
                <a:solidFill>
                  <a:srgbClr val="000000"/>
                </a:solidFill>
              </a:rPr>
            </a:br>
            <a:r>
              <a:rPr lang="en-US" b="1" dirty="0">
                <a:solidFill>
                  <a:srgbClr val="000000"/>
                </a:solidFill>
              </a:rPr>
              <a:t>Facilitator Notes:</a:t>
            </a:r>
            <a:endParaRPr dirty="0">
              <a:solidFill>
                <a:srgbClr val="000000"/>
              </a:solidFill>
            </a:endParaRPr>
          </a:p>
          <a:p>
            <a:pPr marL="177571" indent="-177571">
              <a:buSzPts val="1200"/>
              <a:buFont typeface="Arial"/>
              <a:buChar char="•"/>
            </a:pPr>
            <a:r>
              <a:rPr lang="en-US" dirty="0">
                <a:solidFill>
                  <a:srgbClr val="000000"/>
                </a:solidFill>
              </a:rPr>
              <a:t>Read the stem and options; explain that the key is the correct answer, and the other options are distractors; then ask the panelists if there are any domains, constructs, </a:t>
            </a:r>
            <a:r>
              <a:rPr lang="en-US" dirty="0" err="1">
                <a:solidFill>
                  <a:srgbClr val="000000"/>
                </a:solidFill>
              </a:rPr>
              <a:t>subconstructs</a:t>
            </a:r>
            <a:r>
              <a:rPr lang="en-US" dirty="0">
                <a:solidFill>
                  <a:srgbClr val="000000"/>
                </a:solidFill>
              </a:rPr>
              <a:t>, and knowledge and/or skill(s) statements that align with the item.</a:t>
            </a:r>
            <a:endParaRPr dirty="0">
              <a:solidFill>
                <a:srgbClr val="000000"/>
              </a:solidFill>
            </a:endParaRPr>
          </a:p>
          <a:p>
            <a:pPr marL="177571" indent="-177571">
              <a:buSzPts val="1200"/>
              <a:buFont typeface="Arial"/>
              <a:buChar char="•"/>
            </a:pPr>
            <a:r>
              <a:rPr lang="en-US" dirty="0">
                <a:solidFill>
                  <a:srgbClr val="000000"/>
                </a:solidFill>
              </a:rPr>
              <a:t>Explain how this does not fit since the knowledge and skills needed to answer this question are not included until a higher grade level. Also note that if the knowledge or skills were expected at a lower grade level, then this would fit since learners in this grade should be able to correctly respond to items from a lower grade (just not a higher grade).</a:t>
            </a:r>
            <a:endParaRPr dirty="0">
              <a:solidFill>
                <a:srgbClr val="000000"/>
              </a:solidFill>
            </a:endParaRPr>
          </a:p>
          <a:p>
            <a:pPr marL="177571" indent="-190724">
              <a:buChar char="•"/>
            </a:pPr>
            <a:r>
              <a:rPr lang="en-US" dirty="0">
                <a:solidFill>
                  <a:srgbClr val="000000"/>
                </a:solidFill>
              </a:rPr>
              <a:t>Also mention that other no fit items would be related to content covered in the specific country that does not align with the GPF.</a:t>
            </a:r>
            <a:endParaRPr dirty="0">
              <a:solidFill>
                <a:srgbClr val="000000"/>
              </a:solidFill>
            </a:endParaRPr>
          </a:p>
          <a:p>
            <a:pPr marL="177571" indent="-190724">
              <a:buChar char="•"/>
            </a:pPr>
            <a:r>
              <a:rPr lang="en-US" dirty="0">
                <a:solidFill>
                  <a:srgbClr val="000000"/>
                </a:solidFill>
              </a:rPr>
              <a:t>Ask if there are any questions about “no fit.”</a:t>
            </a:r>
            <a:endParaRPr dirty="0">
              <a:solidFill>
                <a:srgbClr val="000000"/>
              </a:solidFill>
            </a:endParaRPr>
          </a:p>
          <a:p>
            <a:pPr marL="0" indent="0">
              <a:buClr>
                <a:schemeClr val="dk1"/>
              </a:buClr>
              <a:buSzPts val="1200"/>
            </a:pPr>
            <a:endParaRPr dirty="0"/>
          </a:p>
        </p:txBody>
      </p:sp>
      <p:sp>
        <p:nvSpPr>
          <p:cNvPr id="926" name="Google Shape;926;p27: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55</a:t>
            </a:fld>
            <a:endParaRPr>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ga364daea06_0_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0" name="Google Shape;1300;ga364daea06_0_3: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solidFill>
                  <a:srgbClr val="000000"/>
                </a:solidFill>
              </a:rPr>
              <a:t>Delete this slide if only setting benchmarks on a mathematics assessment.</a:t>
            </a:r>
          </a:p>
          <a:p>
            <a:pPr marL="171450" marR="0" lvl="0" indent="-171450" algn="l" rtl="0">
              <a:lnSpc>
                <a:spcPct val="100000"/>
              </a:lnSpc>
              <a:spcBef>
                <a:spcPts val="0"/>
              </a:spcBef>
              <a:spcAft>
                <a:spcPts val="0"/>
              </a:spcAft>
              <a:buClr>
                <a:srgbClr val="000000"/>
              </a:buClr>
              <a:buSzPts val="1400"/>
              <a:buFont typeface="Arial"/>
              <a:buChar char="•"/>
            </a:pPr>
            <a:r>
              <a:rPr lang="en-US" sz="1200" b="1" i="0" u="none" strike="noStrike" cap="none" dirty="0">
                <a:solidFill>
                  <a:srgbClr val="000000"/>
                </a:solidFill>
                <a:latin typeface="Arial"/>
                <a:ea typeface="Arial"/>
                <a:cs typeface="Arial"/>
                <a:sym typeface="Arial"/>
              </a:rPr>
              <a:t>You may also want to replace the items with items that make sense with the grade level of the assessment; they should be items that would align with statements of knowledge and/or skill(s)/GPDs from that grade level; however, examples should be just that–EXAMPLES, not items from the assessment being linked. It is helpful if examples are similar to items on the assessment but not too similar that reviewing them affects ratings.</a:t>
            </a:r>
          </a:p>
          <a:p>
            <a:pPr marL="171450" marR="0" lvl="0" indent="-171450" algn="l" rtl="0">
              <a:lnSpc>
                <a:spcPct val="100000"/>
              </a:lnSpc>
              <a:spcBef>
                <a:spcPts val="0"/>
              </a:spcBef>
              <a:spcAft>
                <a:spcPts val="0"/>
              </a:spcAft>
              <a:buClr>
                <a:srgbClr val="000000"/>
              </a:buClr>
              <a:buSzPts val="1400"/>
              <a:buFont typeface="Arial"/>
              <a:buChar char="•"/>
            </a:pPr>
            <a:r>
              <a:rPr lang="en-US" sz="1200" b="1" i="0" u="none" strike="noStrike" cap="none" dirty="0">
                <a:solidFill>
                  <a:srgbClr val="000000"/>
                </a:solidFill>
                <a:latin typeface="Arial"/>
                <a:ea typeface="Arial"/>
                <a:cs typeface="Arial"/>
                <a:sym typeface="Arial"/>
              </a:rPr>
              <a:t>Note</a:t>
            </a:r>
            <a:r>
              <a:rPr lang="en-US" b="1" dirty="0">
                <a:latin typeface="Arial"/>
                <a:ea typeface="Arial"/>
                <a:cs typeface="Arial"/>
                <a:sym typeface="Arial"/>
              </a:rPr>
              <a:t>: If more sample items are desired, you will need to create these. It is sometimes helpful to have two complete fit and two partial fit items at a minimum.</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1450" marR="0" lvl="0" indent="-171450" algn="l" rtl="0">
              <a:lnSpc>
                <a:spcPct val="100000"/>
              </a:lnSpc>
              <a:spcBef>
                <a:spcPts val="0"/>
              </a:spcBef>
              <a:spcAft>
                <a:spcPts val="0"/>
              </a:spcAft>
              <a:buClr>
                <a:srgbClr val="000000"/>
              </a:buClr>
              <a:buSzPts val="1400"/>
              <a:buFont typeface="Arial"/>
              <a:buChar char="•"/>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br>
              <a:rPr lang="en-US" dirty="0">
                <a:latin typeface="Arial"/>
                <a:ea typeface="Arial"/>
                <a:cs typeface="Arial"/>
                <a:sym typeface="Arial"/>
              </a:rPr>
            </a:br>
            <a:r>
              <a:rPr lang="en-US" b="1" dirty="0">
                <a:latin typeface="Arial"/>
                <a:ea typeface="Arial"/>
                <a:cs typeface="Arial"/>
                <a:sym typeface="Arial"/>
              </a:rPr>
              <a:t>Facilitator Notes:</a:t>
            </a:r>
            <a:endParaRPr dirty="0">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Read the item; then read through the domain, construct, and subconstruct that align with the item.</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Use the statements of knowledge and/or skill(s) as a further explanation of the subconstruct. </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Explain how this is a complete fit since all of the knowledge and skills required to “correctly answer” the item are included in that single statement of knowledge and/or skill(s).</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However, mention that we will also need to check whether the grade level of the text is appropriate.  Remember, that for a grade 3 assessment such as the one on the slide, we will be linking to grade 2 in the GPF for SDG 4.1.1(a) reporting. See the next slide for criteria of grade 2 passages (Taken from Appendix B of the GPF).</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Ask if there are any questions on “complete fit.”</a:t>
            </a:r>
            <a:endParaRPr sz="1200" b="0" i="0" u="none" strike="noStrike" cap="none" dirty="0">
              <a:solidFill>
                <a:srgbClr val="000000"/>
              </a:solidFill>
              <a:latin typeface="Arial"/>
              <a:ea typeface="Arial"/>
              <a:cs typeface="Arial"/>
              <a:sym typeface="Arial"/>
            </a:endParaRPr>
          </a:p>
          <a:p>
            <a:pPr marL="171450" marR="0" lvl="0" indent="-8255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Arial"/>
              <a:ea typeface="Arial"/>
              <a:cs typeface="Arial"/>
              <a:sym typeface="Arial"/>
            </a:endParaRPr>
          </a:p>
        </p:txBody>
      </p:sp>
      <p:sp>
        <p:nvSpPr>
          <p:cNvPr id="1301" name="Google Shape;1301;ga364daea06_0_3: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56</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ga5b09a2ba6_0_5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9" name="Google Shape;1309;ga5b09a2ba6_0_51: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solidFill>
                  <a:srgbClr val="000000"/>
                </a:solidFill>
              </a:rPr>
              <a:t>Delete this slide if only setting benchmarks on a mathematics assessment.</a:t>
            </a:r>
          </a:p>
          <a:p>
            <a:pPr marL="171450" marR="0" lvl="0" indent="-171450" algn="l" rtl="0">
              <a:lnSpc>
                <a:spcPct val="100000"/>
              </a:lnSpc>
              <a:spcBef>
                <a:spcPts val="0"/>
              </a:spcBef>
              <a:spcAft>
                <a:spcPts val="0"/>
              </a:spcAft>
              <a:buClr>
                <a:srgbClr val="000000"/>
              </a:buClr>
              <a:buSzPts val="1400"/>
              <a:buFont typeface="Arial"/>
              <a:buChar char="•"/>
            </a:pPr>
            <a:r>
              <a:rPr lang="en-US" sz="1200" b="1" i="0" u="none" strike="noStrike" cap="none" dirty="0">
                <a:solidFill>
                  <a:srgbClr val="000000"/>
                </a:solidFill>
                <a:latin typeface="Arial"/>
                <a:ea typeface="Arial"/>
                <a:cs typeface="Arial"/>
                <a:sym typeface="Arial"/>
              </a:rPr>
              <a:t>The table should be replaced with the relevant grade-level table for the relevant grade in the GPF, either from the Reading Comprehension Domain or the Comprehension of Spoken or Signed Language Domain (Grade 2 for SDG 4.1.1(a), Grade 5 for SDG 4.1.1(b) and Grade 8 for SDG 4.1.1(c)). Here, we have included the Grade 2 Reading Comprehension table. It will be important for the actual alignment exercise that the panelists use the right table(s) from the appendices. This may mean that you need to add in additional slides to show tables from both domains</a:t>
            </a:r>
            <a:r>
              <a:rPr lang="en-US" b="1" dirty="0">
                <a:latin typeface="Arial"/>
                <a:ea typeface="Arial"/>
                <a:cs typeface="Arial"/>
                <a:sym typeface="Arial"/>
              </a:rPr>
              <a:t>, and you may want to revisit those tables when you get to the actual activity.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1450" marR="0" lvl="0" indent="-171450" algn="l" rtl="0">
              <a:lnSpc>
                <a:spcPct val="100000"/>
              </a:lnSpc>
              <a:spcBef>
                <a:spcPts val="0"/>
              </a:spcBef>
              <a:spcAft>
                <a:spcPts val="0"/>
              </a:spcAft>
              <a:buClr>
                <a:srgbClr val="000000"/>
              </a:buClr>
              <a:buSzPts val="1400"/>
              <a:buFont typeface="Arial"/>
              <a:buChar char="•"/>
            </a:pP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Facilitator Notes:</a:t>
            </a:r>
            <a:endParaRPr b="1" dirty="0">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Explain the importance of panelists evaluating the grade level of the words and text(s) included in the assessment. You will want to note to them that assessments are often times not grade aligned or may be more difficult in some contexts than others. However, to be able to compare learning outcomes between different countries, we need to know that the passages used in the same grade level are more or less equivalent in terms of difficulty. </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Note that the reading GPDs rely heavily on this assessment of difficulty and, in fact, don’t vary significantly between some grade levels on any factor other than the grade level of the assessment. As such, this assessment is critical. </a:t>
            </a: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In the example case given here, which was for a grade 3 assessment, the text is harder than would typically be accessible to a ‘meets’ learner at grade 2.</a:t>
            </a:r>
            <a:endParaRPr sz="12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310" name="Google Shape;1310;ga5b09a2ba6_0_51: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57</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7" name="Google Shape;1317;p2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solidFill>
                  <a:srgbClr val="000000"/>
                </a:solidFill>
              </a:rPr>
              <a:t>Delete this slide if only setting benchmarks on a mathematics assessment.</a:t>
            </a:r>
          </a:p>
          <a:p>
            <a:pPr marL="171450" marR="0" lvl="0" indent="-171450" algn="l" rtl="0">
              <a:lnSpc>
                <a:spcPct val="100000"/>
              </a:lnSpc>
              <a:spcBef>
                <a:spcPts val="0"/>
              </a:spcBef>
              <a:spcAft>
                <a:spcPts val="0"/>
              </a:spcAft>
              <a:buClr>
                <a:srgbClr val="000000"/>
              </a:buClr>
              <a:buSzPts val="1400"/>
              <a:buFont typeface="Arial"/>
              <a:buChar char="•"/>
            </a:pPr>
            <a:r>
              <a:rPr lang="en-US" sz="1200" b="1" i="0" u="none" strike="noStrike" cap="none" dirty="0">
                <a:solidFill>
                  <a:srgbClr val="000000"/>
                </a:solidFill>
                <a:latin typeface="Arial"/>
                <a:ea typeface="Arial"/>
                <a:cs typeface="Arial"/>
                <a:sym typeface="Arial"/>
              </a:rPr>
              <a:t>You may want to replace the items with items that make sense with the grade level of the assessment; they should be items that would align with content standards/GPDs from that grade level.</a:t>
            </a:r>
            <a:endParaRPr sz="1200" b="1"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1" i="0" u="none" strike="noStrike" cap="none" dirty="0">
                <a:solidFill>
                  <a:srgbClr val="000000"/>
                </a:solidFill>
                <a:latin typeface="Arial"/>
                <a:ea typeface="Arial"/>
                <a:cs typeface="Arial"/>
                <a:sym typeface="Arial"/>
              </a:rPr>
              <a:t>Note</a:t>
            </a:r>
            <a:r>
              <a:rPr lang="en-US" b="1" dirty="0">
                <a:latin typeface="Arial"/>
                <a:ea typeface="Arial"/>
                <a:cs typeface="Arial"/>
                <a:sym typeface="Arial"/>
              </a:rPr>
              <a:t>: if more sample items are desired, you will need to create these. It is sometimes helpful to have two complete fit and two partial fit items at a minimum.</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1450" marR="0" lvl="0" indent="-171450" algn="l" rtl="0">
              <a:lnSpc>
                <a:spcPct val="100000"/>
              </a:lnSpc>
              <a:spcBef>
                <a:spcPts val="0"/>
              </a:spcBef>
              <a:spcAft>
                <a:spcPts val="0"/>
              </a:spcAft>
              <a:buClr>
                <a:srgbClr val="000000"/>
              </a:buClr>
              <a:buSzPts val="1400"/>
              <a:buFont typeface="Arial"/>
              <a:buChar char="•"/>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br>
              <a:rPr lang="en-US" dirty="0">
                <a:latin typeface="Arial"/>
                <a:ea typeface="Arial"/>
                <a:cs typeface="Arial"/>
                <a:sym typeface="Arial"/>
              </a:rPr>
            </a:br>
            <a:r>
              <a:rPr lang="en-US" b="1" dirty="0">
                <a:latin typeface="Arial"/>
                <a:ea typeface="Arial"/>
                <a:cs typeface="Arial"/>
                <a:sym typeface="Arial"/>
              </a:rPr>
              <a:t>Facilitator Notes:</a:t>
            </a:r>
            <a:endParaRPr dirty="0">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Read the item then read through the domain, construct, and subconstruct that align with the item.</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Use the statement of knowledge and/or skill(s) (content standard) as a further explanation of the subconstruct. </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Explain how this is a partial fit, with knowledge or skill required from two statements of knowledge and/or skill(s) (Say or sign fluently a grade-level continuous text AND retrieve a single piece of explicit information from a grade-level continuous text by direct- or close-word matching). This is because in EGRA, learners are only given a minute to read the reading comprehension passage. And, if they don’t read the whole thing, they are not asked all of the comprehension questions.</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Also, remind panelists that they should have determined whether the passage is of appropriate difficulty for the relevant grade level </a:t>
            </a:r>
            <a:r>
              <a:rPr lang="en-US" sz="1800" dirty="0">
                <a:solidFill>
                  <a:srgbClr val="000000"/>
                </a:solidFill>
                <a:effectLst/>
                <a:latin typeface="Gill Sans MT" panose="020B0502020104020203" pitchFamily="34" charset="0"/>
                <a:ea typeface="Gill Sans" panose="020B0604020202020204" charset="0"/>
                <a:cs typeface="Gill Sans" panose="020B0604020202020204" charset="0"/>
              </a:rPr>
              <a:t>(Grade 2 for SDG 4.1.1(a), Grade 5 for SDG 4.1.1(b) and Grade 8 for SDG 4.1.1(c))</a:t>
            </a:r>
            <a:r>
              <a:rPr lang="en-US"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Ask if there </a:t>
            </a:r>
            <a:r>
              <a:rPr lang="en-US" dirty="0">
                <a:latin typeface="Arial"/>
                <a:ea typeface="Arial"/>
                <a:cs typeface="Arial"/>
                <a:sym typeface="Arial"/>
              </a:rPr>
              <a:t>are any questions on “partial fit.”</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p:txBody>
      </p:sp>
      <p:sp>
        <p:nvSpPr>
          <p:cNvPr id="1318" name="Google Shape;1318;p26:notes"/>
          <p:cNvSpPr txBox="1">
            <a:spLocks noGrp="1"/>
          </p:cNvSpPr>
          <p:nvPr>
            <p:ph type="sldNum" idx="12"/>
          </p:nvPr>
        </p:nvSpPr>
        <p:spPr>
          <a:xfrm>
            <a:off x="3978133" y="8842031"/>
            <a:ext cx="3043343" cy="467071"/>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58</a:t>
            </a:fld>
            <a:endParaRPr>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8" name="Google Shape;1328;p2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solidFill>
                  <a:srgbClr val="000000"/>
                </a:solidFill>
              </a:rPr>
              <a:t>Delete this slide if only setting benchmarks on a mathematics assessment.</a:t>
            </a:r>
          </a:p>
          <a:p>
            <a:pPr marL="171450" marR="0" lvl="0" indent="-171450" algn="l" rtl="0">
              <a:lnSpc>
                <a:spcPct val="100000"/>
              </a:lnSpc>
              <a:spcBef>
                <a:spcPts val="0"/>
              </a:spcBef>
              <a:spcAft>
                <a:spcPts val="0"/>
              </a:spcAft>
              <a:buClr>
                <a:srgbClr val="000000"/>
              </a:buClr>
              <a:buSzPts val="1400"/>
              <a:buFont typeface="Arial"/>
              <a:buChar char="•"/>
            </a:pPr>
            <a:r>
              <a:rPr lang="en-US" sz="1200" b="1" i="0" u="none" strike="noStrike" cap="none" dirty="0">
                <a:solidFill>
                  <a:srgbClr val="000000"/>
                </a:solidFill>
                <a:latin typeface="Arial"/>
                <a:ea typeface="Arial"/>
                <a:cs typeface="Arial"/>
                <a:sym typeface="Arial"/>
              </a:rPr>
              <a:t>You may want to replace with items that make sense with the grade level of the assessment.</a:t>
            </a:r>
            <a:endParaRPr sz="1200" b="1"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1" i="0" u="none" strike="noStrike" cap="none" dirty="0">
                <a:solidFill>
                  <a:srgbClr val="000000"/>
                </a:solidFill>
                <a:latin typeface="Arial"/>
                <a:ea typeface="Arial"/>
                <a:cs typeface="Arial"/>
                <a:sym typeface="Arial"/>
              </a:rPr>
              <a:t>Note: If more sample items are desired, you will need to create these. It is sometimes helpful to have two complete fit and two partial fit items at a minimum. You may also want to have a “no-fit” item that doesn’t align at the grade level (meaning the grade level does not have an “x” for the statement of knowledge and/or </a:t>
            </a:r>
            <a:r>
              <a:rPr lang="en-US" b="1" dirty="0">
                <a:latin typeface="Arial"/>
                <a:ea typeface="Arial"/>
                <a:cs typeface="Arial"/>
                <a:sym typeface="Arial"/>
              </a:rPr>
              <a:t>skill(s) in the Knowledge or Skill table) and one that doesn’t align anywhere in the GPF (e.g., a grammar question for reading).</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1450" marR="0" lvl="0" indent="-171450" algn="l" rtl="0">
              <a:lnSpc>
                <a:spcPct val="100000"/>
              </a:lnSpc>
              <a:spcBef>
                <a:spcPts val="0"/>
              </a:spcBef>
              <a:spcAft>
                <a:spcPts val="0"/>
              </a:spcAft>
              <a:buClr>
                <a:srgbClr val="000000"/>
              </a:buClr>
              <a:buSzPts val="1400"/>
              <a:buFont typeface="Arial"/>
              <a:buChar char="•"/>
            </a:pPr>
            <a:endParaRPr dirty="0">
              <a:latin typeface="Arial"/>
              <a:ea typeface="Arial"/>
              <a:cs typeface="Arial"/>
              <a:sym typeface="Arial"/>
            </a:endParaRPr>
          </a:p>
          <a:p>
            <a:pPr marL="0" lvl="0" indent="0" algn="l" rtl="0">
              <a:lnSpc>
                <a:spcPct val="100000"/>
              </a:lnSpc>
              <a:spcBef>
                <a:spcPts val="0"/>
              </a:spcBef>
              <a:spcAft>
                <a:spcPts val="0"/>
              </a:spcAft>
              <a:buSzPts val="1400"/>
              <a:buNone/>
            </a:pPr>
            <a:br>
              <a:rPr lang="en-US" dirty="0">
                <a:latin typeface="Arial"/>
                <a:ea typeface="Arial"/>
                <a:cs typeface="Arial"/>
                <a:sym typeface="Arial"/>
              </a:rPr>
            </a:br>
            <a:r>
              <a:rPr lang="en-US" b="1" dirty="0">
                <a:latin typeface="Arial"/>
                <a:ea typeface="Arial"/>
                <a:cs typeface="Arial"/>
                <a:sym typeface="Arial"/>
              </a:rPr>
              <a:t>Facilitator Notes:</a:t>
            </a:r>
            <a:endParaRPr dirty="0">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Read the stem and options; explain that the key is the correct answer, and the other options are distractors; then ask the panelists if there are any domains, constructs, subconstructs, and knowledge and/or skill(s) statements that align with the item.</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Explain how this does not fit since the knowledge and skills needed to answer this question are not included in the GPF. Also note that if the knowledge or skills were expected at a lower grade level, then this would fit since learners in this grade should be able to correctly respond to items from a lower grade (just not a higher grade).</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Also mention that other no fit items would be related to content covered in a higher grade.</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dirty="0">
                <a:solidFill>
                  <a:srgbClr val="000000"/>
                </a:solidFill>
                <a:latin typeface="Arial"/>
                <a:ea typeface="Arial"/>
                <a:cs typeface="Arial"/>
                <a:sym typeface="Arial"/>
              </a:rPr>
              <a:t>Ask if there </a:t>
            </a:r>
            <a:r>
              <a:rPr lang="en-US" dirty="0">
                <a:latin typeface="Arial"/>
                <a:ea typeface="Arial"/>
                <a:cs typeface="Arial"/>
                <a:sym typeface="Arial"/>
              </a:rPr>
              <a:t>are any questions about “no fit.”</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p:txBody>
      </p:sp>
      <p:sp>
        <p:nvSpPr>
          <p:cNvPr id="1329" name="Google Shape;1329;p27:notes"/>
          <p:cNvSpPr txBox="1">
            <a:spLocks noGrp="1"/>
          </p:cNvSpPr>
          <p:nvPr>
            <p:ph type="sldNum" idx="12"/>
          </p:nvPr>
        </p:nvSpPr>
        <p:spPr>
          <a:xfrm>
            <a:off x="3978133" y="8842031"/>
            <a:ext cx="3043343" cy="467071"/>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59</a:t>
            </a:fld>
            <a:endParaRPr>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2" name="Google Shape;942;p2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buClr>
                <a:schemeClr val="dk1"/>
              </a:buClr>
              <a:buSzPts val="1200"/>
            </a:pPr>
            <a:r>
              <a:rPr lang="en-US" b="1" dirty="0">
                <a:solidFill>
                  <a:srgbClr val="000000"/>
                </a:solidFill>
              </a:rPr>
              <a:t>Facilitator Notes:</a:t>
            </a:r>
            <a:endParaRPr dirty="0">
              <a:solidFill>
                <a:srgbClr val="000000"/>
              </a:solidFill>
            </a:endParaRPr>
          </a:p>
          <a:p>
            <a:pPr marL="177571" indent="-177571">
              <a:buSzPts val="1200"/>
              <a:buFont typeface="Arial"/>
              <a:buChar char="•"/>
            </a:pPr>
            <a:r>
              <a:rPr lang="en-US" dirty="0">
                <a:solidFill>
                  <a:srgbClr val="000000"/>
                </a:solidFill>
              </a:rPr>
              <a:t>Explain how items are recorded on the rating form:</a:t>
            </a:r>
            <a:endParaRPr dirty="0">
              <a:solidFill>
                <a:srgbClr val="000000"/>
              </a:solidFill>
            </a:endParaRPr>
          </a:p>
          <a:p>
            <a:pPr marL="651093" lvl="1" indent="-177571">
              <a:buSzPts val="1200"/>
              <a:buFont typeface="Arial"/>
              <a:buChar char="•"/>
            </a:pPr>
            <a:r>
              <a:rPr lang="en-US" dirty="0">
                <a:solidFill>
                  <a:srgbClr val="000000"/>
                </a:solidFill>
              </a:rPr>
              <a:t>Panelists will need to enter the domain, construct, subconstruct, and statement of knowledge and/or skill(s) into the form (Note: if providing an electronic form, you may wish to make each of these drop down menus or add autofill columns so that panelists only have to select the appropriate domain, construct, subconstruct number and then the text will pop up in the next column).</a:t>
            </a:r>
            <a:endParaRPr dirty="0">
              <a:solidFill>
                <a:srgbClr val="000000"/>
              </a:solidFill>
            </a:endParaRPr>
          </a:p>
          <a:p>
            <a:pPr marL="651093" lvl="1" indent="-190724">
              <a:buChar char="•"/>
            </a:pPr>
            <a:r>
              <a:rPr lang="en-US" dirty="0">
                <a:solidFill>
                  <a:srgbClr val="000000"/>
                </a:solidFill>
              </a:rPr>
              <a:t>Next, panelists will need to determine whether the item is complete, partial, or no fit based on the criteria from the previous slides.</a:t>
            </a:r>
            <a:endParaRPr dirty="0">
              <a:solidFill>
                <a:srgbClr val="000000"/>
              </a:solidFill>
            </a:endParaRPr>
          </a:p>
          <a:p>
            <a:pPr marL="651093" lvl="1" indent="-177571">
              <a:buSzPts val="1200"/>
              <a:buFont typeface="Arial"/>
              <a:buChar char="•"/>
            </a:pPr>
            <a:r>
              <a:rPr lang="en-US" dirty="0">
                <a:solidFill>
                  <a:srgbClr val="000000"/>
                </a:solidFill>
              </a:rPr>
              <a:t>In general, if they select complete fit, they will only list one domain, construct, </a:t>
            </a:r>
            <a:r>
              <a:rPr lang="en-US" dirty="0" err="1">
                <a:solidFill>
                  <a:srgbClr val="000000"/>
                </a:solidFill>
              </a:rPr>
              <a:t>subconstruct</a:t>
            </a:r>
            <a:r>
              <a:rPr lang="en-US" dirty="0">
                <a:solidFill>
                  <a:srgbClr val="000000"/>
                </a:solidFill>
              </a:rPr>
              <a:t> and statement of knowledge and/or skill(s) in a row (meaning they won’t use the columns on the right half of the form). If they select partial fit, there should generally be at least two domains, constructs, </a:t>
            </a:r>
            <a:r>
              <a:rPr lang="en-US" dirty="0" err="1">
                <a:solidFill>
                  <a:srgbClr val="000000"/>
                </a:solidFill>
              </a:rPr>
              <a:t>subconstructs</a:t>
            </a:r>
            <a:r>
              <a:rPr lang="en-US" dirty="0">
                <a:solidFill>
                  <a:srgbClr val="000000"/>
                </a:solidFill>
              </a:rPr>
              <a:t>, and statements of knowledge and/or skill(s) in the row.</a:t>
            </a:r>
            <a:r>
              <a:rPr lang="en-US" baseline="0" dirty="0">
                <a:solidFill>
                  <a:srgbClr val="000000"/>
                </a:solidFill>
              </a:rPr>
              <a:t> I</a:t>
            </a:r>
            <a:r>
              <a:rPr lang="en-US" dirty="0">
                <a:solidFill>
                  <a:srgbClr val="000000"/>
                </a:solidFill>
              </a:rPr>
              <a:t>f they select no fit, there will not be any domains, constructs, or </a:t>
            </a:r>
            <a:r>
              <a:rPr lang="en-US" dirty="0" err="1">
                <a:solidFill>
                  <a:srgbClr val="000000"/>
                </a:solidFill>
              </a:rPr>
              <a:t>subconstructs</a:t>
            </a:r>
            <a:r>
              <a:rPr lang="en-US" dirty="0">
                <a:solidFill>
                  <a:srgbClr val="000000"/>
                </a:solidFill>
              </a:rPr>
              <a:t> listed or they will list the domains, constructs, and </a:t>
            </a:r>
            <a:r>
              <a:rPr lang="en-US" dirty="0" err="1">
                <a:solidFill>
                  <a:srgbClr val="000000"/>
                </a:solidFill>
              </a:rPr>
              <a:t>subconstructs</a:t>
            </a:r>
            <a:r>
              <a:rPr lang="en-US" dirty="0">
                <a:solidFill>
                  <a:srgbClr val="000000"/>
                </a:solidFill>
              </a:rPr>
              <a:t> from a higher grade (if they have those available, though it is important to note that this is not necessary).</a:t>
            </a:r>
            <a:endParaRPr dirty="0">
              <a:solidFill>
                <a:srgbClr val="000000"/>
              </a:solidFill>
            </a:endParaRPr>
          </a:p>
          <a:p>
            <a:pPr marL="177571" indent="-177571">
              <a:buSzPts val="1200"/>
              <a:buFont typeface="Arial"/>
              <a:buChar char="•"/>
            </a:pPr>
            <a:r>
              <a:rPr lang="en-US" dirty="0">
                <a:solidFill>
                  <a:srgbClr val="000000"/>
                </a:solidFill>
              </a:rPr>
              <a:t>Explain how the ratings are totaled (by counting the complete fits, partial fits, and no fits in the columns).</a:t>
            </a:r>
            <a:endParaRPr dirty="0">
              <a:solidFill>
                <a:srgbClr val="000000"/>
              </a:solidFill>
            </a:endParaRPr>
          </a:p>
          <a:p>
            <a:pPr marL="177571" indent="-98650">
              <a:buClr>
                <a:schemeClr val="dk1"/>
              </a:buClr>
              <a:buSzPts val="1200"/>
            </a:pPr>
            <a:endParaRPr dirty="0"/>
          </a:p>
        </p:txBody>
      </p:sp>
      <p:sp>
        <p:nvSpPr>
          <p:cNvPr id="943" name="Google Shape;943;p2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60</a:t>
            </a:fld>
            <a:endParaRPr>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14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144: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t>Facilitator Notes:</a:t>
            </a:r>
            <a:endParaRPr dirty="0"/>
          </a:p>
          <a:p>
            <a:pPr marL="177571" indent="-177571">
              <a:buFont typeface="Arial"/>
              <a:buChar char="•"/>
            </a:pPr>
            <a:r>
              <a:rPr lang="en-US" b="0" dirty="0"/>
              <a:t>Explain the </a:t>
            </a:r>
            <a:r>
              <a:rPr lang="en-GB" b="0" dirty="0"/>
              <a:t>ways in which we will consider alignment.</a:t>
            </a:r>
          </a:p>
          <a:p>
            <a:pPr marL="177571" indent="-177571">
              <a:buFont typeface="Arial"/>
              <a:buChar char="•"/>
            </a:pPr>
            <a:r>
              <a:rPr lang="en-GB" b="0" dirty="0"/>
              <a:t>You may wish to explain that this exercise has already been undertaken by the government as part of its self-assessment before deciding to undertake the workshop.</a:t>
            </a:r>
            <a:endParaRPr b="0" dirty="0"/>
          </a:p>
        </p:txBody>
      </p:sp>
      <p:sp>
        <p:nvSpPr>
          <p:cNvPr id="951" name="Google Shape;951;p144: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61</a:t>
            </a:fld>
            <a:endParaRPr>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9" name="Google Shape;969;p2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t>Update assessment(s) names.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0" indent="0"/>
            <a:endParaRPr dirty="0"/>
          </a:p>
          <a:p>
            <a:pPr marL="0" indent="0"/>
            <a:endParaRPr b="1" dirty="0"/>
          </a:p>
          <a:p>
            <a:pPr marL="0" indent="0"/>
            <a:r>
              <a:rPr lang="en-US" b="1" dirty="0"/>
              <a:t>Facilitator Notes:</a:t>
            </a:r>
            <a:endParaRPr dirty="0"/>
          </a:p>
          <a:p>
            <a:pPr marL="177571" indent="-177571">
              <a:buFont typeface="Arial"/>
              <a:buChar char="•"/>
            </a:pPr>
            <a:r>
              <a:rPr lang="en-US" b="0" dirty="0"/>
              <a:t>Explain what you as facilitators will do after the panelists make their ratings</a:t>
            </a:r>
            <a:r>
              <a:rPr lang="en-US" dirty="0"/>
              <a:t>, as described on the slide.</a:t>
            </a:r>
            <a:endParaRPr dirty="0"/>
          </a:p>
          <a:p>
            <a:pPr marL="177571" indent="-177571">
              <a:buChar char="•"/>
            </a:pPr>
            <a:r>
              <a:rPr lang="en-US" dirty="0"/>
              <a:t>The questions are what you will ask yourself after you compile panelists ratings on alignment. </a:t>
            </a:r>
            <a:endParaRPr dirty="0"/>
          </a:p>
          <a:p>
            <a:pPr marL="0" indent="0"/>
            <a:endParaRPr dirty="0"/>
          </a:p>
        </p:txBody>
      </p:sp>
      <p:sp>
        <p:nvSpPr>
          <p:cNvPr id="970" name="Google Shape;970;p2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62</a:t>
            </a:fld>
            <a:endParaRPr>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Google Shape;985;p31: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Add the assessment name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0" indent="0"/>
            <a:endParaRPr lang="en-US" b="1" dirty="0"/>
          </a:p>
          <a:p>
            <a:pPr marL="0" indent="0"/>
            <a:endParaRPr lang="en-US" b="1" dirty="0"/>
          </a:p>
          <a:p>
            <a:pPr marL="0" indent="0"/>
            <a:r>
              <a:rPr lang="en-US" b="1" dirty="0"/>
              <a:t>Facilitator Notes:</a:t>
            </a:r>
            <a:endParaRPr dirty="0"/>
          </a:p>
          <a:p>
            <a:pPr marL="177571" indent="-177571">
              <a:buFont typeface="Arial"/>
              <a:buChar char="•"/>
            </a:pPr>
            <a:r>
              <a:rPr lang="en-US" b="0" dirty="0"/>
              <a:t>Explain that panelists will now complete Task 1 following the steps described.</a:t>
            </a:r>
            <a:endParaRPr dirty="0"/>
          </a:p>
          <a:p>
            <a:pPr marL="0" indent="0">
              <a:buClr>
                <a:schemeClr val="dk1"/>
              </a:buClr>
              <a:buSzPts val="1200"/>
            </a:pPr>
            <a:endParaRPr dirty="0"/>
          </a:p>
        </p:txBody>
      </p:sp>
      <p:sp>
        <p:nvSpPr>
          <p:cNvPr id="986" name="Google Shape;986;p31: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64</a:t>
            </a:fld>
            <a:endParaRPr>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1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p146: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t>This slide will be up on the screen as a guide for the activity. </a:t>
            </a:r>
            <a:endParaRPr b="1" dirty="0"/>
          </a:p>
          <a:p>
            <a:pPr marL="171450" indent="-171450">
              <a:buFont typeface="Arial" panose="020B0604020202020204" pitchFamily="34" charset="0"/>
              <a:buChar char="•"/>
            </a:pPr>
            <a:r>
              <a:rPr lang="en-US" b="1" dirty="0"/>
              <a:t>Update the name of the assessment(s).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0" indent="0"/>
            <a:endParaRPr dirty="0"/>
          </a:p>
          <a:p>
            <a:pPr marL="0" indent="0"/>
            <a:endParaRPr b="1" dirty="0"/>
          </a:p>
          <a:p>
            <a:pPr marL="0" indent="0"/>
            <a:r>
              <a:rPr lang="en-US" b="1" dirty="0"/>
              <a:t>Facilitator Notes:</a:t>
            </a:r>
            <a:endParaRPr b="1" dirty="0"/>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Tell the panelists they will now rate the items from the assessment.</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Remind the panelists of these steps.</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Answer any final questions.</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Begin individual work.</a:t>
            </a:r>
            <a:endParaRPr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dirty="0">
                <a:solidFill>
                  <a:srgbClr val="000000"/>
                </a:solidFill>
                <a:latin typeface="Arial" panose="020B0604020202020204" pitchFamily="34" charset="0"/>
                <a:cs typeface="Arial" panose="020B0604020202020204" pitchFamily="34" charset="0"/>
              </a:rPr>
              <a:t>Walk around during the individual work to make sure panelists </a:t>
            </a:r>
            <a:r>
              <a:rPr lang="en-US" dirty="0"/>
              <a:t>are completing the activity correctly and to answer any questions/remind them to work independently.</a:t>
            </a:r>
            <a:endParaRPr dirty="0"/>
          </a:p>
          <a:p>
            <a:pPr marL="144687" indent="0"/>
            <a:endParaRPr dirty="0"/>
          </a:p>
          <a:p>
            <a:pPr marL="0" indent="0">
              <a:buClr>
                <a:schemeClr val="dk1"/>
              </a:buClr>
              <a:buSzPts val="1200"/>
            </a:pPr>
            <a:endParaRPr dirty="0"/>
          </a:p>
          <a:p>
            <a:pPr marL="0" indent="0">
              <a:buClr>
                <a:schemeClr val="dk1"/>
              </a:buClr>
              <a:buSzPts val="1200"/>
            </a:pPr>
            <a:endParaRPr dirty="0"/>
          </a:p>
        </p:txBody>
      </p:sp>
      <p:sp>
        <p:nvSpPr>
          <p:cNvPr id="993" name="Google Shape;993;p146: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65</a:t>
            </a:fld>
            <a:endParaRPr>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9c7fbe508c_0_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9c7fbe508c_0_1: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indent="-171450">
              <a:buClr>
                <a:schemeClr val="dk1"/>
              </a:buClr>
              <a:buSzPts val="1100"/>
              <a:buFont typeface="Arial" panose="020B0604020202020204" pitchFamily="34" charset="0"/>
              <a:buChar char="•"/>
            </a:pPr>
            <a:r>
              <a:rPr lang="en-US" b="1" dirty="0"/>
              <a:t>Please add in relevant names to this slide or delete as appropriate.</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US" b="1" dirty="0"/>
              <a:t>Remove the yellow “plus” sign before using the presentation</a:t>
            </a:r>
          </a:p>
          <a:p>
            <a:pPr marL="0" indent="0">
              <a:buClr>
                <a:schemeClr val="dk1"/>
              </a:buClr>
              <a:buSzPts val="1100"/>
            </a:pPr>
            <a:endParaRPr b="1" dirty="0"/>
          </a:p>
          <a:p>
            <a:pPr marL="0" indent="0">
              <a:buClr>
                <a:schemeClr val="dk1"/>
              </a:buClr>
              <a:buSzPts val="1100"/>
            </a:pPr>
            <a:endParaRPr b="1" dirty="0"/>
          </a:p>
          <a:p>
            <a:pPr marL="0" indent="0">
              <a:buClr>
                <a:schemeClr val="dk1"/>
              </a:buClr>
              <a:buSzPts val="1100"/>
            </a:pPr>
            <a:r>
              <a:rPr lang="en-US" b="1" dirty="0"/>
              <a:t>Facilitator  Notes: </a:t>
            </a:r>
            <a:endParaRPr b="1" dirty="0"/>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This is a continuation of the previous slide. See notes there.</a:t>
            </a:r>
            <a:endParaRPr dirty="0"/>
          </a:p>
          <a:p>
            <a:pPr marL="177571" indent="-98650">
              <a:buClr>
                <a:schemeClr val="dk1"/>
              </a:buClr>
              <a:buSzPts val="1200"/>
            </a:pPr>
            <a:endParaRPr b="1" dirty="0"/>
          </a:p>
        </p:txBody>
      </p:sp>
      <p:sp>
        <p:nvSpPr>
          <p:cNvPr id="363" name="Google Shape;363;g9c7fbe508c_0_1: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7</a:t>
            </a:fld>
            <a:endParaRPr>
              <a:solidFill>
                <a:srgbClr val="000000"/>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5" name="Google Shape;1065;p34: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a:t>Facilitator Notes:</a:t>
            </a:r>
            <a:endParaRPr/>
          </a:p>
          <a:p>
            <a:pPr marL="177571" indent="-177571">
              <a:buFont typeface="Arial"/>
              <a:buChar char="•"/>
            </a:pPr>
            <a:r>
              <a:rPr lang="en-US" b="0"/>
              <a:t>Explain you will now describe the results from Task 1.</a:t>
            </a:r>
            <a:endParaRPr/>
          </a:p>
          <a:p>
            <a:pPr marL="0" indent="0"/>
            <a:endParaRPr/>
          </a:p>
        </p:txBody>
      </p:sp>
      <p:sp>
        <p:nvSpPr>
          <p:cNvPr id="1066" name="Google Shape;1066;p34: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67</a:t>
            </a:fld>
            <a:endParaRPr>
              <a:solidFill>
                <a:srgbClr val="000000"/>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2" name="Google Shape;1072;p35: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solidFill>
                  <a:srgbClr val="000000"/>
                </a:solidFill>
              </a:rPr>
              <a:t>Delete this slide if only setting benchmarks on a reading assessment.</a:t>
            </a:r>
          </a:p>
          <a:p>
            <a:pPr marL="177571" indent="-177571">
              <a:buFont typeface="Arial"/>
              <a:buChar char="•"/>
            </a:pPr>
            <a:r>
              <a:rPr lang="en-US" b="1" dirty="0">
                <a:solidFill>
                  <a:srgbClr val="000000"/>
                </a:solidFill>
              </a:rPr>
              <a:t>You will need to complete the analysis listed on pages 23-25 under step 2 of Task 1 in the toolkit and replace the table here with a table that shows the average alignment of the number by domain from the workshop.</a:t>
            </a:r>
            <a:endParaRPr dirty="0">
              <a:solidFill>
                <a:srgbClr val="000000"/>
              </a:solidFill>
            </a:endParaRPr>
          </a:p>
          <a:p>
            <a:pPr marL="177571" indent="-177571">
              <a:buFont typeface="Arial"/>
              <a:buChar char="•"/>
            </a:pPr>
            <a:r>
              <a:rPr lang="en-US" b="1" dirty="0">
                <a:solidFill>
                  <a:srgbClr val="000000"/>
                </a:solidFill>
              </a:rPr>
              <a:t>Load the results into the next several slides.</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7571" indent="-177571">
              <a:buFont typeface="Arial"/>
              <a:buChar char="•"/>
            </a:pPr>
            <a:endParaRPr b="1" dirty="0">
              <a:solidFill>
                <a:srgbClr val="000000"/>
              </a:solidFill>
            </a:endParaRPr>
          </a:p>
          <a:p>
            <a:pPr marL="473522"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sz="1100" dirty="0">
                <a:solidFill>
                  <a:srgbClr val="000000"/>
                </a:solidFill>
                <a:latin typeface="Gill Sans"/>
                <a:ea typeface="Gill Sans"/>
                <a:cs typeface="Gill Sans"/>
                <a:sym typeface="Gill Sans"/>
              </a:rPr>
              <a:t>Present results of the alignment ratings by the panelists.</a:t>
            </a:r>
            <a:endParaRPr dirty="0">
              <a:solidFill>
                <a:srgbClr val="000000"/>
              </a:solidFill>
            </a:endParaRPr>
          </a:p>
          <a:p>
            <a:pPr marL="177571" indent="-177571">
              <a:buFont typeface="Arial"/>
              <a:buChar char="•"/>
            </a:pPr>
            <a:r>
              <a:rPr lang="en-US" sz="1100" dirty="0">
                <a:solidFill>
                  <a:srgbClr val="000000"/>
                </a:solidFill>
                <a:latin typeface="Gill Sans"/>
                <a:ea typeface="Gill Sans"/>
                <a:cs typeface="Gill Sans"/>
                <a:sym typeface="Gill Sans"/>
              </a:rPr>
              <a:t>Discuss the implications of the results, both the number of items aligning (or not aligning) with the required domains and the coverage (or lack of coverage) of the domains, constructs, and </a:t>
            </a:r>
            <a:r>
              <a:rPr lang="en-US" sz="1100" dirty="0" err="1">
                <a:solidFill>
                  <a:srgbClr val="000000"/>
                </a:solidFill>
                <a:latin typeface="Gill Sans"/>
                <a:ea typeface="Gill Sans"/>
                <a:cs typeface="Gill Sans"/>
                <a:sym typeface="Gill Sans"/>
              </a:rPr>
              <a:t>subcontructs</a:t>
            </a:r>
            <a:r>
              <a:rPr lang="en-US" sz="1100" dirty="0">
                <a:solidFill>
                  <a:srgbClr val="000000"/>
                </a:solidFill>
                <a:latin typeface="Gill Sans"/>
                <a:ea typeface="Gill Sans"/>
                <a:cs typeface="Gill Sans"/>
                <a:sym typeface="Gill Sans"/>
              </a:rPr>
              <a:t>. </a:t>
            </a:r>
            <a:endParaRPr sz="1100" dirty="0">
              <a:solidFill>
                <a:srgbClr val="000000"/>
              </a:solidFill>
              <a:latin typeface="Gill Sans"/>
              <a:ea typeface="Gill Sans"/>
              <a:cs typeface="Gill Sans"/>
            </a:endParaRPr>
          </a:p>
          <a:p>
            <a:pPr marL="177571" indent="-177571">
              <a:buFont typeface="Arial"/>
              <a:buChar char="•"/>
            </a:pPr>
            <a:r>
              <a:rPr lang="en-US" sz="1100" dirty="0">
                <a:solidFill>
                  <a:srgbClr val="000000"/>
                </a:solidFill>
                <a:latin typeface="Gill Sans"/>
                <a:ea typeface="Gill Sans"/>
                <a:cs typeface="Gill Sans"/>
                <a:sym typeface="Gill Sans"/>
              </a:rPr>
              <a:t>On the slides after this one (to be created), show some of the disagreements on which knowledge/skills panelists aligned specific assessment items to. Recommend going item-by-item for items with a lot of disagreement and then leading the group in a discussion around why panelists rated one way or another. </a:t>
            </a:r>
            <a:endParaRPr sz="1100" dirty="0">
              <a:solidFill>
                <a:srgbClr val="000000"/>
              </a:solidFill>
              <a:latin typeface="Gill Sans"/>
              <a:ea typeface="Gill Sans"/>
              <a:cs typeface="Gill Sans"/>
              <a:sym typeface="Gill Sans"/>
            </a:endParaRPr>
          </a:p>
          <a:p>
            <a:pPr marL="0" indent="0">
              <a:buClr>
                <a:schemeClr val="dk1"/>
              </a:buClr>
              <a:buSzPts val="1200"/>
            </a:pPr>
            <a:endParaRPr dirty="0"/>
          </a:p>
          <a:p>
            <a:pPr marL="0" indent="0"/>
            <a:endParaRPr dirty="0"/>
          </a:p>
          <a:p>
            <a:pPr marL="0" indent="0">
              <a:buClr>
                <a:schemeClr val="dk1"/>
              </a:buClr>
              <a:buSzPts val="1200"/>
            </a:pPr>
            <a:endParaRPr dirty="0"/>
          </a:p>
        </p:txBody>
      </p:sp>
      <p:sp>
        <p:nvSpPr>
          <p:cNvPr id="1073" name="Google Shape;1073;p35: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68</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54128571ae_2_6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1" name="Google Shape;1081;g54128571ae_2_63: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buChar char="•"/>
            </a:pPr>
            <a:r>
              <a:rPr lang="en-US" b="1" dirty="0">
                <a:solidFill>
                  <a:srgbClr val="000000"/>
                </a:solidFill>
              </a:rPr>
              <a:t>Note: this is an extension of the previous slide (with the same notes).</a:t>
            </a:r>
            <a:endParaRPr b="1" dirty="0">
              <a:solidFill>
                <a:srgbClr val="000000"/>
              </a:solidFill>
            </a:endParaRP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b="1" dirty="0">
                <a:solidFill>
                  <a:srgbClr val="000000"/>
                </a:solidFill>
              </a:rPr>
              <a:t>Delete this slide if only setting benchmarks on a reading assessment.</a:t>
            </a:r>
          </a:p>
          <a:p>
            <a:pPr marL="177571" indent="-177571">
              <a:buFont typeface="Arial"/>
              <a:buChar char="•"/>
            </a:pPr>
            <a:r>
              <a:rPr lang="en-GB" b="1" dirty="0">
                <a:solidFill>
                  <a:srgbClr val="000000"/>
                </a:solidFill>
              </a:rPr>
              <a:t>You will need to complete the analysis listed on pages 23-25 under step 2 of Task 1 in the toolkit and replace the table here with a table that shows the average alignment of the number by domain from the workshop.</a:t>
            </a:r>
            <a:endParaRPr lang="en-GB" dirty="0">
              <a:solidFill>
                <a:srgbClr val="000000"/>
              </a:solidFill>
            </a:endParaRPr>
          </a:p>
          <a:p>
            <a:pPr marL="177571" indent="-177571">
              <a:buFont typeface="Arial"/>
              <a:buChar char="•"/>
            </a:pPr>
            <a:r>
              <a:rPr lang="en-GB" b="1" dirty="0">
                <a:solidFill>
                  <a:srgbClr val="000000"/>
                </a:solidFill>
              </a:rPr>
              <a:t>Load the results into the next several slides.</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7571" indent="-177571">
              <a:buFont typeface="Arial"/>
              <a:buChar char="•"/>
            </a:pPr>
            <a:endParaRPr lang="en-GB" b="1" dirty="0">
              <a:solidFill>
                <a:srgbClr val="000000"/>
              </a:solidFill>
            </a:endParaRPr>
          </a:p>
          <a:p>
            <a:pPr marL="473522" indent="0"/>
            <a:endParaRPr lang="en-GB" b="1" dirty="0">
              <a:solidFill>
                <a:srgbClr val="000000"/>
              </a:solidFill>
            </a:endParaRPr>
          </a:p>
          <a:p>
            <a:pPr marL="0" indent="0"/>
            <a:r>
              <a:rPr lang="en-GB" b="1" dirty="0">
                <a:solidFill>
                  <a:srgbClr val="000000"/>
                </a:solidFill>
              </a:rPr>
              <a:t>Facilitator Notes:</a:t>
            </a:r>
          </a:p>
          <a:p>
            <a:pPr marL="177571" indent="-177571">
              <a:buFont typeface="Arial"/>
              <a:buChar char="•"/>
            </a:pPr>
            <a:r>
              <a:rPr lang="en-GB" sz="1200" dirty="0">
                <a:solidFill>
                  <a:srgbClr val="000000"/>
                </a:solidFill>
                <a:latin typeface="Gill Sans"/>
                <a:ea typeface="Gill Sans"/>
                <a:cs typeface="Gill Sans"/>
                <a:sym typeface="Gill Sans"/>
              </a:rPr>
              <a:t>Present results of the alignment ratings by the </a:t>
            </a:r>
            <a:r>
              <a:rPr lang="en-GB" sz="1200" dirty="0" err="1">
                <a:solidFill>
                  <a:srgbClr val="000000"/>
                </a:solidFill>
                <a:latin typeface="Gill Sans"/>
                <a:ea typeface="Gill Sans"/>
                <a:cs typeface="Gill Sans"/>
                <a:sym typeface="Gill Sans"/>
              </a:rPr>
              <a:t>panelists</a:t>
            </a:r>
            <a:r>
              <a:rPr lang="en-GB" sz="1200" dirty="0">
                <a:solidFill>
                  <a:srgbClr val="000000"/>
                </a:solidFill>
                <a:latin typeface="Gill Sans"/>
                <a:ea typeface="Gill Sans"/>
                <a:cs typeface="Gill Sans"/>
                <a:sym typeface="Gill Sans"/>
              </a:rPr>
              <a:t>.</a:t>
            </a:r>
            <a:endParaRPr lang="en-GB" dirty="0">
              <a:solidFill>
                <a:srgbClr val="000000"/>
              </a:solidFill>
            </a:endParaRPr>
          </a:p>
          <a:p>
            <a:pPr marL="177571" indent="-177571">
              <a:buFont typeface="Arial"/>
              <a:buChar char="•"/>
            </a:pPr>
            <a:r>
              <a:rPr lang="en-GB" sz="1200" dirty="0">
                <a:solidFill>
                  <a:srgbClr val="000000"/>
                </a:solidFill>
                <a:latin typeface="Gill Sans"/>
                <a:ea typeface="Gill Sans"/>
                <a:cs typeface="Gill Sans"/>
                <a:sym typeface="Gill Sans"/>
              </a:rPr>
              <a:t>Discuss the implications of the results, both the number of items aligning (or not aligning) with the required domains and the coverage (or lack of coverage) of the domains, constructs, and </a:t>
            </a:r>
            <a:r>
              <a:rPr lang="en-GB" sz="1200" dirty="0" err="1">
                <a:solidFill>
                  <a:srgbClr val="000000"/>
                </a:solidFill>
                <a:latin typeface="Gill Sans"/>
                <a:ea typeface="Gill Sans"/>
                <a:cs typeface="Gill Sans"/>
                <a:sym typeface="Gill Sans"/>
              </a:rPr>
              <a:t>subcontructs</a:t>
            </a:r>
            <a:r>
              <a:rPr lang="en-GB" sz="1200" dirty="0">
                <a:solidFill>
                  <a:srgbClr val="000000"/>
                </a:solidFill>
                <a:latin typeface="Gill Sans"/>
                <a:ea typeface="Gill Sans"/>
                <a:cs typeface="Gill Sans"/>
                <a:sym typeface="Gill Sans"/>
              </a:rPr>
              <a:t>. </a:t>
            </a:r>
            <a:endParaRPr lang="en-GB" sz="1200" dirty="0">
              <a:solidFill>
                <a:srgbClr val="000000"/>
              </a:solidFill>
              <a:latin typeface="Gill Sans"/>
              <a:ea typeface="Gill Sans"/>
              <a:cs typeface="Gill Sans"/>
            </a:endParaRPr>
          </a:p>
          <a:p>
            <a:pPr marL="177571" indent="-177571">
              <a:buFont typeface="Arial"/>
              <a:buChar char="•"/>
            </a:pPr>
            <a:r>
              <a:rPr lang="en-GB" sz="1200" dirty="0">
                <a:solidFill>
                  <a:srgbClr val="000000"/>
                </a:solidFill>
                <a:latin typeface="Gill Sans"/>
                <a:ea typeface="Gill Sans"/>
                <a:cs typeface="Gill Sans"/>
                <a:sym typeface="Gill Sans"/>
              </a:rPr>
              <a:t>On the slides after this one (to be created), show some of the disagreements on which knowledge/skills </a:t>
            </a:r>
            <a:r>
              <a:rPr lang="en-GB" sz="1200" dirty="0" err="1">
                <a:solidFill>
                  <a:srgbClr val="000000"/>
                </a:solidFill>
                <a:latin typeface="Gill Sans"/>
                <a:ea typeface="Gill Sans"/>
                <a:cs typeface="Gill Sans"/>
                <a:sym typeface="Gill Sans"/>
              </a:rPr>
              <a:t>panelists</a:t>
            </a:r>
            <a:r>
              <a:rPr lang="en-GB" sz="1200" dirty="0">
                <a:solidFill>
                  <a:srgbClr val="000000"/>
                </a:solidFill>
                <a:latin typeface="Gill Sans"/>
                <a:ea typeface="Gill Sans"/>
                <a:cs typeface="Gill Sans"/>
                <a:sym typeface="Gill Sans"/>
              </a:rPr>
              <a:t> aligned specific assessment items to. Recommend going item-by-item for items with a lot of disagreement and then leading the group in a discussion around why </a:t>
            </a:r>
            <a:r>
              <a:rPr lang="en-GB" sz="1200" dirty="0" err="1">
                <a:solidFill>
                  <a:srgbClr val="000000"/>
                </a:solidFill>
                <a:latin typeface="Gill Sans"/>
                <a:ea typeface="Gill Sans"/>
                <a:cs typeface="Gill Sans"/>
                <a:sym typeface="Gill Sans"/>
              </a:rPr>
              <a:t>panelists</a:t>
            </a:r>
            <a:r>
              <a:rPr lang="en-GB" sz="1200" dirty="0">
                <a:solidFill>
                  <a:srgbClr val="000000"/>
                </a:solidFill>
                <a:latin typeface="Gill Sans"/>
                <a:ea typeface="Gill Sans"/>
                <a:cs typeface="Gill Sans"/>
                <a:sym typeface="Gill Sans"/>
              </a:rPr>
              <a:t> rated one way or another. </a:t>
            </a:r>
          </a:p>
          <a:p>
            <a:pPr marL="0" indent="0">
              <a:buClr>
                <a:schemeClr val="dk1"/>
              </a:buClr>
            </a:pPr>
            <a:endParaRPr dirty="0">
              <a:solidFill>
                <a:srgbClr val="000000"/>
              </a:solidFill>
            </a:endParaRPr>
          </a:p>
          <a:p>
            <a:pPr marL="0" indent="0">
              <a:buClr>
                <a:schemeClr val="dk1"/>
              </a:buClr>
              <a:buSzPts val="1200"/>
            </a:pPr>
            <a:endParaRPr dirty="0">
              <a:solidFill>
                <a:srgbClr val="000000"/>
              </a:solidFill>
            </a:endParaRPr>
          </a:p>
          <a:p>
            <a:pPr marL="0" indent="0">
              <a:buClr>
                <a:schemeClr val="dk1"/>
              </a:buClr>
              <a:buSzPts val="1200"/>
            </a:pPr>
            <a:endParaRPr b="1" dirty="0"/>
          </a:p>
        </p:txBody>
      </p:sp>
      <p:sp>
        <p:nvSpPr>
          <p:cNvPr id="1082" name="Google Shape;1082;g54128571ae_2_63: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69</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adaf0ff14e_0_86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7" name="Google Shape;1457;gadaf0ff14e_0_863: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b="1" dirty="0">
                <a:solidFill>
                  <a:srgbClr val="000000"/>
                </a:solidFill>
              </a:rPr>
              <a:t>Delete this slide if only setting benchmarks on a mathematics assessment.</a:t>
            </a:r>
          </a:p>
          <a:p>
            <a:pPr marL="177571" indent="-177571">
              <a:buFont typeface="Arial"/>
              <a:buChar char="•"/>
            </a:pPr>
            <a:r>
              <a:rPr lang="en-GB" b="1" dirty="0">
                <a:solidFill>
                  <a:srgbClr val="000000"/>
                </a:solidFill>
              </a:rPr>
              <a:t>You will need to complete the analysis listed on pages 23-25 under step 2 of Task 1 in the toolkit and replace the table here with a table that shows the average alignment of the number by domain from the workshop.</a:t>
            </a:r>
            <a:endParaRPr lang="en-GB" dirty="0">
              <a:solidFill>
                <a:srgbClr val="000000"/>
              </a:solidFill>
            </a:endParaRPr>
          </a:p>
          <a:p>
            <a:pPr marL="177571" indent="-177571">
              <a:buFont typeface="Arial"/>
              <a:buChar char="•"/>
            </a:pPr>
            <a:r>
              <a:rPr lang="en-GB" b="1" dirty="0">
                <a:solidFill>
                  <a:srgbClr val="000000"/>
                </a:solidFill>
              </a:rPr>
              <a:t>Load the results into the next several slides.</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7571" indent="-177571">
              <a:buFont typeface="Arial"/>
              <a:buChar char="•"/>
            </a:pPr>
            <a:endParaRPr lang="en-GB" b="1" dirty="0">
              <a:solidFill>
                <a:srgbClr val="000000"/>
              </a:solidFill>
            </a:endParaRPr>
          </a:p>
          <a:p>
            <a:pPr marL="473522" indent="0"/>
            <a:endParaRPr lang="en-GB" b="1" dirty="0">
              <a:solidFill>
                <a:srgbClr val="000000"/>
              </a:solidFill>
            </a:endParaRPr>
          </a:p>
          <a:p>
            <a:pPr marL="0" indent="0"/>
            <a:r>
              <a:rPr lang="en-GB" b="1" dirty="0">
                <a:solidFill>
                  <a:srgbClr val="000000"/>
                </a:solidFill>
              </a:rPr>
              <a:t>Facilitator Notes:</a:t>
            </a:r>
          </a:p>
          <a:p>
            <a:pPr marL="177571" indent="-177571">
              <a:buFont typeface="Arial"/>
              <a:buChar char="•"/>
            </a:pPr>
            <a:r>
              <a:rPr lang="en-GB" sz="1200" dirty="0">
                <a:solidFill>
                  <a:srgbClr val="000000"/>
                </a:solidFill>
                <a:latin typeface="Gill Sans"/>
                <a:ea typeface="Gill Sans"/>
                <a:cs typeface="Gill Sans"/>
                <a:sym typeface="Gill Sans"/>
              </a:rPr>
              <a:t>Present results of the alignment ratings by the </a:t>
            </a:r>
            <a:r>
              <a:rPr lang="en-GB" sz="1200" dirty="0" err="1">
                <a:solidFill>
                  <a:srgbClr val="000000"/>
                </a:solidFill>
                <a:latin typeface="Gill Sans"/>
                <a:ea typeface="Gill Sans"/>
                <a:cs typeface="Gill Sans"/>
                <a:sym typeface="Gill Sans"/>
              </a:rPr>
              <a:t>panelists</a:t>
            </a:r>
            <a:r>
              <a:rPr lang="en-GB" sz="1200" dirty="0">
                <a:solidFill>
                  <a:srgbClr val="000000"/>
                </a:solidFill>
                <a:latin typeface="Gill Sans"/>
                <a:ea typeface="Gill Sans"/>
                <a:cs typeface="Gill Sans"/>
                <a:sym typeface="Gill Sans"/>
              </a:rPr>
              <a:t>.</a:t>
            </a:r>
            <a:endParaRPr lang="en-GB" dirty="0">
              <a:solidFill>
                <a:srgbClr val="000000"/>
              </a:solidFill>
            </a:endParaRPr>
          </a:p>
          <a:p>
            <a:pPr marL="177571" indent="-177571">
              <a:buFont typeface="Arial"/>
              <a:buChar char="•"/>
            </a:pPr>
            <a:r>
              <a:rPr lang="en-GB" sz="1200" dirty="0">
                <a:solidFill>
                  <a:srgbClr val="000000"/>
                </a:solidFill>
                <a:latin typeface="Gill Sans"/>
                <a:ea typeface="Gill Sans"/>
                <a:cs typeface="Gill Sans"/>
                <a:sym typeface="Gill Sans"/>
              </a:rPr>
              <a:t>Discuss the implications of the results, both the number of items aligning (or not aligning) with the required domains and the coverage (or lack of coverage) of the domains, constructs, and </a:t>
            </a:r>
            <a:r>
              <a:rPr lang="en-GB" sz="1200" dirty="0" err="1">
                <a:solidFill>
                  <a:srgbClr val="000000"/>
                </a:solidFill>
                <a:latin typeface="Gill Sans"/>
                <a:ea typeface="Gill Sans"/>
                <a:cs typeface="Gill Sans"/>
                <a:sym typeface="Gill Sans"/>
              </a:rPr>
              <a:t>subcontructs</a:t>
            </a:r>
            <a:r>
              <a:rPr lang="en-GB" sz="1200" dirty="0">
                <a:solidFill>
                  <a:srgbClr val="000000"/>
                </a:solidFill>
                <a:latin typeface="Gill Sans"/>
                <a:ea typeface="Gill Sans"/>
                <a:cs typeface="Gill Sans"/>
                <a:sym typeface="Gill Sans"/>
              </a:rPr>
              <a:t>. </a:t>
            </a:r>
            <a:endParaRPr lang="en-GB" sz="1200" dirty="0">
              <a:solidFill>
                <a:srgbClr val="000000"/>
              </a:solidFill>
              <a:latin typeface="Gill Sans"/>
              <a:ea typeface="Gill Sans"/>
              <a:cs typeface="Gill Sans"/>
            </a:endParaRPr>
          </a:p>
          <a:p>
            <a:pPr marL="177571" indent="-177571">
              <a:buFont typeface="Arial"/>
              <a:buChar char="•"/>
            </a:pPr>
            <a:r>
              <a:rPr lang="en-GB" sz="1200" dirty="0">
                <a:solidFill>
                  <a:srgbClr val="000000"/>
                </a:solidFill>
                <a:latin typeface="Gill Sans"/>
                <a:ea typeface="Gill Sans"/>
                <a:cs typeface="Gill Sans"/>
                <a:sym typeface="Gill Sans"/>
              </a:rPr>
              <a:t>On the slides after this one (to be created), show some of the disagreements on which knowledge/skills </a:t>
            </a:r>
            <a:r>
              <a:rPr lang="en-GB" sz="1200" dirty="0" err="1">
                <a:solidFill>
                  <a:srgbClr val="000000"/>
                </a:solidFill>
                <a:latin typeface="Gill Sans"/>
                <a:ea typeface="Gill Sans"/>
                <a:cs typeface="Gill Sans"/>
                <a:sym typeface="Gill Sans"/>
              </a:rPr>
              <a:t>panelists</a:t>
            </a:r>
            <a:r>
              <a:rPr lang="en-GB" sz="1200" dirty="0">
                <a:solidFill>
                  <a:srgbClr val="000000"/>
                </a:solidFill>
                <a:latin typeface="Gill Sans"/>
                <a:ea typeface="Gill Sans"/>
                <a:cs typeface="Gill Sans"/>
                <a:sym typeface="Gill Sans"/>
              </a:rPr>
              <a:t> aligned specific assessment items to. Recommend going item-by-item for items with a lot of disagreement and then leading the group in a discussion around why </a:t>
            </a:r>
            <a:r>
              <a:rPr lang="en-GB" sz="1200" dirty="0" err="1">
                <a:solidFill>
                  <a:srgbClr val="000000"/>
                </a:solidFill>
                <a:latin typeface="Gill Sans"/>
                <a:ea typeface="Gill Sans"/>
                <a:cs typeface="Gill Sans"/>
                <a:sym typeface="Gill Sans"/>
              </a:rPr>
              <a:t>panelists</a:t>
            </a:r>
            <a:r>
              <a:rPr lang="en-GB" sz="1200" dirty="0">
                <a:solidFill>
                  <a:srgbClr val="000000"/>
                </a:solidFill>
                <a:latin typeface="Gill Sans"/>
                <a:ea typeface="Gill Sans"/>
                <a:cs typeface="Gill Sans"/>
                <a:sym typeface="Gill Sans"/>
              </a:rPr>
              <a:t> rated one way or another. </a:t>
            </a:r>
          </a:p>
          <a:p>
            <a:pPr marL="171450" marR="0" lvl="0" indent="-8255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Gill Sans"/>
              <a:ea typeface="Gill Sans"/>
              <a:cs typeface="Gill Sans"/>
              <a:sym typeface="Gill Sans"/>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p:txBody>
      </p:sp>
      <p:sp>
        <p:nvSpPr>
          <p:cNvPr id="1458" name="Google Shape;1458;gadaf0ff14e_0_863: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gadaf0ff14e_0_87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5" name="Google Shape;1465;gadaf0ff14e_0_871: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1450" lvl="0" indent="-171450" algn="l" rtl="0">
              <a:lnSpc>
                <a:spcPct val="100000"/>
              </a:lnSpc>
              <a:spcBef>
                <a:spcPts val="0"/>
              </a:spcBef>
              <a:spcAft>
                <a:spcPts val="0"/>
              </a:spcAft>
              <a:buSzPts val="1400"/>
              <a:buChar char="•"/>
            </a:pPr>
            <a:r>
              <a:rPr lang="en-US" b="1" dirty="0">
                <a:solidFill>
                  <a:srgbClr val="000000"/>
                </a:solidFill>
                <a:latin typeface="Arial"/>
                <a:ea typeface="Arial"/>
                <a:cs typeface="Arial"/>
                <a:sym typeface="Arial"/>
              </a:rPr>
              <a:t>Note: this is an extension of the previous slide (with the same notes).</a:t>
            </a:r>
            <a:endParaRPr b="1" dirty="0">
              <a:solidFill>
                <a:srgbClr val="000000"/>
              </a:solidFill>
              <a:latin typeface="Arial"/>
              <a:ea typeface="Arial"/>
              <a:cs typeface="Arial"/>
              <a:sym typeface="Arial"/>
            </a:endParaRP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b="1" dirty="0">
                <a:solidFill>
                  <a:srgbClr val="000000"/>
                </a:solidFill>
              </a:rPr>
              <a:t>Delete this slide if only setting benchmarks on a mathematics assessment.</a:t>
            </a:r>
          </a:p>
          <a:p>
            <a:pPr marL="177571" indent="-177571">
              <a:buFont typeface="Arial"/>
              <a:buChar char="•"/>
            </a:pPr>
            <a:r>
              <a:rPr lang="en-GB" b="1" dirty="0">
                <a:solidFill>
                  <a:srgbClr val="000000"/>
                </a:solidFill>
              </a:rPr>
              <a:t>You will need to complete the analysis listed on pages 23-25 under step 2 of Task 1 in the toolkit and replace the table here with a table that shows the average alignment of the number by domain from the workshop.</a:t>
            </a:r>
            <a:endParaRPr lang="en-GB" dirty="0">
              <a:solidFill>
                <a:srgbClr val="000000"/>
              </a:solidFill>
            </a:endParaRPr>
          </a:p>
          <a:p>
            <a:pPr marL="177571" indent="-177571">
              <a:buFont typeface="Arial"/>
              <a:buChar char="•"/>
            </a:pPr>
            <a:r>
              <a:rPr lang="en-GB" b="1" dirty="0">
                <a:solidFill>
                  <a:srgbClr val="000000"/>
                </a:solidFill>
              </a:rPr>
              <a:t>Load the results into the next several slides.</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7571" indent="-177571">
              <a:buFont typeface="Arial"/>
              <a:buChar char="•"/>
            </a:pPr>
            <a:endParaRPr lang="en-GB" b="1" dirty="0">
              <a:solidFill>
                <a:srgbClr val="000000"/>
              </a:solidFill>
            </a:endParaRPr>
          </a:p>
          <a:p>
            <a:pPr marL="473522" indent="0"/>
            <a:endParaRPr lang="en-GB" b="1" dirty="0">
              <a:solidFill>
                <a:srgbClr val="000000"/>
              </a:solidFill>
            </a:endParaRPr>
          </a:p>
          <a:p>
            <a:pPr marL="0" indent="0"/>
            <a:r>
              <a:rPr lang="en-GB" b="1" dirty="0">
                <a:solidFill>
                  <a:srgbClr val="000000"/>
                </a:solidFill>
              </a:rPr>
              <a:t>Facilitator Notes:</a:t>
            </a:r>
          </a:p>
          <a:p>
            <a:pPr marL="177571" indent="-177571">
              <a:buFont typeface="Arial"/>
              <a:buChar char="•"/>
            </a:pPr>
            <a:r>
              <a:rPr lang="en-GB" sz="1200" dirty="0">
                <a:solidFill>
                  <a:srgbClr val="000000"/>
                </a:solidFill>
                <a:latin typeface="Gill Sans"/>
                <a:ea typeface="Gill Sans"/>
                <a:cs typeface="Gill Sans"/>
                <a:sym typeface="Gill Sans"/>
              </a:rPr>
              <a:t>Present results of the alignment ratings by the </a:t>
            </a:r>
            <a:r>
              <a:rPr lang="en-GB" sz="1200" dirty="0" err="1">
                <a:solidFill>
                  <a:srgbClr val="000000"/>
                </a:solidFill>
                <a:latin typeface="Gill Sans"/>
                <a:ea typeface="Gill Sans"/>
                <a:cs typeface="Gill Sans"/>
                <a:sym typeface="Gill Sans"/>
              </a:rPr>
              <a:t>panelists</a:t>
            </a:r>
            <a:r>
              <a:rPr lang="en-GB" sz="1200" dirty="0">
                <a:solidFill>
                  <a:srgbClr val="000000"/>
                </a:solidFill>
                <a:latin typeface="Gill Sans"/>
                <a:ea typeface="Gill Sans"/>
                <a:cs typeface="Gill Sans"/>
                <a:sym typeface="Gill Sans"/>
              </a:rPr>
              <a:t>.</a:t>
            </a:r>
            <a:endParaRPr lang="en-GB" dirty="0">
              <a:solidFill>
                <a:srgbClr val="000000"/>
              </a:solidFill>
            </a:endParaRPr>
          </a:p>
          <a:p>
            <a:pPr marL="177571" indent="-177571">
              <a:buFont typeface="Arial"/>
              <a:buChar char="•"/>
            </a:pPr>
            <a:r>
              <a:rPr lang="en-GB" sz="1200" dirty="0">
                <a:solidFill>
                  <a:srgbClr val="000000"/>
                </a:solidFill>
                <a:latin typeface="Gill Sans"/>
                <a:ea typeface="Gill Sans"/>
                <a:cs typeface="Gill Sans"/>
                <a:sym typeface="Gill Sans"/>
              </a:rPr>
              <a:t>Discuss the implications of the results, both the number of items aligning (or not aligning) with the required domains and the coverage (or lack of coverage) of the domains, constructs, and </a:t>
            </a:r>
            <a:r>
              <a:rPr lang="en-GB" sz="1200" dirty="0" err="1">
                <a:solidFill>
                  <a:srgbClr val="000000"/>
                </a:solidFill>
                <a:latin typeface="Gill Sans"/>
                <a:ea typeface="Gill Sans"/>
                <a:cs typeface="Gill Sans"/>
                <a:sym typeface="Gill Sans"/>
              </a:rPr>
              <a:t>subcontructs</a:t>
            </a:r>
            <a:r>
              <a:rPr lang="en-GB" sz="1200" dirty="0">
                <a:solidFill>
                  <a:srgbClr val="000000"/>
                </a:solidFill>
                <a:latin typeface="Gill Sans"/>
                <a:ea typeface="Gill Sans"/>
                <a:cs typeface="Gill Sans"/>
                <a:sym typeface="Gill Sans"/>
              </a:rPr>
              <a:t>. </a:t>
            </a:r>
            <a:endParaRPr lang="en-GB" sz="1200" dirty="0">
              <a:solidFill>
                <a:srgbClr val="000000"/>
              </a:solidFill>
              <a:latin typeface="Gill Sans"/>
              <a:ea typeface="Gill Sans"/>
              <a:cs typeface="Gill Sans"/>
            </a:endParaRPr>
          </a:p>
          <a:p>
            <a:pPr marL="177571" indent="-177571">
              <a:buFont typeface="Arial"/>
              <a:buChar char="•"/>
            </a:pPr>
            <a:r>
              <a:rPr lang="en-GB" sz="1200" dirty="0">
                <a:solidFill>
                  <a:srgbClr val="000000"/>
                </a:solidFill>
                <a:latin typeface="Gill Sans"/>
                <a:ea typeface="Gill Sans"/>
                <a:cs typeface="Gill Sans"/>
                <a:sym typeface="Gill Sans"/>
              </a:rPr>
              <a:t>On the slides after this one (to be created), show some of the disagreements on which knowledge/skills </a:t>
            </a:r>
            <a:r>
              <a:rPr lang="en-GB" sz="1200" dirty="0" err="1">
                <a:solidFill>
                  <a:srgbClr val="000000"/>
                </a:solidFill>
                <a:latin typeface="Gill Sans"/>
                <a:ea typeface="Gill Sans"/>
                <a:cs typeface="Gill Sans"/>
                <a:sym typeface="Gill Sans"/>
              </a:rPr>
              <a:t>panelists</a:t>
            </a:r>
            <a:r>
              <a:rPr lang="en-GB" sz="1200" dirty="0">
                <a:solidFill>
                  <a:srgbClr val="000000"/>
                </a:solidFill>
                <a:latin typeface="Gill Sans"/>
                <a:ea typeface="Gill Sans"/>
                <a:cs typeface="Gill Sans"/>
                <a:sym typeface="Gill Sans"/>
              </a:rPr>
              <a:t> aligned specific assessment items to. Recommend going item-by-item for items with a lot of disagreement and then leading the group in a discussion around why </a:t>
            </a:r>
            <a:r>
              <a:rPr lang="en-GB" sz="1200" dirty="0" err="1">
                <a:solidFill>
                  <a:srgbClr val="000000"/>
                </a:solidFill>
                <a:latin typeface="Gill Sans"/>
                <a:ea typeface="Gill Sans"/>
                <a:cs typeface="Gill Sans"/>
                <a:sym typeface="Gill Sans"/>
              </a:rPr>
              <a:t>panelists</a:t>
            </a:r>
            <a:r>
              <a:rPr lang="en-GB" sz="1200" dirty="0">
                <a:solidFill>
                  <a:srgbClr val="000000"/>
                </a:solidFill>
                <a:latin typeface="Gill Sans"/>
                <a:ea typeface="Gill Sans"/>
                <a:cs typeface="Gill Sans"/>
                <a:sym typeface="Gill Sans"/>
              </a:rPr>
              <a:t> rated one way or another. </a:t>
            </a:r>
          </a:p>
        </p:txBody>
      </p:sp>
      <p:sp>
        <p:nvSpPr>
          <p:cNvPr id="1466" name="Google Shape;1466;gadaf0ff14e_0_871: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54128571ae_2_7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0" name="Google Shape;1090;g54128571ae_2_72: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buChar char="•"/>
            </a:pPr>
            <a:r>
              <a:rPr lang="en-US" b="1" dirty="0">
                <a:solidFill>
                  <a:srgbClr val="000000"/>
                </a:solidFill>
              </a:rPr>
              <a:t>Note: this is an example slide only; it has to be replaced with the items from the assessment(s) you are aligning for which there was disagreement between panelists during Task 1.</a:t>
            </a:r>
            <a:endParaRPr b="1" dirty="0">
              <a:solidFill>
                <a:srgbClr val="000000"/>
              </a:solidFill>
            </a:endParaRPr>
          </a:p>
          <a:p>
            <a:pPr marL="177571" indent="-177571">
              <a:buChar char="•"/>
            </a:pPr>
            <a:r>
              <a:rPr lang="en-US" b="1" dirty="0">
                <a:solidFill>
                  <a:srgbClr val="000000"/>
                </a:solidFill>
              </a:rPr>
              <a:t>The idea here is to highlight those with the greatest amount of disagreement and get the panelists to discuss why they aligned in a certain way.  Note that the panelists should volunteer their responses; you should not call out any specific individuals, as the ratings are meant to be anonymous.</a:t>
            </a:r>
            <a:endParaRPr b="1" dirty="0">
              <a:solidFill>
                <a:srgbClr val="000000"/>
              </a:solidFill>
            </a:endParaRPr>
          </a:p>
          <a:p>
            <a:pPr marL="177571" indent="-177571">
              <a:buChar char="•"/>
            </a:pPr>
            <a:r>
              <a:rPr lang="en-US" b="1" dirty="0">
                <a:solidFill>
                  <a:srgbClr val="000000"/>
                </a:solidFill>
              </a:rPr>
              <a:t>You should add as many slides as needed here to allow discussion of each item where there was considerable disagreement amongst panelists on alignment. </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7571" indent="-177571">
              <a:buChar char="•"/>
            </a:pPr>
            <a:endParaRPr b="1" dirty="0">
              <a:solidFill>
                <a:srgbClr val="000000"/>
              </a:solidFill>
            </a:endParaRPr>
          </a:p>
          <a:p>
            <a:pPr marL="473522" indent="0">
              <a:buClr>
                <a:schemeClr val="dk1"/>
              </a:buClr>
              <a:buSzPts val="1100"/>
            </a:pPr>
            <a:endParaRPr b="1" dirty="0">
              <a:solidFill>
                <a:srgbClr val="000000"/>
              </a:solidFill>
            </a:endParaRPr>
          </a:p>
          <a:p>
            <a:pPr marL="0" indent="0">
              <a:buClr>
                <a:schemeClr val="dk1"/>
              </a:buClr>
            </a:pPr>
            <a:r>
              <a:rPr lang="en-US" b="1" dirty="0">
                <a:solidFill>
                  <a:srgbClr val="000000"/>
                </a:solidFill>
              </a:rPr>
              <a:t>Facilitator Notes:</a:t>
            </a:r>
            <a:endParaRPr b="1" dirty="0">
              <a:solidFill>
                <a:srgbClr val="000000"/>
              </a:solidFill>
            </a:endParaRPr>
          </a:p>
          <a:p>
            <a:pPr marL="177571" indent="-177571">
              <a:buChar char="•"/>
            </a:pPr>
            <a:r>
              <a:rPr lang="en-US" sz="1100" dirty="0">
                <a:solidFill>
                  <a:srgbClr val="000000"/>
                </a:solidFill>
                <a:latin typeface="Gill Sans"/>
                <a:ea typeface="Gill Sans"/>
                <a:cs typeface="Gill Sans"/>
                <a:sym typeface="Gill Sans"/>
              </a:rPr>
              <a:t>Present results of the alignment ratings by the panelists.</a:t>
            </a:r>
            <a:endParaRPr dirty="0">
              <a:solidFill>
                <a:srgbClr val="000000"/>
              </a:solidFill>
            </a:endParaRPr>
          </a:p>
          <a:p>
            <a:pPr marL="177571" indent="-177571">
              <a:buChar char="•"/>
            </a:pPr>
            <a:r>
              <a:rPr lang="en-US" dirty="0">
                <a:solidFill>
                  <a:srgbClr val="000000"/>
                </a:solidFill>
              </a:rPr>
              <a:t>Present an item and describe the two or more different domains, constructs, </a:t>
            </a:r>
            <a:r>
              <a:rPr lang="en-US" dirty="0" err="1">
                <a:solidFill>
                  <a:srgbClr val="000000"/>
                </a:solidFill>
              </a:rPr>
              <a:t>subconstructs</a:t>
            </a:r>
            <a:r>
              <a:rPr lang="en-US" dirty="0">
                <a:solidFill>
                  <a:srgbClr val="000000"/>
                </a:solidFill>
              </a:rPr>
              <a:t>, knowledge and/or skills that panelists aligned it to; ask ones who aligned with measurement (in this example) to explain why they selected that, and then do the same for geometry (in this example).</a:t>
            </a:r>
            <a:endParaRPr dirty="0">
              <a:solidFill>
                <a:srgbClr val="000000"/>
              </a:solidFill>
            </a:endParaRPr>
          </a:p>
          <a:p>
            <a:pPr marL="177571" indent="-177571">
              <a:buChar char="•"/>
            </a:pPr>
            <a:r>
              <a:rPr lang="en-US" dirty="0">
                <a:solidFill>
                  <a:srgbClr val="000000"/>
                </a:solidFill>
              </a:rPr>
              <a:t>The idea is not to get panelists to reach consensus but to get them to discuss their thinking and perhaps convince one another. Note, consensus is NOT required or expected at this stage, though it is for the matching task that comes next.</a:t>
            </a:r>
          </a:p>
          <a:p>
            <a:pPr marL="177571" indent="-177571">
              <a:buChar char="•"/>
            </a:pPr>
            <a:r>
              <a:rPr lang="en-US" dirty="0">
                <a:solidFill>
                  <a:srgbClr val="000000"/>
                </a:solidFill>
              </a:rPr>
              <a:t>You may wish to use the outcomes of the alignment exercise as part of the self-assessment to guide discussions where there is significant disagreement</a:t>
            </a:r>
            <a:endParaRPr dirty="0">
              <a:solidFill>
                <a:srgbClr val="000000"/>
              </a:solidFill>
            </a:endParaRPr>
          </a:p>
        </p:txBody>
      </p:sp>
      <p:sp>
        <p:nvSpPr>
          <p:cNvPr id="1091" name="Google Shape;1091;g54128571ae_2_72: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72</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1" name="Google Shape;1101;p37: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buFont typeface="Arial"/>
              <a:buChar char="•"/>
            </a:pPr>
            <a:r>
              <a:rPr lang="en-US" sz="1100" b="1" dirty="0">
                <a:solidFill>
                  <a:srgbClr val="000000"/>
                </a:solidFill>
                <a:latin typeface="Gill Sans"/>
                <a:ea typeface="Gill Sans"/>
                <a:cs typeface="Gill Sans"/>
              </a:rPr>
              <a:t>Update name of assessment.</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dirty="0"/>
              <a:t>Remove the yellow “plus” sign before using the presentation</a:t>
            </a:r>
          </a:p>
          <a:p>
            <a:pPr marL="177571" indent="-177571">
              <a:buFont typeface="Arial"/>
              <a:buChar char="•"/>
            </a:pPr>
            <a:endParaRPr sz="1100" b="1" dirty="0">
              <a:solidFill>
                <a:srgbClr val="000000"/>
              </a:solidFill>
              <a:latin typeface="Gill Sans"/>
              <a:ea typeface="Gill Sans"/>
              <a:cs typeface="Gill Sans"/>
            </a:endParaRPr>
          </a:p>
          <a:p>
            <a:pPr marL="0" indent="0">
              <a:buClr>
                <a:schemeClr val="dk1"/>
              </a:buClr>
              <a:buSzPts val="1200"/>
            </a:pPr>
            <a:endParaRPr dirty="0"/>
          </a:p>
        </p:txBody>
      </p:sp>
      <p:sp>
        <p:nvSpPr>
          <p:cNvPr id="1102" name="Google Shape;1102;p37: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74</a:t>
            </a:fld>
            <a:endParaRPr>
              <a:solidFill>
                <a:srgbClr val="000000"/>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p3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9" name="Google Shape;1109;p3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sz="1100" dirty="0">
                <a:solidFill>
                  <a:srgbClr val="000000"/>
                </a:solidFill>
                <a:latin typeface="Gill Sans"/>
                <a:ea typeface="Gill Sans"/>
                <a:cs typeface="Gill Sans"/>
              </a:rPr>
              <a:t>Remind panelists of how the GPF is organized.</a:t>
            </a:r>
            <a:endParaRPr sz="1100" dirty="0">
              <a:solidFill>
                <a:srgbClr val="000000"/>
              </a:solidFill>
              <a:latin typeface="Gill Sans"/>
              <a:ea typeface="Gill Sans"/>
              <a:cs typeface="Gill Sans"/>
            </a:endParaRPr>
          </a:p>
          <a:p>
            <a:pPr marL="177571" indent="-177571">
              <a:buFont typeface="Arial"/>
              <a:buChar char="•"/>
            </a:pPr>
            <a:r>
              <a:rPr lang="en-US" sz="1100" dirty="0">
                <a:solidFill>
                  <a:srgbClr val="000000"/>
                </a:solidFill>
                <a:latin typeface="Gill Sans"/>
                <a:ea typeface="Gill Sans"/>
                <a:cs typeface="Gill Sans"/>
              </a:rPr>
              <a:t>Explain that this is an expansion of the previous graphic (shown yesterday), with GPDs (descriptors) added for the upper three levels. You may even wish to animate this image so that the parts they have seen show first and then the other parts come in afterwards.</a:t>
            </a:r>
            <a:endParaRPr sz="1100" dirty="0">
              <a:solidFill>
                <a:srgbClr val="000000"/>
              </a:solidFill>
              <a:latin typeface="Gill Sans"/>
              <a:ea typeface="Gill Sans"/>
              <a:cs typeface="Gill Sans"/>
            </a:endParaRPr>
          </a:p>
          <a:p>
            <a:pPr marL="177571" indent="-177571">
              <a:buFont typeface="Arial"/>
              <a:buChar char="•"/>
            </a:pPr>
            <a:r>
              <a:rPr lang="en-US" sz="1100" dirty="0">
                <a:solidFill>
                  <a:srgbClr val="000000"/>
                </a:solidFill>
                <a:latin typeface="Gill Sans"/>
                <a:ea typeface="Gill Sans"/>
                <a:cs typeface="Gill Sans"/>
              </a:rPr>
              <a:t>An example </a:t>
            </a:r>
            <a:r>
              <a:rPr lang="en-US" dirty="0">
                <a:solidFill>
                  <a:srgbClr val="000000"/>
                </a:solidFill>
              </a:rPr>
              <a:t>of descriptors is shown on the next slide.</a:t>
            </a:r>
            <a:endParaRPr dirty="0">
              <a:solidFill>
                <a:srgbClr val="000000"/>
              </a:solidFill>
            </a:endParaRPr>
          </a:p>
          <a:p>
            <a:pPr marL="0" indent="0">
              <a:buClr>
                <a:schemeClr val="dk1"/>
              </a:buClr>
              <a:buSzPts val="1200"/>
            </a:pPr>
            <a:endParaRPr dirty="0">
              <a:solidFill>
                <a:srgbClr val="000000"/>
              </a:solidFill>
            </a:endParaRPr>
          </a:p>
        </p:txBody>
      </p:sp>
      <p:sp>
        <p:nvSpPr>
          <p:cNvPr id="1110" name="Google Shape;1110;p3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75</a:t>
            </a:fld>
            <a:endParaRPr>
              <a:solidFill>
                <a:srgbClr val="000000"/>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7" name="Google Shape;1137;p40: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Delete slide if only setting benchmarks on a reading assessment.</a:t>
            </a:r>
          </a:p>
          <a:p>
            <a:pPr marL="171450" indent="-171450">
              <a:buFont typeface="Arial" panose="020B0604020202020204" pitchFamily="34" charset="0"/>
              <a:buChar char="•"/>
            </a:pPr>
            <a:r>
              <a:rPr lang="en-US" b="1" dirty="0">
                <a:solidFill>
                  <a:srgbClr val="000000"/>
                </a:solidFill>
              </a:rPr>
              <a:t>Update table to include an example of the GPDs from the requisite grade/subject level to which the assessment is being matched (Grade 2 for SDG 4.1.1(a), Grade 5 for SDG 4.1.1(b) and Grade 8 for SDG 4.1.1(c)).</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sz="1100" dirty="0">
                <a:solidFill>
                  <a:srgbClr val="000000"/>
                </a:solidFill>
                <a:latin typeface="Gill Sans"/>
                <a:ea typeface="Gill Sans"/>
                <a:cs typeface="Gill Sans"/>
              </a:rPr>
              <a:t>Remind panelists of the structure of the GPDs.</a:t>
            </a:r>
            <a:endParaRPr sz="1100" dirty="0">
              <a:solidFill>
                <a:srgbClr val="000000"/>
              </a:solidFill>
              <a:latin typeface="Gill Sans"/>
              <a:ea typeface="Gill Sans"/>
              <a:cs typeface="Gill Sans"/>
            </a:endParaRPr>
          </a:p>
          <a:p>
            <a:pPr marL="177571" indent="-177571">
              <a:buFont typeface="Arial"/>
              <a:buChar char="•"/>
            </a:pPr>
            <a:r>
              <a:rPr lang="en-US" sz="1100" dirty="0">
                <a:solidFill>
                  <a:srgbClr val="000000"/>
                </a:solidFill>
                <a:latin typeface="Gill Sans"/>
                <a:ea typeface="Gill Sans"/>
                <a:cs typeface="Gill Sans"/>
              </a:rPr>
              <a:t>Review the structure of the GPF with the content and performance standards (GPLs and GPDs) for the matching; this is the structure of the full GPF.</a:t>
            </a:r>
            <a:endParaRPr sz="1100" dirty="0">
              <a:solidFill>
                <a:srgbClr val="000000"/>
              </a:solidFill>
              <a:latin typeface="Gill Sans"/>
              <a:ea typeface="Gill Sans"/>
              <a:cs typeface="Gill Sans"/>
            </a:endParaRPr>
          </a:p>
          <a:p>
            <a:pPr marL="177571" indent="-177571">
              <a:buFont typeface="Arial"/>
              <a:buChar char="•"/>
            </a:pPr>
            <a:r>
              <a:rPr lang="en-US" sz="1100" dirty="0">
                <a:solidFill>
                  <a:srgbClr val="000000"/>
                </a:solidFill>
                <a:latin typeface="Gill Sans"/>
                <a:ea typeface="Gill Sans"/>
                <a:cs typeface="Gill Sans"/>
              </a:rPr>
              <a:t>Remind panelists of the progression in the descriptors (e.g., sequence events, tell time to the nearest hour, tell time to the nearest half hour).</a:t>
            </a:r>
            <a:endParaRPr sz="1100" dirty="0">
              <a:solidFill>
                <a:srgbClr val="000000"/>
              </a:solidFill>
              <a:latin typeface="Gill Sans"/>
              <a:ea typeface="Gill Sans"/>
              <a:cs typeface="Gill Sans"/>
            </a:endParaRPr>
          </a:p>
          <a:p>
            <a:pPr marL="177571" indent="-177571">
              <a:buFont typeface="Arial"/>
              <a:buChar char="•"/>
            </a:pPr>
            <a:endParaRPr sz="1100" dirty="0">
              <a:solidFill>
                <a:srgbClr val="000000"/>
              </a:solidFill>
              <a:latin typeface="Gill Sans"/>
              <a:ea typeface="Gill Sans"/>
              <a:cs typeface="Gill Sans"/>
            </a:endParaRPr>
          </a:p>
        </p:txBody>
      </p:sp>
      <p:sp>
        <p:nvSpPr>
          <p:cNvPr id="1138" name="Google Shape;1138;p40: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76</a:t>
            </a:fld>
            <a:endParaRPr>
              <a:solidFill>
                <a:srgbClr val="000000"/>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p4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2" name="Google Shape;1512;p4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solidFill>
                  <a:srgbClr val="000000"/>
                </a:solidFill>
              </a:rPr>
              <a:t>Delete slide if only setting benchmarks on a mathematics assessment.</a:t>
            </a:r>
          </a:p>
          <a:p>
            <a:pPr marL="171450" lvl="0" indent="-171450" algn="l" rtl="0">
              <a:lnSpc>
                <a:spcPct val="100000"/>
              </a:lnSpc>
              <a:spcBef>
                <a:spcPts val="0"/>
              </a:spcBef>
              <a:spcAft>
                <a:spcPts val="0"/>
              </a:spcAft>
              <a:buSzPts val="1400"/>
              <a:buFont typeface="Arial" panose="020B0604020202020204" pitchFamily="34" charset="0"/>
              <a:buChar char="•"/>
            </a:pPr>
            <a:r>
              <a:rPr lang="en-US" b="1" dirty="0">
                <a:latin typeface="Arial"/>
                <a:ea typeface="Arial"/>
                <a:cs typeface="Arial"/>
                <a:sym typeface="Arial"/>
              </a:rPr>
              <a:t>Update table to include an example of the GPDs from the requisite grade/subject </a:t>
            </a:r>
            <a:r>
              <a:rPr lang="en-US" b="1" dirty="0">
                <a:solidFill>
                  <a:srgbClr val="000000"/>
                </a:solidFill>
              </a:rPr>
              <a:t>level to which the assessment is being matched (Grade 2 for SDG 4.1.1(a), Grade 5 for SDG 4.1.1(b) and Grade 8 for SDG 4.1.1(c))</a:t>
            </a:r>
            <a:r>
              <a:rPr lang="en-US" b="1" dirty="0">
                <a:latin typeface="Arial"/>
                <a:ea typeface="Arial"/>
                <a:cs typeface="Arial"/>
                <a:sym typeface="Arial"/>
              </a:rPr>
              <a: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lvl="0" indent="-171450" algn="l" rtl="0">
              <a:lnSpc>
                <a:spcPct val="100000"/>
              </a:lnSpc>
              <a:spcBef>
                <a:spcPts val="0"/>
              </a:spcBef>
              <a:spcAft>
                <a:spcPts val="0"/>
              </a:spcAft>
              <a:buSzPts val="1400"/>
              <a:buFont typeface="Arial" panose="020B0604020202020204" pitchFamily="34" charset="0"/>
              <a:buChar char="•"/>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Facilitator Notes:</a:t>
            </a:r>
            <a:endParaRPr b="1" dirty="0">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Gill Sans"/>
                <a:ea typeface="Gill Sans"/>
                <a:cs typeface="Gill Sans"/>
                <a:sym typeface="Gill Sans"/>
              </a:rPr>
              <a:t>Remind panelists of the structure of the GPDs.</a:t>
            </a:r>
            <a:endParaRPr sz="1100" b="0" i="0" u="none" strike="noStrike" cap="none" dirty="0">
              <a:solidFill>
                <a:srgbClr val="000000"/>
              </a:solidFill>
              <a:latin typeface="Gill Sans"/>
              <a:ea typeface="Gill Sans"/>
              <a:cs typeface="Gill Sans"/>
              <a:sym typeface="Gill Sans"/>
            </a:endParaRPr>
          </a:p>
          <a:p>
            <a:pPr marL="171450" marR="0" lvl="0" indent="-17145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Gill Sans"/>
                <a:ea typeface="Gill Sans"/>
                <a:cs typeface="Gill Sans"/>
                <a:sym typeface="Gill Sans"/>
              </a:rPr>
              <a:t>Review the structure of the GPF with the content and performance standards (GPLs and GPDs) for the matching; this is the structure of the full GPF.</a:t>
            </a:r>
            <a:endParaRPr sz="1100" b="0" i="0" u="none" strike="noStrike" cap="none" dirty="0">
              <a:solidFill>
                <a:srgbClr val="000000"/>
              </a:solidFill>
              <a:latin typeface="Gill Sans"/>
              <a:ea typeface="Gill Sans"/>
              <a:cs typeface="Gill Sans"/>
              <a:sym typeface="Gill Sans"/>
            </a:endParaRPr>
          </a:p>
          <a:p>
            <a:pPr marL="171450" marR="0" lvl="0" indent="-17145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Gill Sans"/>
                <a:ea typeface="Gill Sans"/>
                <a:cs typeface="Gill Sans"/>
                <a:sym typeface="Gill Sans"/>
              </a:rPr>
              <a:t>Remind panelists of the progression in the descriptors (e.g., sequence events, tell time to the nearest hour, tell time to the nearest half hour).</a:t>
            </a:r>
            <a:endParaRPr sz="1100" b="0" i="0" u="none" strike="noStrike" cap="none" dirty="0">
              <a:solidFill>
                <a:srgbClr val="000000"/>
              </a:solidFill>
              <a:latin typeface="Gill Sans"/>
              <a:ea typeface="Gill Sans"/>
              <a:cs typeface="Gill Sans"/>
              <a:sym typeface="Gill Sans"/>
            </a:endParaRPr>
          </a:p>
          <a:p>
            <a:pPr marL="171450" marR="0" lvl="0" indent="-8255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Gill Sans"/>
              <a:ea typeface="Gill Sans"/>
              <a:cs typeface="Gill Sans"/>
              <a:sym typeface="Gill Sans"/>
            </a:endParaRPr>
          </a:p>
        </p:txBody>
      </p:sp>
      <p:sp>
        <p:nvSpPr>
          <p:cNvPr id="1513" name="Google Shape;1513;p40:notes"/>
          <p:cNvSpPr txBox="1">
            <a:spLocks noGrp="1"/>
          </p:cNvSpPr>
          <p:nvPr>
            <p:ph type="sldNum" idx="12"/>
          </p:nvPr>
        </p:nvSpPr>
        <p:spPr>
          <a:xfrm>
            <a:off x="3978133" y="8842031"/>
            <a:ext cx="3043343" cy="467071"/>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77</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9c7fbe508c_0_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9c7fbe508c_0_1: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indent="-171450">
              <a:buClr>
                <a:schemeClr val="dk1"/>
              </a:buClr>
              <a:buSzPts val="1100"/>
              <a:buFont typeface="Arial" panose="020B0604020202020204" pitchFamily="34" charset="0"/>
              <a:buChar char="•"/>
            </a:pPr>
            <a:r>
              <a:rPr lang="en-US" b="1" dirty="0"/>
              <a:t>Please add slides, if required, for any officials making opening remarks at the start of the workshop.</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US" b="1" dirty="0"/>
              <a:t>Remove the yellow “plus” sign before using the presentation</a:t>
            </a:r>
          </a:p>
          <a:p>
            <a:pPr marL="0" indent="0">
              <a:buClr>
                <a:schemeClr val="dk1"/>
              </a:buClr>
              <a:buSzPts val="1100"/>
            </a:pPr>
            <a:endParaRPr b="1" dirty="0"/>
          </a:p>
          <a:p>
            <a:pPr marL="0" indent="0">
              <a:buClr>
                <a:schemeClr val="dk1"/>
              </a:buClr>
              <a:buSzPts val="1100"/>
            </a:pPr>
            <a:endParaRPr b="1" dirty="0"/>
          </a:p>
          <a:p>
            <a:pPr marL="0" indent="0">
              <a:buClr>
                <a:schemeClr val="dk1"/>
              </a:buClr>
              <a:buSzPts val="1100"/>
            </a:pPr>
            <a:r>
              <a:rPr lang="en-US" b="1" dirty="0"/>
              <a:t>Facilitator  Notes: </a:t>
            </a:r>
            <a:endParaRPr b="1" dirty="0"/>
          </a:p>
          <a:p>
            <a:pPr marL="177571" indent="-177571">
              <a:buFont typeface="Arial"/>
              <a:buChar char="•"/>
            </a:pPr>
            <a:r>
              <a:rPr lang="en-GB" dirty="0">
                <a:solidFill>
                  <a:srgbClr val="000000"/>
                </a:solidFill>
                <a:latin typeface="Arial" panose="020B0604020202020204" pitchFamily="34" charset="0"/>
                <a:cs typeface="Arial" panose="020B0604020202020204" pitchFamily="34" charset="0"/>
              </a:rPr>
              <a:t>This slide can be deleted if no presentations are required.</a:t>
            </a:r>
            <a:endParaRPr dirty="0"/>
          </a:p>
          <a:p>
            <a:pPr marL="177571" indent="-98650">
              <a:buClr>
                <a:schemeClr val="dk1"/>
              </a:buClr>
              <a:buSzPts val="1200"/>
            </a:pPr>
            <a:endParaRPr b="1" dirty="0"/>
          </a:p>
        </p:txBody>
      </p:sp>
      <p:sp>
        <p:nvSpPr>
          <p:cNvPr id="363" name="Google Shape;363;g9c7fbe508c_0_1: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8</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160603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4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6" name="Google Shape;1146;p41: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t>Insert name of assessment(s).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b="1" dirty="0"/>
          </a:p>
          <a:p>
            <a:pPr marL="0" indent="0"/>
            <a:endParaRPr b="1" dirty="0"/>
          </a:p>
          <a:p>
            <a:pPr marL="0" indent="0"/>
            <a:r>
              <a:rPr lang="en-US" b="1" dirty="0"/>
              <a:t>Facilitator Notes: </a:t>
            </a:r>
            <a:endParaRPr b="1" dirty="0"/>
          </a:p>
          <a:p>
            <a:pPr marL="177571" indent="-177571">
              <a:buFont typeface="Arial"/>
              <a:buChar char="•"/>
            </a:pPr>
            <a:r>
              <a:rPr lang="en-US" sz="1100" dirty="0">
                <a:solidFill>
                  <a:srgbClr val="000000"/>
                </a:solidFill>
                <a:latin typeface="Gill Sans"/>
                <a:ea typeface="Gill Sans"/>
                <a:cs typeface="Gill Sans"/>
              </a:rPr>
              <a:t>Explain that we will now begin Task 2.</a:t>
            </a:r>
            <a:endParaRPr sz="1100" dirty="0">
              <a:solidFill>
                <a:srgbClr val="000000"/>
              </a:solidFill>
              <a:latin typeface="Gill Sans"/>
              <a:ea typeface="Gill Sans"/>
              <a:cs typeface="Gill Sans"/>
            </a:endParaRPr>
          </a:p>
          <a:p>
            <a:pPr marL="177571" indent="-177571">
              <a:buFont typeface="Arial"/>
              <a:buChar char="•"/>
            </a:pPr>
            <a:r>
              <a:rPr lang="en-US" sz="1100" dirty="0">
                <a:solidFill>
                  <a:srgbClr val="000000"/>
                </a:solidFill>
                <a:latin typeface="Gill Sans"/>
                <a:ea typeface="Gill Sans"/>
                <a:cs typeface="Gill Sans"/>
              </a:rPr>
              <a:t>This task builds on Task 1, but now, rather than just looking at the knowledge and skills (content standards), we will be looking at the GPLs (assuming facilitators plan to set three benchmarks rather than one—See Figure 1 in the PLT for more details on setting one versus three benchmarks) and GPDs and seeking to align each item to one or more GPDs.</a:t>
            </a:r>
            <a:endParaRPr sz="1100" dirty="0">
              <a:solidFill>
                <a:srgbClr val="000000"/>
              </a:solidFill>
              <a:latin typeface="Gill Sans"/>
              <a:ea typeface="Gill Sans"/>
              <a:cs typeface="Gill Sans"/>
            </a:endParaRPr>
          </a:p>
          <a:p>
            <a:pPr marL="177571" indent="-177571">
              <a:buFont typeface="Arial"/>
              <a:buChar char="•"/>
            </a:pPr>
            <a:r>
              <a:rPr lang="en-US" sz="1100" dirty="0">
                <a:solidFill>
                  <a:srgbClr val="000000"/>
                </a:solidFill>
                <a:latin typeface="Gill Sans"/>
                <a:ea typeface="Gill Sans"/>
                <a:cs typeface="Gill Sans"/>
              </a:rPr>
              <a:t>This work </a:t>
            </a:r>
            <a:r>
              <a:rPr lang="en-US" dirty="0"/>
              <a:t>will be completed in panel-level groups with one group for each grade/subject/language of assessment included in the workshop.</a:t>
            </a:r>
            <a:endParaRPr dirty="0"/>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This activity is a group activity, not an individual activity.</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Panelists </a:t>
            </a:r>
            <a:r>
              <a:rPr lang="en-US" dirty="0"/>
              <a:t>should work toward consensus.</a:t>
            </a:r>
            <a:endParaRPr dirty="0"/>
          </a:p>
        </p:txBody>
      </p:sp>
      <p:sp>
        <p:nvSpPr>
          <p:cNvPr id="1147" name="Google Shape;1147;p41: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78</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9c7fbe508c_0_58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5" name="Google Shape;1155;g9c7fbe508c_0_58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r>
              <a:rPr lang="en-US" b="1" dirty="0">
                <a:solidFill>
                  <a:srgbClr val="000000"/>
                </a:solidFill>
              </a:rPr>
              <a:t>Facilitator Notes: </a:t>
            </a:r>
            <a:endParaRPr b="1" dirty="0">
              <a:solidFill>
                <a:srgbClr val="000000"/>
              </a:solidFill>
            </a:endParaRPr>
          </a:p>
          <a:p>
            <a:pPr marL="177571" indent="-177571">
              <a:buFont typeface="Arial"/>
              <a:buChar char="•"/>
            </a:pPr>
            <a:r>
              <a:rPr lang="en-US" sz="1100" dirty="0">
                <a:solidFill>
                  <a:srgbClr val="000000"/>
                </a:solidFill>
                <a:latin typeface="Gill Sans"/>
                <a:ea typeface="Gill Sans"/>
                <a:cs typeface="Gill Sans"/>
              </a:rPr>
              <a:t>Make sure that the panelists understand and answer the three questions for each item.</a:t>
            </a:r>
            <a:endParaRPr sz="1100" dirty="0">
              <a:solidFill>
                <a:srgbClr val="000000"/>
              </a:solidFill>
              <a:latin typeface="Gill Sans"/>
              <a:ea typeface="Gill Sans"/>
              <a:cs typeface="Gill Sans"/>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In thinking about knowledge and skills, they should agree on the knowledge and skill(s) from the GPF that are required to answer the item. Make sure panelists are clear that they are not matching to their curriculum , as this may differ in expectations from the GPF.</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Then they should identify what makes the item easy or difficult, for instance, are there strong distractors?  Are there words or image types the learners may be unfamiliar with? Is it a multi-step question? Is there a lot of room for error?</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Then, they will identify the </a:t>
            </a:r>
            <a:r>
              <a:rPr lang="en-US" dirty="0">
                <a:solidFill>
                  <a:srgbClr val="000000"/>
                </a:solidFill>
              </a:rPr>
              <a:t>lowest GPL and GPD that is appropriate for the item</a:t>
            </a:r>
            <a:r>
              <a:rPr lang="en-US" dirty="0">
                <a:latin typeface="Gill Sans MT" panose="020B0502020104020203" pitchFamily="34" charset="0"/>
                <a:ea typeface="Calibri" panose="020F0502020204030204" pitchFamily="34" charset="0"/>
                <a:cs typeface="Arial" panose="020B0604020202020204" pitchFamily="34" charset="0"/>
              </a:rPr>
              <a:t>—</a:t>
            </a:r>
            <a:r>
              <a:rPr lang="en-US" dirty="0">
                <a:solidFill>
                  <a:srgbClr val="000000"/>
                </a:solidFill>
              </a:rPr>
              <a:t>note, if there are two or more statements of knowledge and/or skill(s) required to answer the item correctly, then the panelists will select the higher level GPL/GPD since both skills are required.</a:t>
            </a:r>
            <a:endParaRPr dirty="0">
              <a:solidFill>
                <a:srgbClr val="000000"/>
              </a:solidFill>
            </a:endParaRPr>
          </a:p>
          <a:p>
            <a:pPr marL="177571" indent="-177571">
              <a:buFont typeface="Arial"/>
              <a:buChar char="•"/>
            </a:pPr>
            <a:r>
              <a:rPr lang="en-US" sz="1100" dirty="0">
                <a:solidFill>
                  <a:srgbClr val="000000"/>
                </a:solidFill>
                <a:latin typeface="Gill Sans"/>
                <a:ea typeface="Gill Sans"/>
                <a:cs typeface="Gill Sans"/>
              </a:rPr>
              <a:t>Make clear that if an item aligns to a grade below the grade under consideration, this can be recorded as “partially meets” as a learner working at partially meets should be able to answer correctly. If an item aligns to a grade above the grade under consideration, this should be recorded as “above exceeds”, since even a learner working at exceeds is not expected to be able to answer correctly.</a:t>
            </a:r>
          </a:p>
          <a:p>
            <a:pPr marL="177571" indent="-177571">
              <a:buFont typeface="Arial"/>
              <a:buChar char="•"/>
            </a:pPr>
            <a:r>
              <a:rPr lang="en-US" sz="1100" dirty="0">
                <a:solidFill>
                  <a:srgbClr val="000000"/>
                </a:solidFill>
                <a:latin typeface="Gill Sans"/>
                <a:ea typeface="Gill Sans"/>
                <a:cs typeface="Gill Sans"/>
              </a:rPr>
              <a:t>Ask for any questions or clarifications.</a:t>
            </a:r>
            <a:endParaRPr sz="1100" dirty="0">
              <a:solidFill>
                <a:srgbClr val="000000"/>
              </a:solidFill>
              <a:latin typeface="Gill Sans"/>
              <a:ea typeface="Gill Sans"/>
              <a:cs typeface="Gill Sans"/>
            </a:endParaRPr>
          </a:p>
          <a:p>
            <a:pPr marL="177571" indent="-177571">
              <a:buFont typeface="Arial"/>
              <a:buChar char="•"/>
            </a:pPr>
            <a:r>
              <a:rPr lang="en-US" sz="1100" dirty="0">
                <a:solidFill>
                  <a:srgbClr val="000000"/>
                </a:solidFill>
                <a:latin typeface="Gill Sans"/>
                <a:ea typeface="Gill Sans"/>
                <a:cs typeface="Gill Sans"/>
              </a:rPr>
              <a:t>Tell the panelists that each of them will write the group’s consensus responses to each of the questions on their materials, i.e., on the assessment next to the item.</a:t>
            </a:r>
            <a:endParaRPr sz="1100" dirty="0">
              <a:solidFill>
                <a:srgbClr val="000000"/>
              </a:solidFill>
              <a:latin typeface="Gill Sans"/>
              <a:ea typeface="Gill Sans"/>
              <a:cs typeface="Gill Sans"/>
            </a:endParaRPr>
          </a:p>
          <a:p>
            <a:pPr marL="177571" indent="-177571">
              <a:buFont typeface="Arial"/>
              <a:buChar char="•"/>
            </a:pPr>
            <a:endParaRPr sz="1100" dirty="0">
              <a:solidFill>
                <a:srgbClr val="000000"/>
              </a:solidFill>
              <a:latin typeface="Gill Sans"/>
              <a:ea typeface="Gill Sans"/>
              <a:cs typeface="Gill Sans"/>
            </a:endParaRPr>
          </a:p>
        </p:txBody>
      </p:sp>
      <p:sp>
        <p:nvSpPr>
          <p:cNvPr id="1156" name="Google Shape;1156;g9c7fbe508c_0_586: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79</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9c7fbe508c_0_58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5" name="Google Shape;1155;g9c7fbe508c_0_586: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Delete this slide if there are no “no fit” items in the assessment</a:t>
            </a:r>
          </a:p>
          <a:p>
            <a:pPr marL="0" indent="0"/>
            <a:endParaRPr lang="en-US" b="1" dirty="0">
              <a:solidFill>
                <a:srgbClr val="000000"/>
              </a:solidFill>
            </a:endParaRPr>
          </a:p>
          <a:p>
            <a:pPr marL="0" indent="0"/>
            <a:r>
              <a:rPr lang="en-US" b="1" dirty="0">
                <a:solidFill>
                  <a:srgbClr val="000000"/>
                </a:solidFill>
              </a:rPr>
              <a:t>Facilitator Notes: </a:t>
            </a:r>
            <a:endParaRPr b="1" dirty="0">
              <a:solidFill>
                <a:srgbClr val="000000"/>
              </a:solidFill>
            </a:endParaRPr>
          </a:p>
          <a:p>
            <a:pPr marL="177571" indent="-177571">
              <a:buFont typeface="Arial"/>
              <a:buChar char="•"/>
            </a:pPr>
            <a:r>
              <a:rPr lang="en-GB" sz="1100" dirty="0">
                <a:solidFill>
                  <a:srgbClr val="000000"/>
                </a:solidFill>
                <a:latin typeface="Gill Sans"/>
                <a:ea typeface="Gill Sans"/>
                <a:cs typeface="Gill Sans"/>
              </a:rPr>
              <a:t>Go through the steps with the no fit item in the assessment</a:t>
            </a:r>
            <a:endParaRPr sz="1100" dirty="0">
              <a:solidFill>
                <a:srgbClr val="000000"/>
              </a:solidFill>
              <a:latin typeface="Gill Sans"/>
              <a:ea typeface="Gill Sans"/>
              <a:cs typeface="Gill Sans"/>
            </a:endParaRPr>
          </a:p>
          <a:p>
            <a:pPr marL="177571" indent="-177571">
              <a:buFont typeface="Arial"/>
              <a:buChar char="•"/>
            </a:pPr>
            <a:endParaRPr sz="1100" dirty="0">
              <a:solidFill>
                <a:srgbClr val="000000"/>
              </a:solidFill>
              <a:latin typeface="Gill Sans"/>
              <a:ea typeface="Gill Sans"/>
              <a:cs typeface="Gill Sans"/>
            </a:endParaRPr>
          </a:p>
        </p:txBody>
      </p:sp>
      <p:sp>
        <p:nvSpPr>
          <p:cNvPr id="1156" name="Google Shape;1156;g9c7fbe508c_0_586: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80</a:t>
            </a:fld>
            <a:endParaRPr/>
          </a:p>
        </p:txBody>
      </p:sp>
    </p:spTree>
    <p:extLst>
      <p:ext uri="{BB962C8B-B14F-4D97-AF65-F5344CB8AC3E}">
        <p14:creationId xmlns:p14="http://schemas.microsoft.com/office/powerpoint/2010/main" val="40856714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4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3" name="Google Shape;1163;p43: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buSzPts val="1200"/>
              <a:buFont typeface="Arial"/>
              <a:buChar char="•"/>
            </a:pPr>
            <a:r>
              <a:rPr lang="en-GB" b="1" dirty="0">
                <a:solidFill>
                  <a:srgbClr val="000000"/>
                </a:solidFill>
              </a:rPr>
              <a:t>Delete this slide if only setting benchmarks on a reading assessment.</a:t>
            </a:r>
          </a:p>
          <a:p>
            <a:pPr marL="177571" indent="-177571">
              <a:buSzPts val="1200"/>
              <a:buFont typeface="Arial"/>
              <a:buChar char="•"/>
            </a:pPr>
            <a:r>
              <a:rPr lang="en-GB" b="1" dirty="0">
                <a:solidFill>
                  <a:srgbClr val="000000"/>
                </a:solidFill>
              </a:rPr>
              <a:t>You may want to replace the practice items with items that make sense with the grade level of the assessment; they should be items that would align with statements of knowledge and/or skill(s)/GPDs from that grade level. Where the assessment grade differs from the grade to which the assessment is being linked (Grade 2 for SDG 4.1.1(a), Grade 5 for SDG 4.1.1(b) and Grade 8 for SDG 4.1.1(c)), make sure this is clear to </a:t>
            </a:r>
            <a:r>
              <a:rPr lang="en-GB" b="1" dirty="0" err="1">
                <a:solidFill>
                  <a:srgbClr val="000000"/>
                </a:solidFill>
              </a:rPr>
              <a:t>panelists</a:t>
            </a:r>
            <a:r>
              <a:rPr lang="en-GB" b="1" dirty="0">
                <a:solidFill>
                  <a:srgbClr val="000000"/>
                </a:solidFill>
              </a:rPr>
              <a:t> </a:t>
            </a:r>
            <a:endParaRPr lang="en-GB" dirty="0">
              <a:solidFill>
                <a:srgbClr val="000000"/>
              </a:solidFill>
            </a:endParaRPr>
          </a:p>
          <a:p>
            <a:pPr marL="177571" indent="-177571">
              <a:buSzPts val="1200"/>
              <a:buFont typeface="Arial"/>
              <a:buChar char="•"/>
            </a:pPr>
            <a:r>
              <a:rPr lang="en-GB" b="1" dirty="0">
                <a:solidFill>
                  <a:srgbClr val="000000"/>
                </a:solidFill>
              </a:rPr>
              <a:t>Note: If more sample items are desired, you will need to create these. It is sometimes helpful to have two complete fit and two partial fit items at a minimum.</a:t>
            </a:r>
          </a:p>
          <a:p>
            <a:pPr marL="177571" marR="0" lvl="0" indent="-177571" algn="l" defTabSz="914400" rtl="0" eaLnBrk="1" fontAlgn="auto" latinLnBrk="0" hangingPunct="1">
              <a:lnSpc>
                <a:spcPct val="100000"/>
              </a:lnSpc>
              <a:spcBef>
                <a:spcPts val="0"/>
              </a:spcBef>
              <a:spcAft>
                <a:spcPts val="0"/>
              </a:spcAft>
              <a:buClr>
                <a:srgbClr val="000000"/>
              </a:buClr>
              <a:buSzPts val="1200"/>
              <a:buFont typeface="Arial"/>
              <a:buChar char="•"/>
              <a:tabLst/>
              <a:defRPr/>
            </a:pPr>
            <a:r>
              <a:rPr lang="en-US" b="1" dirty="0"/>
              <a:t>Remove the yellow “plus” sign before using the presentation</a:t>
            </a:r>
          </a:p>
          <a:p>
            <a:pPr marL="177571" indent="-177571">
              <a:buSzPts val="1200"/>
              <a:buFont typeface="Arial"/>
              <a:buChar char="•"/>
            </a:pPr>
            <a:endParaRPr lang="en-GB"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sz="1100" dirty="0">
                <a:solidFill>
                  <a:srgbClr val="000000"/>
                </a:solidFill>
                <a:latin typeface="Gill Sans"/>
                <a:ea typeface="Gill Sans"/>
                <a:cs typeface="Gill Sans"/>
              </a:rPr>
              <a:t>Talk about the item—what makes it easy/difficult.</a:t>
            </a:r>
            <a:endParaRPr sz="1100" dirty="0">
              <a:solidFill>
                <a:srgbClr val="000000"/>
              </a:solidFill>
              <a:latin typeface="Gill Sans"/>
              <a:ea typeface="Gill Sans"/>
              <a:cs typeface="Gill Sans"/>
            </a:endParaRPr>
          </a:p>
          <a:p>
            <a:pPr marL="177571" indent="-177571">
              <a:buFont typeface="Arial"/>
              <a:buChar char="•"/>
            </a:pPr>
            <a:r>
              <a:rPr lang="en-US" sz="1100" dirty="0">
                <a:solidFill>
                  <a:srgbClr val="000000"/>
                </a:solidFill>
                <a:latin typeface="Gill Sans"/>
                <a:ea typeface="Gill Sans"/>
                <a:cs typeface="Gill Sans"/>
              </a:rPr>
              <a:t>Walk through the domain, construct, </a:t>
            </a:r>
            <a:r>
              <a:rPr lang="en-US" sz="1100" dirty="0" err="1">
                <a:solidFill>
                  <a:srgbClr val="000000"/>
                </a:solidFill>
                <a:latin typeface="Gill Sans"/>
                <a:ea typeface="Gill Sans"/>
                <a:cs typeface="Gill Sans"/>
              </a:rPr>
              <a:t>subconstruct</a:t>
            </a:r>
            <a:r>
              <a:rPr lang="en-US" sz="1100" dirty="0">
                <a:solidFill>
                  <a:srgbClr val="000000"/>
                </a:solidFill>
                <a:latin typeface="Gill Sans"/>
                <a:ea typeface="Gill Sans"/>
                <a:cs typeface="Gill Sans"/>
              </a:rPr>
              <a:t>, knowledge and skills, and then GPL and GPD that aligns with the item.</a:t>
            </a:r>
            <a:endParaRPr sz="1100" dirty="0">
              <a:solidFill>
                <a:srgbClr val="000000"/>
              </a:solidFill>
              <a:latin typeface="Gill Sans"/>
              <a:ea typeface="Gill Sans"/>
              <a:cs typeface="Gill Sans"/>
            </a:endParaRPr>
          </a:p>
          <a:p>
            <a:pPr marL="177571" indent="-177571">
              <a:buFont typeface="Arial"/>
              <a:buChar char="•"/>
            </a:pPr>
            <a:r>
              <a:rPr lang="en-US" sz="1100" dirty="0">
                <a:solidFill>
                  <a:srgbClr val="000000"/>
                </a:solidFill>
                <a:latin typeface="Gill Sans"/>
                <a:ea typeface="Gill Sans"/>
                <a:cs typeface="Gill Sans"/>
              </a:rPr>
              <a:t>Explain the idea of the lowest GPL and GPD that matches with the item, namely that the goal is to find out which GPL and GPD describes the minimum skills a learner must have to answer the item correctly.</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dirty="0">
                <a:solidFill>
                  <a:srgbClr val="000000"/>
                </a:solidFill>
                <a:latin typeface="Gill Sans"/>
                <a:ea typeface="Gill Sans"/>
                <a:cs typeface="Gill Sans"/>
              </a:rPr>
              <a:t>You might ask for </a:t>
            </a:r>
            <a:r>
              <a:rPr lang="en-GB" sz="1100" dirty="0" err="1">
                <a:solidFill>
                  <a:srgbClr val="000000"/>
                </a:solidFill>
                <a:latin typeface="Gill Sans"/>
                <a:ea typeface="Gill Sans"/>
                <a:cs typeface="Gill Sans"/>
              </a:rPr>
              <a:t>panelists</a:t>
            </a:r>
            <a:r>
              <a:rPr lang="en-GB" sz="1100" dirty="0">
                <a:solidFill>
                  <a:srgbClr val="000000"/>
                </a:solidFill>
                <a:latin typeface="Gill Sans"/>
                <a:ea typeface="Gill Sans"/>
                <a:cs typeface="Gill Sans"/>
              </a:rPr>
              <a:t> to volunteer the answers and could animate the slide so that you can ask them before showing the answer you came up with.</a:t>
            </a:r>
            <a:endParaRPr sz="1100" dirty="0">
              <a:solidFill>
                <a:srgbClr val="000000"/>
              </a:solidFill>
              <a:latin typeface="Gill Sans"/>
              <a:ea typeface="Gill Sans"/>
              <a:cs typeface="Gill Sans"/>
            </a:endParaRPr>
          </a:p>
          <a:p>
            <a:pPr marL="177571" indent="-177571">
              <a:buFont typeface="Arial"/>
              <a:buChar char="•"/>
            </a:pPr>
            <a:r>
              <a:rPr lang="en-US" sz="1100" dirty="0">
                <a:solidFill>
                  <a:srgbClr val="000000"/>
                </a:solidFill>
                <a:latin typeface="Gill Sans"/>
                <a:ea typeface="Gill Sans"/>
                <a:cs typeface="Gill Sans"/>
              </a:rPr>
              <a:t>Say that, in </a:t>
            </a:r>
            <a:r>
              <a:rPr lang="en-US" dirty="0">
                <a:solidFill>
                  <a:srgbClr val="000000"/>
                </a:solidFill>
              </a:rPr>
              <a:t>this case, the learner needs the knowledge and skill of the “meets” GPL at grade 2.</a:t>
            </a:r>
            <a:endParaRPr dirty="0">
              <a:solidFill>
                <a:srgbClr val="000000"/>
              </a:solidFill>
            </a:endParaRPr>
          </a:p>
          <a:p>
            <a:pPr marL="0" indent="0">
              <a:buClr>
                <a:schemeClr val="dk1"/>
              </a:buClr>
              <a:buSzPts val="1200"/>
            </a:pPr>
            <a:endParaRPr dirty="0"/>
          </a:p>
          <a:p>
            <a:pPr marL="177553" indent="-98631">
              <a:buClr>
                <a:schemeClr val="dk1"/>
              </a:buClr>
              <a:buSzPts val="1200"/>
            </a:pPr>
            <a:endParaRPr dirty="0"/>
          </a:p>
        </p:txBody>
      </p:sp>
      <p:sp>
        <p:nvSpPr>
          <p:cNvPr id="1164" name="Google Shape;1164;p43: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81</a:t>
            </a:fld>
            <a:endParaRPr>
              <a:solidFill>
                <a:srgbClr val="000000"/>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1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8" name="Google Shape;1198;p156: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buSzPts val="1200"/>
              <a:buFont typeface="Arial"/>
              <a:buChar char="•"/>
            </a:pPr>
            <a:r>
              <a:rPr lang="en-GB" b="1" dirty="0">
                <a:solidFill>
                  <a:srgbClr val="000000"/>
                </a:solidFill>
              </a:rPr>
              <a:t>Delete this slide if only setting benchmarks on a reading assessment.</a:t>
            </a:r>
          </a:p>
          <a:p>
            <a:pPr marL="177571" indent="-177571">
              <a:buSzPts val="1200"/>
              <a:buFont typeface="Arial"/>
              <a:buChar char="•"/>
            </a:pPr>
            <a:r>
              <a:rPr lang="en-GB" b="1" dirty="0">
                <a:solidFill>
                  <a:srgbClr val="000000"/>
                </a:solidFill>
              </a:rPr>
              <a:t>You may want to replace the practice items with items that make sense with the grade level of the assessment; they should be items that would align with statements of knowledge and/or skill(s)/GPDs from that grade level. Where the assessment grade differs from the grade to which the assessment is being linked (Grade 2 for SDG 4.1.1(a), Grade 5 for SDG 4.1.1(b) and Grade 8 for SDG 4.1.1(c)), make sure this is clear to </a:t>
            </a:r>
            <a:r>
              <a:rPr lang="en-GB" b="1" dirty="0" err="1">
                <a:solidFill>
                  <a:srgbClr val="000000"/>
                </a:solidFill>
              </a:rPr>
              <a:t>panelists</a:t>
            </a:r>
            <a:r>
              <a:rPr lang="en-GB" b="1" dirty="0">
                <a:solidFill>
                  <a:srgbClr val="000000"/>
                </a:solidFill>
              </a:rPr>
              <a:t>. </a:t>
            </a:r>
            <a:endParaRPr lang="en-GB" dirty="0">
              <a:solidFill>
                <a:srgbClr val="000000"/>
              </a:solidFill>
            </a:endParaRPr>
          </a:p>
          <a:p>
            <a:pPr marL="177571" indent="-177571">
              <a:buSzPts val="1200"/>
              <a:buFont typeface="Arial"/>
              <a:buChar char="•"/>
            </a:pPr>
            <a:r>
              <a:rPr lang="en-GB" b="1" dirty="0">
                <a:solidFill>
                  <a:srgbClr val="000000"/>
                </a:solidFill>
              </a:rPr>
              <a:t>Note: If more sample items are desired, you will need to create these. It is sometimes helpful to have two complete fit and two partial fit items at a minimum.</a:t>
            </a:r>
          </a:p>
          <a:p>
            <a:pPr marL="177571" marR="0" lvl="0" indent="-177571" algn="l" defTabSz="914400" rtl="0" eaLnBrk="1" fontAlgn="auto" latinLnBrk="0" hangingPunct="1">
              <a:lnSpc>
                <a:spcPct val="100000"/>
              </a:lnSpc>
              <a:spcBef>
                <a:spcPts val="0"/>
              </a:spcBef>
              <a:spcAft>
                <a:spcPts val="0"/>
              </a:spcAft>
              <a:buClr>
                <a:srgbClr val="000000"/>
              </a:buClr>
              <a:buSzPts val="1200"/>
              <a:buFont typeface="Arial"/>
              <a:buChar char="•"/>
              <a:tabLst/>
              <a:defRPr/>
            </a:pPr>
            <a:r>
              <a:rPr lang="en-US" b="1" dirty="0"/>
              <a:t>Remove the yellow “plus” sign before using the presentation</a:t>
            </a:r>
          </a:p>
          <a:p>
            <a:pPr marL="177571" indent="-177571">
              <a:buSzPts val="1200"/>
              <a:buFont typeface="Arial"/>
              <a:buChar char="•"/>
            </a:pPr>
            <a:endParaRPr lang="en-GB" dirty="0">
              <a:solidFill>
                <a:srgbClr val="000000"/>
              </a:solidFill>
            </a:endParaRPr>
          </a:p>
          <a:p>
            <a:pPr marL="0" indent="0"/>
            <a:endParaRPr lang="en-GB" b="1" dirty="0">
              <a:solidFill>
                <a:srgbClr val="000000"/>
              </a:solidFill>
            </a:endParaRPr>
          </a:p>
          <a:p>
            <a:pPr marL="0" indent="0"/>
            <a:r>
              <a:rPr lang="en-GB" b="1" dirty="0">
                <a:solidFill>
                  <a:srgbClr val="000000"/>
                </a:solidFill>
              </a:rPr>
              <a:t>Facilitator Notes:</a:t>
            </a:r>
          </a:p>
          <a:p>
            <a:pPr marL="177571" indent="-177571">
              <a:buFont typeface="Arial"/>
              <a:buChar char="•"/>
            </a:pPr>
            <a:r>
              <a:rPr lang="en-GB" sz="1200" dirty="0">
                <a:solidFill>
                  <a:srgbClr val="000000"/>
                </a:solidFill>
                <a:latin typeface="Gill Sans"/>
                <a:ea typeface="Gill Sans"/>
                <a:cs typeface="Gill Sans"/>
              </a:rPr>
              <a:t>Talk about the item—what makes it easy/difficult.</a:t>
            </a:r>
          </a:p>
          <a:p>
            <a:pPr marL="177571" indent="-177571">
              <a:buFont typeface="Arial"/>
              <a:buChar char="•"/>
            </a:pPr>
            <a:r>
              <a:rPr lang="en-GB" sz="1200" dirty="0">
                <a:solidFill>
                  <a:srgbClr val="000000"/>
                </a:solidFill>
                <a:latin typeface="Gill Sans"/>
                <a:ea typeface="Gill Sans"/>
                <a:cs typeface="Gill Sans"/>
              </a:rPr>
              <a:t>Walk through the domain, construct, subconstruct, knowledge and skills, and then GPL and GPD that aligns with the item.</a:t>
            </a:r>
          </a:p>
          <a:p>
            <a:pPr marL="177571" indent="-177571">
              <a:buFont typeface="Arial"/>
              <a:buChar char="•"/>
            </a:pPr>
            <a:r>
              <a:rPr lang="en-GB" sz="1200" dirty="0">
                <a:solidFill>
                  <a:srgbClr val="000000"/>
                </a:solidFill>
                <a:latin typeface="Gill Sans"/>
                <a:ea typeface="Gill Sans"/>
                <a:cs typeface="Gill Sans"/>
              </a:rPr>
              <a:t>Explain the idea of the lowest GPL and GPD that matches with the item, namely that the goal is to find out which GPL and GPD describes the minimum skills a learner must have to answer the item correctly.</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200" dirty="0">
                <a:solidFill>
                  <a:srgbClr val="000000"/>
                </a:solidFill>
                <a:latin typeface="Gill Sans"/>
                <a:ea typeface="Gill Sans"/>
                <a:cs typeface="Gill Sans"/>
              </a:rPr>
              <a:t>You might ask for </a:t>
            </a:r>
            <a:r>
              <a:rPr lang="en-GB" sz="1200" dirty="0" err="1">
                <a:solidFill>
                  <a:srgbClr val="000000"/>
                </a:solidFill>
                <a:latin typeface="Gill Sans"/>
                <a:ea typeface="Gill Sans"/>
                <a:cs typeface="Gill Sans"/>
              </a:rPr>
              <a:t>panelists</a:t>
            </a:r>
            <a:r>
              <a:rPr lang="en-GB" sz="1200" dirty="0">
                <a:solidFill>
                  <a:srgbClr val="000000"/>
                </a:solidFill>
                <a:latin typeface="Gill Sans"/>
                <a:ea typeface="Gill Sans"/>
                <a:cs typeface="Gill Sans"/>
              </a:rPr>
              <a:t> to volunteer the answers and could animate the slide so that you can ask them before showing the answer you came up with.</a:t>
            </a:r>
          </a:p>
          <a:p>
            <a:pPr marL="177571" indent="-177571">
              <a:buFont typeface="Arial"/>
              <a:buChar char="•"/>
            </a:pPr>
            <a:r>
              <a:rPr lang="en-US" sz="1100" dirty="0">
                <a:solidFill>
                  <a:srgbClr val="000000"/>
                </a:solidFill>
                <a:latin typeface="Gill Sans"/>
                <a:ea typeface="Gill Sans"/>
                <a:cs typeface="Gill Sans"/>
              </a:rPr>
              <a:t>Next</a:t>
            </a:r>
            <a:r>
              <a:rPr lang="en-US" dirty="0">
                <a:solidFill>
                  <a:srgbClr val="000000"/>
                </a:solidFill>
              </a:rPr>
              <a:t>, explain when this item was used in the past, some panelists selected grade 2 “meets” as the lowest GPL and GPD to answer correctly because these two GPDs appear at that level:</a:t>
            </a:r>
            <a:endParaRPr dirty="0">
              <a:solidFill>
                <a:srgbClr val="000000"/>
              </a:solidFill>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Add and subtract within 20 (i.e., where the sum or minuend does not surpass 20), and represent these operations with objects, pictures, or symbols (e.g., 16 - 3= __ ; 12 + 3 =__; when presented with a picture of 12 marbles with 3 more marbles added, complete or match to the number sentence 12 + 3 = __. Or, when presented with a picture of a carton that can hold 20 bottles, 7 of which have been removed, complete or match to the subtraction statement 20 - 7= __).</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Find the double of a set of up to 10 objects, and divide a group of up to 20 objects into two equal sets (e.g., An octopus has 8 legs. There are two octopuses. How many octopus legs are there in total? There </a:t>
            </a:r>
            <a:r>
              <a:rPr lang="en-US" dirty="0">
                <a:solidFill>
                  <a:srgbClr val="000000"/>
                </a:solidFill>
              </a:rPr>
              <a:t>are 16 biscuits. The biscuits will be shared equally by two friends. How many biscuits will each friend get?).</a:t>
            </a:r>
            <a:endParaRPr dirty="0">
              <a:solidFill>
                <a:srgbClr val="000000"/>
              </a:solidFill>
            </a:endParaRPr>
          </a:p>
          <a:p>
            <a:pPr marL="177571" indent="-177571">
              <a:buFont typeface="Arial"/>
              <a:buChar char="•"/>
            </a:pPr>
            <a:r>
              <a:rPr lang="en-US" sz="1100" dirty="0">
                <a:solidFill>
                  <a:srgbClr val="000000"/>
                </a:solidFill>
                <a:latin typeface="Gill Sans"/>
                <a:ea typeface="Gill Sans"/>
                <a:cs typeface="Gill Sans"/>
              </a:rPr>
              <a:t>However, these GPDs do not take into account that this is a real-world problem, and real-world problems are sometimes more difficult for learners. Thus, we have classified this item as “above exceeds” for grade 2. </a:t>
            </a:r>
            <a:endParaRPr sz="1100" dirty="0">
              <a:solidFill>
                <a:srgbClr val="000000"/>
              </a:solidFill>
              <a:latin typeface="Gill Sans"/>
              <a:ea typeface="Gill Sans"/>
              <a:cs typeface="Gill Sans"/>
            </a:endParaRPr>
          </a:p>
          <a:p>
            <a:pPr marL="473522" indent="-236761"/>
            <a:endParaRPr dirty="0"/>
          </a:p>
        </p:txBody>
      </p:sp>
      <p:sp>
        <p:nvSpPr>
          <p:cNvPr id="1199" name="Google Shape;1199;p156: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82</a:t>
            </a:fld>
            <a:endParaRPr>
              <a:solidFill>
                <a:srgbClr val="000000"/>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p15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6" name="Google Shape;1176;p154: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buSzPts val="1200"/>
              <a:buFont typeface="Arial"/>
              <a:buChar char="•"/>
            </a:pPr>
            <a:r>
              <a:rPr lang="en-GB" b="1" dirty="0">
                <a:solidFill>
                  <a:srgbClr val="000000"/>
                </a:solidFill>
              </a:rPr>
              <a:t>Delete this slide if only setting benchmarks on a reading assessment.</a:t>
            </a:r>
          </a:p>
          <a:p>
            <a:pPr marL="177571" indent="-177571">
              <a:buSzPts val="1200"/>
              <a:buFont typeface="Arial"/>
              <a:buChar char="•"/>
            </a:pPr>
            <a:r>
              <a:rPr lang="en-GB" b="1" dirty="0">
                <a:solidFill>
                  <a:srgbClr val="000000"/>
                </a:solidFill>
              </a:rPr>
              <a:t>You may want to replace the practice items with items that make sense with the grade level of the assessment; they should be items that would align with statements of knowledge and/or skill(s)/GPDs from that grade level. Where the assessment grade differs from the grade to which the assessment is being linked (Grade 2 for SDG 4.1.1(a), Grade 5 for SDG 4.1.1(b) and Grade 8 for SDG 4.1.1(c)), make sure this is clear to </a:t>
            </a:r>
            <a:r>
              <a:rPr lang="en-GB" b="1" dirty="0" err="1">
                <a:solidFill>
                  <a:srgbClr val="000000"/>
                </a:solidFill>
              </a:rPr>
              <a:t>panelists</a:t>
            </a:r>
            <a:r>
              <a:rPr lang="en-GB" b="1" dirty="0">
                <a:solidFill>
                  <a:srgbClr val="000000"/>
                </a:solidFill>
              </a:rPr>
              <a:t>.</a:t>
            </a:r>
          </a:p>
          <a:p>
            <a:pPr marL="177571" indent="-177571">
              <a:buSzPts val="1200"/>
              <a:buFont typeface="Arial"/>
              <a:buChar char="•"/>
            </a:pPr>
            <a:r>
              <a:rPr lang="en-GB" b="1" dirty="0">
                <a:solidFill>
                  <a:srgbClr val="000000"/>
                </a:solidFill>
              </a:rPr>
              <a:t>Note: If more sample items are desired, you will need to create these. It is sometimes helpful to have two complete fit and two partial fit items at a minimum.</a:t>
            </a:r>
          </a:p>
          <a:p>
            <a:pPr marL="177571" marR="0" lvl="0" indent="-177571" algn="l" defTabSz="914400" rtl="0" eaLnBrk="1" fontAlgn="auto" latinLnBrk="0" hangingPunct="1">
              <a:lnSpc>
                <a:spcPct val="100000"/>
              </a:lnSpc>
              <a:spcBef>
                <a:spcPts val="0"/>
              </a:spcBef>
              <a:spcAft>
                <a:spcPts val="0"/>
              </a:spcAft>
              <a:buClr>
                <a:srgbClr val="000000"/>
              </a:buClr>
              <a:buSzPts val="1200"/>
              <a:buFont typeface="Arial"/>
              <a:buChar char="•"/>
              <a:tabLst/>
              <a:defRPr/>
            </a:pPr>
            <a:r>
              <a:rPr lang="en-US" b="1" dirty="0"/>
              <a:t>Remove the yellow “plus” sign before using the presentation</a:t>
            </a:r>
          </a:p>
          <a:p>
            <a:pPr marL="177571" indent="-177571">
              <a:buSzPts val="1200"/>
              <a:buFont typeface="Arial"/>
              <a:buChar char="•"/>
            </a:pPr>
            <a:endParaRPr lang="en-GB" dirty="0">
              <a:solidFill>
                <a:srgbClr val="000000"/>
              </a:solidFill>
            </a:endParaRPr>
          </a:p>
          <a:p>
            <a:pPr marL="0" indent="0"/>
            <a:endParaRPr lang="en-GB" b="1" dirty="0">
              <a:solidFill>
                <a:srgbClr val="000000"/>
              </a:solidFill>
            </a:endParaRPr>
          </a:p>
          <a:p>
            <a:pPr marL="0" indent="0"/>
            <a:r>
              <a:rPr lang="en-GB" b="1" dirty="0">
                <a:solidFill>
                  <a:srgbClr val="000000"/>
                </a:solidFill>
              </a:rPr>
              <a:t>Facilitator Notes:</a:t>
            </a:r>
          </a:p>
          <a:p>
            <a:pPr marL="177571" indent="-177571">
              <a:buFont typeface="Arial"/>
              <a:buChar char="•"/>
            </a:pPr>
            <a:r>
              <a:rPr lang="en-GB" sz="1200" dirty="0">
                <a:solidFill>
                  <a:srgbClr val="000000"/>
                </a:solidFill>
                <a:latin typeface="Gill Sans"/>
                <a:ea typeface="Gill Sans"/>
                <a:cs typeface="Gill Sans"/>
              </a:rPr>
              <a:t>Talk about the item—what makes it easy/difficult.</a:t>
            </a:r>
          </a:p>
          <a:p>
            <a:pPr marL="177571" indent="-177571">
              <a:buFont typeface="Arial"/>
              <a:buChar char="•"/>
            </a:pPr>
            <a:r>
              <a:rPr lang="en-GB" sz="1200" dirty="0">
                <a:solidFill>
                  <a:srgbClr val="000000"/>
                </a:solidFill>
                <a:latin typeface="Gill Sans"/>
                <a:ea typeface="Gill Sans"/>
                <a:cs typeface="Gill Sans"/>
              </a:rPr>
              <a:t>Walk through the domain, construct, subconstruct, knowledge and skills, and then GPL and GPD that aligns with the item.</a:t>
            </a:r>
          </a:p>
          <a:p>
            <a:pPr marL="177571" indent="-177571">
              <a:buFont typeface="Arial"/>
              <a:buChar char="•"/>
            </a:pPr>
            <a:r>
              <a:rPr lang="en-GB" sz="1200" dirty="0">
                <a:solidFill>
                  <a:srgbClr val="000000"/>
                </a:solidFill>
                <a:latin typeface="Gill Sans"/>
                <a:ea typeface="Gill Sans"/>
                <a:cs typeface="Gill Sans"/>
              </a:rPr>
              <a:t>Explain the idea of the lowest GPL and GPD that matches with the item, namely that the goal is to find out which GPL and GPD describes the minimum skills a learner must have to answer the item correctly.</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200" dirty="0">
                <a:solidFill>
                  <a:srgbClr val="000000"/>
                </a:solidFill>
                <a:latin typeface="Gill Sans"/>
                <a:ea typeface="Gill Sans"/>
                <a:cs typeface="Gill Sans"/>
              </a:rPr>
              <a:t>You might ask for </a:t>
            </a:r>
            <a:r>
              <a:rPr lang="en-GB" sz="1200" dirty="0" err="1">
                <a:solidFill>
                  <a:srgbClr val="000000"/>
                </a:solidFill>
                <a:latin typeface="Gill Sans"/>
                <a:ea typeface="Gill Sans"/>
                <a:cs typeface="Gill Sans"/>
              </a:rPr>
              <a:t>panelists</a:t>
            </a:r>
            <a:r>
              <a:rPr lang="en-GB" sz="1200" dirty="0">
                <a:solidFill>
                  <a:srgbClr val="000000"/>
                </a:solidFill>
                <a:latin typeface="Gill Sans"/>
                <a:ea typeface="Gill Sans"/>
                <a:cs typeface="Gill Sans"/>
              </a:rPr>
              <a:t> to volunteer the answers and could animate the slide so that you can ask them before showing the answer you came up with.</a:t>
            </a:r>
          </a:p>
          <a:p>
            <a:pPr marL="177571" indent="-177571">
              <a:buFont typeface="Arial"/>
              <a:buChar char="•"/>
            </a:pPr>
            <a:r>
              <a:rPr lang="en-US" sz="1100" dirty="0">
                <a:solidFill>
                  <a:srgbClr val="000000"/>
                </a:solidFill>
                <a:latin typeface="Gill Sans"/>
                <a:ea typeface="Gill Sans"/>
                <a:cs typeface="Gill Sans"/>
              </a:rPr>
              <a:t>Say that, in this case, the learner needs the knowledge and skill </a:t>
            </a:r>
            <a:r>
              <a:rPr lang="en-US" sz="1100" u="none" dirty="0">
                <a:solidFill>
                  <a:srgbClr val="000000"/>
                </a:solidFill>
                <a:latin typeface="Gill Sans"/>
                <a:ea typeface="Gill Sans"/>
                <a:cs typeface="Gill Sans"/>
              </a:rPr>
              <a:t>is “above </a:t>
            </a:r>
            <a:r>
              <a:rPr lang="en-US" sz="1100" dirty="0">
                <a:solidFill>
                  <a:srgbClr val="000000"/>
                </a:solidFill>
                <a:latin typeface="Gill Sans"/>
                <a:ea typeface="Gill Sans"/>
                <a:cs typeface="Gill Sans"/>
              </a:rPr>
              <a:t>exceeds” GPL for grade 2. Even though the GPD for “tell time using an analog clock to the nearest hour” falls in grade 2 “meets,” pupils are not expected to solve problems involving time at grade 2 (the GPD for “solve problems, including real-world problems, involving elapsed time in hours and half-hours” falls at the grade 3 “meets” level). Since the learner needs both of these skills, you would select “above exceeds” </a:t>
            </a:r>
            <a:r>
              <a:rPr lang="en-US" dirty="0">
                <a:solidFill>
                  <a:srgbClr val="000000"/>
                </a:solidFill>
              </a:rPr>
              <a:t>for this item.</a:t>
            </a:r>
            <a:endParaRPr dirty="0">
              <a:solidFill>
                <a:srgbClr val="000000"/>
              </a:solidFill>
            </a:endParaRPr>
          </a:p>
          <a:p>
            <a:pPr marL="0" indent="0"/>
            <a:endParaRPr dirty="0"/>
          </a:p>
        </p:txBody>
      </p:sp>
      <p:sp>
        <p:nvSpPr>
          <p:cNvPr id="1177" name="Google Shape;1177;p154: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83</a:t>
            </a:fld>
            <a:endParaRPr>
              <a:solidFill>
                <a:srgbClr val="000000"/>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p15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7" name="Google Shape;1187;p155: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7571" indent="-177571">
              <a:buSzPts val="1200"/>
              <a:buFont typeface="Arial"/>
              <a:buChar char="•"/>
            </a:pPr>
            <a:r>
              <a:rPr lang="en-GB" b="1" dirty="0">
                <a:solidFill>
                  <a:srgbClr val="000000"/>
                </a:solidFill>
              </a:rPr>
              <a:t>Delete this slide if only setting benchmarks on a reading assessment.</a:t>
            </a:r>
          </a:p>
          <a:p>
            <a:pPr marL="177571" indent="-177571">
              <a:buSzPts val="1200"/>
              <a:buFont typeface="Arial"/>
              <a:buChar char="•"/>
            </a:pPr>
            <a:r>
              <a:rPr lang="en-GB" b="1" dirty="0">
                <a:solidFill>
                  <a:srgbClr val="000000"/>
                </a:solidFill>
              </a:rPr>
              <a:t>Delete this slide if there are no ‘not fit’ items in the assessment.</a:t>
            </a:r>
          </a:p>
          <a:p>
            <a:pPr marL="177571" indent="-177571">
              <a:buSzPts val="1200"/>
              <a:buFont typeface="Arial"/>
              <a:buChar char="•"/>
            </a:pPr>
            <a:r>
              <a:rPr lang="en-GB" b="1" dirty="0">
                <a:solidFill>
                  <a:srgbClr val="000000"/>
                </a:solidFill>
              </a:rPr>
              <a:t>You may want to replace the practice items with items that make sense with the grade level of the assessment; they should be items that would align with statements of knowledge and/or skill(s)/GPDs from that grade level. Where the assessment grade differs from the grade to which the assessment is being linked (Grade 2 for SDG 4.1.1(a), Grade 5 for SDG 4.1.1(b) and Grade 8 for SDG 4.1.1(c)), make sure this is clear to </a:t>
            </a:r>
            <a:r>
              <a:rPr lang="en-GB" b="1" dirty="0" err="1">
                <a:solidFill>
                  <a:srgbClr val="000000"/>
                </a:solidFill>
              </a:rPr>
              <a:t>panelists</a:t>
            </a:r>
            <a:r>
              <a:rPr lang="en-GB" b="1" dirty="0">
                <a:solidFill>
                  <a:srgbClr val="000000"/>
                </a:solidFill>
              </a:rPr>
              <a:t>. </a:t>
            </a:r>
            <a:endParaRPr lang="en-GB" dirty="0">
              <a:solidFill>
                <a:srgbClr val="000000"/>
              </a:solidFill>
            </a:endParaRPr>
          </a:p>
          <a:p>
            <a:pPr marL="177571" indent="-177571">
              <a:buSzPts val="1200"/>
              <a:buFont typeface="Arial"/>
              <a:buChar char="•"/>
            </a:pPr>
            <a:r>
              <a:rPr lang="en-GB" b="1" dirty="0">
                <a:solidFill>
                  <a:srgbClr val="000000"/>
                </a:solidFill>
              </a:rPr>
              <a:t>Note: If more sample items are desired, you will need to create these. It is sometimes helpful to have two complete fit and two partial fit items at a minimum.</a:t>
            </a:r>
          </a:p>
          <a:p>
            <a:pPr marL="177571" marR="0" lvl="0" indent="-177571" algn="l" defTabSz="914400" rtl="0" eaLnBrk="1" fontAlgn="auto" latinLnBrk="0" hangingPunct="1">
              <a:lnSpc>
                <a:spcPct val="100000"/>
              </a:lnSpc>
              <a:spcBef>
                <a:spcPts val="0"/>
              </a:spcBef>
              <a:spcAft>
                <a:spcPts val="0"/>
              </a:spcAft>
              <a:buClr>
                <a:srgbClr val="000000"/>
              </a:buClr>
              <a:buSzPts val="1200"/>
              <a:buFont typeface="Arial"/>
              <a:buChar char="•"/>
              <a:tabLst/>
              <a:defRPr/>
            </a:pPr>
            <a:r>
              <a:rPr lang="en-US" b="1" dirty="0"/>
              <a:t>Remove the yellow “plus” sign before using the presentation</a:t>
            </a:r>
          </a:p>
          <a:p>
            <a:pPr marL="177571" indent="-177571">
              <a:buSzPts val="1200"/>
              <a:buFont typeface="Arial"/>
              <a:buChar char="•"/>
            </a:pPr>
            <a:endParaRPr lang="en-GB" dirty="0">
              <a:solidFill>
                <a:srgbClr val="000000"/>
              </a:solidFill>
            </a:endParaRPr>
          </a:p>
          <a:p>
            <a:pPr marL="0" indent="0"/>
            <a:endParaRPr lang="en-GB" b="1" dirty="0">
              <a:solidFill>
                <a:srgbClr val="000000"/>
              </a:solidFill>
            </a:endParaRPr>
          </a:p>
          <a:p>
            <a:pPr marL="0" indent="0"/>
            <a:r>
              <a:rPr lang="en-GB" b="1" dirty="0">
                <a:solidFill>
                  <a:srgbClr val="000000"/>
                </a:solidFill>
              </a:rPr>
              <a:t>Facilitator Notes:</a:t>
            </a:r>
          </a:p>
          <a:p>
            <a:pPr marL="177571" indent="-177571">
              <a:buFont typeface="Arial"/>
              <a:buChar char="•"/>
            </a:pPr>
            <a:r>
              <a:rPr lang="en-GB" sz="1200" dirty="0">
                <a:solidFill>
                  <a:srgbClr val="000000"/>
                </a:solidFill>
                <a:latin typeface="Gill Sans"/>
                <a:ea typeface="Gill Sans"/>
                <a:cs typeface="Gill Sans"/>
              </a:rPr>
              <a:t>Talk about the item—what makes it easy/difficult.</a:t>
            </a:r>
          </a:p>
          <a:p>
            <a:pPr marL="177571" indent="-177571">
              <a:buFont typeface="Arial"/>
              <a:buChar char="•"/>
            </a:pPr>
            <a:r>
              <a:rPr lang="en-GB" sz="1200" dirty="0">
                <a:solidFill>
                  <a:srgbClr val="000000"/>
                </a:solidFill>
                <a:latin typeface="Gill Sans"/>
                <a:ea typeface="Gill Sans"/>
                <a:cs typeface="Gill Sans"/>
              </a:rPr>
              <a:t>Walk through the domain, construct, subconstruct, knowledge and skills, and then GPL and GPD that aligns with the item.</a:t>
            </a:r>
          </a:p>
          <a:p>
            <a:pPr marL="177571" indent="-177571">
              <a:buFont typeface="Arial"/>
              <a:buChar char="•"/>
            </a:pPr>
            <a:r>
              <a:rPr lang="en-GB" sz="1200" dirty="0">
                <a:solidFill>
                  <a:srgbClr val="000000"/>
                </a:solidFill>
                <a:latin typeface="Gill Sans"/>
                <a:ea typeface="Gill Sans"/>
                <a:cs typeface="Gill Sans"/>
              </a:rPr>
              <a:t>Explain the idea of the lowest GPL and GPD that matches with the item, namely that the goal is to find out which GPL and GPD describes the minimum skills a learner must have to answer the item correctly.</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200" dirty="0">
                <a:solidFill>
                  <a:srgbClr val="000000"/>
                </a:solidFill>
                <a:latin typeface="Gill Sans"/>
                <a:ea typeface="Gill Sans"/>
                <a:cs typeface="Gill Sans"/>
              </a:rPr>
              <a:t>You might ask for </a:t>
            </a:r>
            <a:r>
              <a:rPr lang="en-GB" sz="1200" dirty="0" err="1">
                <a:solidFill>
                  <a:srgbClr val="000000"/>
                </a:solidFill>
                <a:latin typeface="Gill Sans"/>
                <a:ea typeface="Gill Sans"/>
                <a:cs typeface="Gill Sans"/>
              </a:rPr>
              <a:t>panelists</a:t>
            </a:r>
            <a:r>
              <a:rPr lang="en-GB" sz="1200" dirty="0">
                <a:solidFill>
                  <a:srgbClr val="000000"/>
                </a:solidFill>
                <a:latin typeface="Gill Sans"/>
                <a:ea typeface="Gill Sans"/>
                <a:cs typeface="Gill Sans"/>
              </a:rPr>
              <a:t> to volunteer the answers and could animate the slide so that you can ask them before showing the answer you came up with.</a:t>
            </a:r>
          </a:p>
          <a:p>
            <a:pPr marL="177571" indent="-177571">
              <a:buFont typeface="Arial"/>
              <a:buChar char="•"/>
            </a:pPr>
            <a:r>
              <a:rPr lang="en-US" sz="1100" dirty="0">
                <a:solidFill>
                  <a:srgbClr val="000000"/>
                </a:solidFill>
                <a:latin typeface="Gill Sans"/>
                <a:ea typeface="Gill Sans"/>
                <a:cs typeface="Gill Sans"/>
              </a:rPr>
              <a:t>Say that, in this case, the item was described as “no fit” during the alignment exercise as the fractions construct is not included in grade 2. </a:t>
            </a:r>
            <a:r>
              <a:rPr lang="en-GB" sz="1100" dirty="0">
                <a:solidFill>
                  <a:srgbClr val="000000"/>
                </a:solidFill>
                <a:latin typeface="Gill Sans"/>
                <a:ea typeface="Gill Sans"/>
                <a:cs typeface="Gill Sans"/>
              </a:rPr>
              <a:t>Take them through the process for dealing with “no fit” items from the earlier slide. Thinking about a child who meets the description of a “partially meets” learner at grade 2, does experience tell you they will be able to answer this question on fractions? You’ll need to consider whether this might be knowledge learners will pick up without being taught. Assuming the answer is no, continue to think about a “meets” learner at grade 2 and whether they would be able to answer the question correctly. Assuming again that the answer is no, continue to consider an “exceeds” learner. Although fractions have not necessarily been taught to them, it’s possible that such learners would have picked up knowledge of simple fractions such that they can attempt the question, though they may be confused by option c. The group will need to decide based on their experience. If they don’t think the answer would be achieved by “exceeds” learners, they should record the item as “above exceeds” for grade 2.</a:t>
            </a:r>
            <a:endParaRPr sz="1100" dirty="0">
              <a:solidFill>
                <a:srgbClr val="000000"/>
              </a:solidFill>
              <a:latin typeface="Gill Sans"/>
              <a:ea typeface="Gill Sans"/>
              <a:cs typeface="Gill Sans"/>
            </a:endParaRPr>
          </a:p>
          <a:p>
            <a:pPr marL="177571" indent="-177571">
              <a:buFont typeface="Arial"/>
              <a:buChar char="•"/>
            </a:pPr>
            <a:endParaRPr sz="1100" dirty="0">
              <a:solidFill>
                <a:srgbClr val="000000"/>
              </a:solidFill>
              <a:latin typeface="Gill Sans"/>
              <a:ea typeface="Gill Sans"/>
              <a:cs typeface="Gill Sans"/>
            </a:endParaRPr>
          </a:p>
        </p:txBody>
      </p:sp>
      <p:sp>
        <p:nvSpPr>
          <p:cNvPr id="1188" name="Google Shape;1188;p155: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buSzPts val="1400"/>
            </a:pPr>
            <a:fld id="{00000000-1234-1234-1234-123412341234}" type="slidenum">
              <a:rPr lang="en-US">
                <a:solidFill>
                  <a:srgbClr val="000000"/>
                </a:solidFill>
                <a:latin typeface="Calibri"/>
                <a:ea typeface="Calibri"/>
                <a:cs typeface="Calibri"/>
                <a:sym typeface="Calibri"/>
              </a:rPr>
              <a:pPr>
                <a:buSzPts val="1400"/>
              </a:pPr>
              <a:t>84</a:t>
            </a:fld>
            <a:endParaRPr>
              <a:solidFill>
                <a:srgbClr val="000000"/>
              </a:solidFill>
              <a:latin typeface="Calibri"/>
              <a:ea typeface="Calibri"/>
              <a:cs typeface="Calibri"/>
              <a:sym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gadaf0ff14e_0_11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5" name="Google Shape;1535;gadaf0ff14e_0_1127: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7571" indent="-177571">
              <a:buSzPts val="1200"/>
              <a:buFont typeface="Arial"/>
              <a:buChar char="•"/>
            </a:pPr>
            <a:r>
              <a:rPr lang="en-GB" b="1" dirty="0">
                <a:solidFill>
                  <a:srgbClr val="000000"/>
                </a:solidFill>
              </a:rPr>
              <a:t>Delete this slide if only setting benchmarks on a mathematics assessment.</a:t>
            </a:r>
          </a:p>
          <a:p>
            <a:pPr marL="177571" indent="-177571">
              <a:buSzPts val="1200"/>
              <a:buFont typeface="Arial"/>
              <a:buChar char="•"/>
            </a:pPr>
            <a:r>
              <a:rPr lang="en-GB" b="1" dirty="0">
                <a:solidFill>
                  <a:srgbClr val="000000"/>
                </a:solidFill>
              </a:rPr>
              <a:t>You may want to replace the practice items with items that make sense with the grade level of the assessment; they should be items that would align with statements of knowledge and/or skill(s)/GPDs from that grade level. Where the assessment grade differs from the grade to which the assessment is being linked (Grade 2 for SDG 4.1.1(a), Grade 5 for SDG 4.1.1(b) and Grade 8 for SDG 4.1.1(c)), make sure this is clear to </a:t>
            </a:r>
            <a:r>
              <a:rPr lang="en-GB" b="1" dirty="0" err="1">
                <a:solidFill>
                  <a:srgbClr val="000000"/>
                </a:solidFill>
              </a:rPr>
              <a:t>panelists</a:t>
            </a:r>
            <a:r>
              <a:rPr lang="en-GB" b="1" dirty="0">
                <a:solidFill>
                  <a:srgbClr val="000000"/>
                </a:solidFill>
              </a:rPr>
              <a:t>. </a:t>
            </a:r>
            <a:endParaRPr lang="en-GB" dirty="0">
              <a:solidFill>
                <a:srgbClr val="000000"/>
              </a:solidFill>
            </a:endParaRPr>
          </a:p>
          <a:p>
            <a:pPr marL="177571" indent="-177571">
              <a:buSzPts val="1200"/>
              <a:buFont typeface="Arial"/>
              <a:buChar char="•"/>
            </a:pPr>
            <a:r>
              <a:rPr lang="en-GB" b="1" dirty="0">
                <a:solidFill>
                  <a:srgbClr val="000000"/>
                </a:solidFill>
              </a:rPr>
              <a:t>Note: If more sample items are desired, you will need to create these. It is sometimes helpful to have two complete fit and two partial fit items at a minimum.</a:t>
            </a:r>
          </a:p>
          <a:p>
            <a:pPr marL="177571" marR="0" lvl="0" indent="-177571" algn="l" defTabSz="914400" rtl="0" eaLnBrk="1" fontAlgn="auto" latinLnBrk="0" hangingPunct="1">
              <a:lnSpc>
                <a:spcPct val="100000"/>
              </a:lnSpc>
              <a:spcBef>
                <a:spcPts val="0"/>
              </a:spcBef>
              <a:spcAft>
                <a:spcPts val="0"/>
              </a:spcAft>
              <a:buClr>
                <a:srgbClr val="000000"/>
              </a:buClr>
              <a:buSzPts val="1200"/>
              <a:buFont typeface="Arial"/>
              <a:buChar char="•"/>
              <a:tabLst/>
              <a:defRPr/>
            </a:pPr>
            <a:r>
              <a:rPr lang="en-US" b="1" dirty="0"/>
              <a:t>Remove the yellow “plus” sign before using the presentation</a:t>
            </a:r>
          </a:p>
          <a:p>
            <a:pPr marL="177571" indent="-177571">
              <a:buSzPts val="1200"/>
              <a:buFont typeface="Arial"/>
              <a:buChar char="•"/>
            </a:pPr>
            <a:endParaRPr lang="en-GB" dirty="0">
              <a:solidFill>
                <a:srgbClr val="000000"/>
              </a:solidFill>
            </a:endParaRPr>
          </a:p>
          <a:p>
            <a:pPr marL="0" lvl="0" indent="0" algn="l" rtl="0">
              <a:lnSpc>
                <a:spcPct val="100000"/>
              </a:lnSpc>
              <a:spcBef>
                <a:spcPts val="0"/>
              </a:spcBef>
              <a:spcAft>
                <a:spcPts val="0"/>
              </a:spcAft>
              <a:buSzPts val="1400"/>
              <a:buNone/>
            </a:pPr>
            <a:endParaRPr b="1"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dirty="0">
                <a:solidFill>
                  <a:srgbClr val="000000"/>
                </a:solidFill>
                <a:latin typeface="Arial"/>
                <a:ea typeface="Arial"/>
                <a:cs typeface="Arial"/>
                <a:sym typeface="Arial"/>
              </a:rPr>
              <a:t>Facilitator Notes:</a:t>
            </a:r>
            <a:endParaRPr b="1"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Gill Sans"/>
                <a:ea typeface="Gill Sans"/>
                <a:cs typeface="Gill Sans"/>
                <a:sym typeface="Gill Sans"/>
              </a:rPr>
              <a:t>Talk about the item–what makes it easy/difficult.</a:t>
            </a:r>
            <a:endParaRPr sz="1100" b="0" i="0" u="none" strike="noStrike" cap="none" dirty="0">
              <a:solidFill>
                <a:srgbClr val="000000"/>
              </a:solidFill>
              <a:latin typeface="Gill Sans"/>
              <a:ea typeface="Gill Sans"/>
              <a:cs typeface="Gill Sans"/>
              <a:sym typeface="Gill Sans"/>
            </a:endParaRPr>
          </a:p>
          <a:p>
            <a:pPr marL="171450" marR="0" lvl="0" indent="-17145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Gill Sans"/>
                <a:ea typeface="Gill Sans"/>
                <a:cs typeface="Gill Sans"/>
                <a:sym typeface="Gill Sans"/>
              </a:rPr>
              <a:t>Walk through the domain, construct, subconstruct, knowledge and skills, and then GPL and GPD that aligns with the item.</a:t>
            </a:r>
            <a:endParaRPr sz="1100" b="0" i="0" u="none" strike="noStrike" cap="none" dirty="0">
              <a:solidFill>
                <a:srgbClr val="000000"/>
              </a:solidFill>
              <a:latin typeface="Gill Sans"/>
              <a:ea typeface="Gill Sans"/>
              <a:cs typeface="Gill Sans"/>
              <a:sym typeface="Gill Sans"/>
            </a:endParaRPr>
          </a:p>
          <a:p>
            <a:pPr marL="171450" marR="0" lvl="0" indent="-17145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Gill Sans"/>
                <a:ea typeface="Gill Sans"/>
                <a:cs typeface="Gill Sans"/>
                <a:sym typeface="Gill Sans"/>
              </a:rPr>
              <a:t>For reading assessments, also discuss the grade level of the passage/word and consider criteria from GPF Appendix A or B, as appropriate.</a:t>
            </a:r>
            <a:endParaRPr sz="1100" b="0" i="0" u="none" strike="noStrike" cap="none" dirty="0">
              <a:solidFill>
                <a:srgbClr val="000000"/>
              </a:solidFill>
              <a:latin typeface="Gill Sans"/>
              <a:ea typeface="Gill Sans"/>
              <a:cs typeface="Gill Sans"/>
              <a:sym typeface="Gill Sans"/>
            </a:endParaRPr>
          </a:p>
          <a:p>
            <a:pPr marL="171450" marR="0" lvl="0" indent="-17145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Gill Sans"/>
                <a:ea typeface="Gill Sans"/>
                <a:cs typeface="Gill Sans"/>
                <a:sym typeface="Gill Sans"/>
              </a:rPr>
              <a:t>Explain the idea of the lowest GPL and GPD that matches with the item, namely that the goal is to find out which GPL and GPD describes the minimum skills a learner must have to answer the item correctly.</a:t>
            </a:r>
            <a:endParaRPr sz="1100" b="0" i="0" u="none" strike="noStrike" cap="none" dirty="0">
              <a:solidFill>
                <a:srgbClr val="000000"/>
              </a:solidFill>
              <a:latin typeface="Gill Sans"/>
              <a:ea typeface="Gill Sans"/>
              <a:cs typeface="Gill Sans"/>
              <a:sym typeface="Gill Sans"/>
            </a:endParaRPr>
          </a:p>
          <a:p>
            <a:pPr marL="171450" marR="0" lvl="0" indent="-17145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Gill Sans"/>
                <a:ea typeface="Gill Sans"/>
                <a:cs typeface="Gill Sans"/>
                <a:sym typeface="Gill Sans"/>
              </a:rPr>
              <a:t>Remind panelists about checking the grade level of the passage.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latin typeface="Gill Sans"/>
                <a:ea typeface="Gill Sans"/>
                <a:cs typeface="Gill Sans"/>
                <a:sym typeface="Gill Sans"/>
              </a:rPr>
              <a:t>You might ask for </a:t>
            </a:r>
            <a:r>
              <a:rPr lang="en-GB" sz="1100" b="0" i="0" u="none" strike="noStrike" cap="none" dirty="0" err="1">
                <a:solidFill>
                  <a:srgbClr val="000000"/>
                </a:solidFill>
                <a:latin typeface="Gill Sans"/>
                <a:ea typeface="Gill Sans"/>
                <a:cs typeface="Gill Sans"/>
                <a:sym typeface="Gill Sans"/>
              </a:rPr>
              <a:t>panelists</a:t>
            </a:r>
            <a:r>
              <a:rPr lang="en-GB" sz="1100" b="0" i="0" u="none" strike="noStrike" cap="none" dirty="0">
                <a:solidFill>
                  <a:srgbClr val="000000"/>
                </a:solidFill>
                <a:latin typeface="Gill Sans"/>
                <a:ea typeface="Gill Sans"/>
                <a:cs typeface="Gill Sans"/>
                <a:sym typeface="Gill Sans"/>
              </a:rPr>
              <a:t> to volunteer the answers and could animate the slide so that you can ask them before showing the answer you came up with.</a:t>
            </a:r>
          </a:p>
          <a:p>
            <a:pPr marL="171450" marR="0" lvl="0" indent="-17145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Gill Sans"/>
                <a:ea typeface="Gill Sans"/>
                <a:cs typeface="Gill Sans"/>
                <a:sym typeface="Gill Sans"/>
              </a:rPr>
              <a:t>Say that, in this case, the learner needs the knowledge and skill of the “partially meets” GPL at grade 3. However, since the workshop is linking to grade 2, they will need to consider the implications of this in later activities as the difficulty of the text will make the item harder for grade 2 learners.</a:t>
            </a:r>
            <a:endParaRPr sz="1100" b="0" i="0" u="none" strike="noStrike" cap="none" dirty="0">
              <a:solidFill>
                <a:srgbClr val="000000"/>
              </a:solidFill>
              <a:latin typeface="Gill Sans"/>
              <a:ea typeface="Gill Sans"/>
              <a:cs typeface="Gill Sans"/>
              <a:sym typeface="Gill Sans"/>
            </a:endParaRPr>
          </a:p>
          <a:p>
            <a:pPr marL="171450" marR="0" lvl="0" indent="-8255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Gill Sans"/>
              <a:ea typeface="Gill Sans"/>
              <a:cs typeface="Gill Sans"/>
              <a:sym typeface="Gill Sans"/>
            </a:endParaRPr>
          </a:p>
          <a:p>
            <a:pPr marL="171450" marR="0" lvl="0" indent="-8255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Gill Sans"/>
              <a:ea typeface="Gill Sans"/>
              <a:cs typeface="Gill Sans"/>
              <a:sym typeface="Gill Sans"/>
            </a:endParaRPr>
          </a:p>
        </p:txBody>
      </p:sp>
      <p:sp>
        <p:nvSpPr>
          <p:cNvPr id="1536" name="Google Shape;1536;gadaf0ff14e_0_1127: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85</a:t>
            </a:fld>
            <a:endParaRPr>
              <a:solidFill>
                <a:srgbClr val="000000"/>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5"/>
        <p:cNvGrpSpPr/>
        <p:nvPr/>
      </p:nvGrpSpPr>
      <p:grpSpPr>
        <a:xfrm>
          <a:off x="0" y="0"/>
          <a:ext cx="0" cy="0"/>
          <a:chOff x="0" y="0"/>
          <a:chExt cx="0" cy="0"/>
        </a:xfrm>
      </p:grpSpPr>
      <p:sp>
        <p:nvSpPr>
          <p:cNvPr id="1546" name="Google Shape;1546;gadaf0ff14e_0_137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7" name="Google Shape;1547;gadaf0ff14e_0_1376: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7571" indent="-177571">
              <a:buSzPts val="1200"/>
              <a:buFont typeface="Arial"/>
              <a:buChar char="•"/>
            </a:pPr>
            <a:r>
              <a:rPr lang="en-GB" b="1" dirty="0">
                <a:solidFill>
                  <a:srgbClr val="000000"/>
                </a:solidFill>
              </a:rPr>
              <a:t>Delete this slide if only setting benchmarks on a mathematics assessment.</a:t>
            </a:r>
          </a:p>
          <a:p>
            <a:pPr marL="177571" indent="-177571">
              <a:buSzPts val="1200"/>
              <a:buFont typeface="Arial"/>
              <a:buChar char="•"/>
            </a:pPr>
            <a:r>
              <a:rPr lang="en-GB" b="1" dirty="0">
                <a:solidFill>
                  <a:srgbClr val="000000"/>
                </a:solidFill>
              </a:rPr>
              <a:t>You may want to replace the practice items with items that make sense with the grade level of the assessment; they should be items that would align with statements of knowledge and/or skill(s)/GPDs from that grade level. Where the assessment grade differs from the grade to which the assessment is being linked (Grade 2 for SDG 4.1.1(a), Grade 5 for SDG 4.1.1(b) and Grade 8 for SDG 4.1.1(c)), make sure this is clear to </a:t>
            </a:r>
            <a:r>
              <a:rPr lang="en-GB" b="1" dirty="0" err="1">
                <a:solidFill>
                  <a:srgbClr val="000000"/>
                </a:solidFill>
              </a:rPr>
              <a:t>panelists</a:t>
            </a:r>
            <a:r>
              <a:rPr lang="en-GB" b="1" dirty="0">
                <a:solidFill>
                  <a:srgbClr val="000000"/>
                </a:solidFill>
              </a:rPr>
              <a:t>. </a:t>
            </a:r>
            <a:endParaRPr lang="en-GB" dirty="0">
              <a:solidFill>
                <a:srgbClr val="000000"/>
              </a:solidFill>
            </a:endParaRPr>
          </a:p>
          <a:p>
            <a:pPr marL="177571" indent="-177571">
              <a:buSzPts val="1200"/>
              <a:buFont typeface="Arial"/>
              <a:buChar char="•"/>
            </a:pPr>
            <a:r>
              <a:rPr lang="en-GB" b="1" dirty="0">
                <a:solidFill>
                  <a:srgbClr val="000000"/>
                </a:solidFill>
              </a:rPr>
              <a:t>Note: If more sample items are desired, you will need to create these. It is sometimes helpful to have two complete fit and two partial fit items at a minimum.</a:t>
            </a:r>
          </a:p>
          <a:p>
            <a:pPr marL="177571" marR="0" lvl="0" indent="-177571" algn="l" defTabSz="914400" rtl="0" eaLnBrk="1" fontAlgn="auto" latinLnBrk="0" hangingPunct="1">
              <a:lnSpc>
                <a:spcPct val="100000"/>
              </a:lnSpc>
              <a:spcBef>
                <a:spcPts val="0"/>
              </a:spcBef>
              <a:spcAft>
                <a:spcPts val="0"/>
              </a:spcAft>
              <a:buClr>
                <a:srgbClr val="000000"/>
              </a:buClr>
              <a:buSzPts val="1200"/>
              <a:buFont typeface="Arial"/>
              <a:buChar char="•"/>
              <a:tabLst/>
              <a:defRPr/>
            </a:pPr>
            <a:r>
              <a:rPr lang="en-US" b="1" dirty="0"/>
              <a:t>Remove the yellow “plus” sign before using the presentation</a:t>
            </a:r>
          </a:p>
          <a:p>
            <a:pPr marL="177571" indent="-177571">
              <a:buSzPts val="1200"/>
              <a:buFont typeface="Arial"/>
              <a:buChar char="•"/>
            </a:pPr>
            <a:endParaRPr lang="en-GB" dirty="0">
              <a:solidFill>
                <a:srgbClr val="000000"/>
              </a:solidFill>
            </a:endParaRPr>
          </a:p>
          <a:p>
            <a:pPr marL="0" lvl="0" indent="0" algn="l" rtl="0">
              <a:lnSpc>
                <a:spcPct val="100000"/>
              </a:lnSpc>
              <a:spcBef>
                <a:spcPts val="0"/>
              </a:spcBef>
              <a:spcAft>
                <a:spcPts val="0"/>
              </a:spcAft>
              <a:buSzPts val="1400"/>
              <a:buNone/>
            </a:pPr>
            <a:endParaRPr lang="en-GB" b="1"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GB" b="1" dirty="0">
                <a:solidFill>
                  <a:srgbClr val="000000"/>
                </a:solidFill>
                <a:latin typeface="Arial"/>
                <a:ea typeface="Arial"/>
                <a:cs typeface="Arial"/>
                <a:sym typeface="Arial"/>
              </a:rPr>
              <a:t>Facilitator Notes:</a:t>
            </a:r>
          </a:p>
          <a:p>
            <a:pPr marL="171450" marR="0" lvl="0" indent="-171450" algn="l" rtl="0">
              <a:lnSpc>
                <a:spcPct val="100000"/>
              </a:lnSpc>
              <a:spcBef>
                <a:spcPts val="0"/>
              </a:spcBef>
              <a:spcAft>
                <a:spcPts val="0"/>
              </a:spcAft>
              <a:buClr>
                <a:srgbClr val="000000"/>
              </a:buClr>
              <a:buSzPts val="1400"/>
              <a:buFont typeface="Arial"/>
              <a:buChar char="•"/>
            </a:pPr>
            <a:r>
              <a:rPr lang="en-GB" sz="1200" b="0" i="0" u="none" strike="noStrike" cap="none" dirty="0">
                <a:solidFill>
                  <a:srgbClr val="000000"/>
                </a:solidFill>
                <a:latin typeface="Gill Sans"/>
                <a:ea typeface="Gill Sans"/>
                <a:cs typeface="Gill Sans"/>
                <a:sym typeface="Gill Sans"/>
              </a:rPr>
              <a:t>Talk about the item–what makes it easy/difficult.</a:t>
            </a:r>
          </a:p>
          <a:p>
            <a:pPr marL="171450" marR="0" lvl="0" indent="-171450" algn="l" rtl="0">
              <a:lnSpc>
                <a:spcPct val="100000"/>
              </a:lnSpc>
              <a:spcBef>
                <a:spcPts val="0"/>
              </a:spcBef>
              <a:spcAft>
                <a:spcPts val="0"/>
              </a:spcAft>
              <a:buClr>
                <a:srgbClr val="000000"/>
              </a:buClr>
              <a:buSzPts val="1400"/>
              <a:buFont typeface="Arial"/>
              <a:buChar char="•"/>
            </a:pPr>
            <a:r>
              <a:rPr lang="en-GB" sz="1200" b="0" i="0" u="none" strike="noStrike" cap="none" dirty="0">
                <a:solidFill>
                  <a:srgbClr val="000000"/>
                </a:solidFill>
                <a:latin typeface="Gill Sans"/>
                <a:ea typeface="Gill Sans"/>
                <a:cs typeface="Gill Sans"/>
                <a:sym typeface="Gill Sans"/>
              </a:rPr>
              <a:t>Walk through the domain, construct, subconstruct, knowledge and skills, and then GPL and GPD that aligns with the item.</a:t>
            </a:r>
          </a:p>
          <a:p>
            <a:pPr marL="171450" marR="0" lvl="0" indent="-171450" algn="l" rtl="0">
              <a:lnSpc>
                <a:spcPct val="100000"/>
              </a:lnSpc>
              <a:spcBef>
                <a:spcPts val="0"/>
              </a:spcBef>
              <a:spcAft>
                <a:spcPts val="0"/>
              </a:spcAft>
              <a:buClr>
                <a:srgbClr val="000000"/>
              </a:buClr>
              <a:buSzPts val="1400"/>
              <a:buFont typeface="Arial"/>
              <a:buChar char="•"/>
            </a:pPr>
            <a:r>
              <a:rPr lang="en-GB" sz="1200" b="0" i="0" u="none" strike="noStrike" cap="none" dirty="0">
                <a:solidFill>
                  <a:srgbClr val="000000"/>
                </a:solidFill>
                <a:latin typeface="Gill Sans"/>
                <a:ea typeface="Gill Sans"/>
                <a:cs typeface="Gill Sans"/>
                <a:sym typeface="Gill Sans"/>
              </a:rPr>
              <a:t>For reading assessments, also discuss the grade level of the passage/word and consider criteria from GPF Appendix A or B, as appropriate.</a:t>
            </a:r>
          </a:p>
          <a:p>
            <a:pPr marL="171450" marR="0" lvl="0" indent="-171450" algn="l" rtl="0">
              <a:lnSpc>
                <a:spcPct val="100000"/>
              </a:lnSpc>
              <a:spcBef>
                <a:spcPts val="0"/>
              </a:spcBef>
              <a:spcAft>
                <a:spcPts val="0"/>
              </a:spcAft>
              <a:buClr>
                <a:srgbClr val="000000"/>
              </a:buClr>
              <a:buSzPts val="1400"/>
              <a:buFont typeface="Arial"/>
              <a:buChar char="•"/>
            </a:pPr>
            <a:r>
              <a:rPr lang="en-GB" sz="1200" b="0" i="0" u="none" strike="noStrike" cap="none" dirty="0">
                <a:solidFill>
                  <a:srgbClr val="000000"/>
                </a:solidFill>
                <a:latin typeface="Gill Sans"/>
                <a:ea typeface="Gill Sans"/>
                <a:cs typeface="Gill Sans"/>
                <a:sym typeface="Gill Sans"/>
              </a:rPr>
              <a:t>Explain the idea of the lowest GPL and GPD that matches with the item, namely that the goal is to find out which GPL and GPD describes the minimum skills a learner must have to answer the item correctly.</a:t>
            </a:r>
          </a:p>
          <a:p>
            <a:pPr marL="171450" marR="0" lvl="0" indent="-171450" algn="l" rtl="0">
              <a:lnSpc>
                <a:spcPct val="100000"/>
              </a:lnSpc>
              <a:spcBef>
                <a:spcPts val="0"/>
              </a:spcBef>
              <a:spcAft>
                <a:spcPts val="0"/>
              </a:spcAft>
              <a:buClr>
                <a:srgbClr val="000000"/>
              </a:buClr>
              <a:buSzPts val="1400"/>
              <a:buFont typeface="Arial"/>
              <a:buChar char="•"/>
            </a:pPr>
            <a:r>
              <a:rPr lang="en-GB" sz="1200" b="0" i="0" u="none" strike="noStrike" cap="none" dirty="0">
                <a:solidFill>
                  <a:srgbClr val="000000"/>
                </a:solidFill>
                <a:latin typeface="Gill Sans"/>
                <a:ea typeface="Gill Sans"/>
                <a:cs typeface="Gill Sans"/>
                <a:sym typeface="Gill Sans"/>
              </a:rPr>
              <a:t>Remind </a:t>
            </a:r>
            <a:r>
              <a:rPr lang="en-GB" sz="1200" b="0" i="0" u="none" strike="noStrike" cap="none" dirty="0" err="1">
                <a:solidFill>
                  <a:srgbClr val="000000"/>
                </a:solidFill>
                <a:latin typeface="Gill Sans"/>
                <a:ea typeface="Gill Sans"/>
                <a:cs typeface="Gill Sans"/>
                <a:sym typeface="Gill Sans"/>
              </a:rPr>
              <a:t>panelists</a:t>
            </a:r>
            <a:r>
              <a:rPr lang="en-GB" sz="1200" b="0" i="0" u="none" strike="noStrike" cap="none" dirty="0">
                <a:solidFill>
                  <a:srgbClr val="000000"/>
                </a:solidFill>
                <a:latin typeface="Gill Sans"/>
                <a:ea typeface="Gill Sans"/>
                <a:cs typeface="Gill Sans"/>
                <a:sym typeface="Gill Sans"/>
              </a:rPr>
              <a:t> about checking the grade level of the passage.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200" b="0" i="0" u="none" strike="noStrike" cap="none" dirty="0">
                <a:solidFill>
                  <a:srgbClr val="000000"/>
                </a:solidFill>
                <a:latin typeface="Gill Sans"/>
                <a:ea typeface="Gill Sans"/>
                <a:cs typeface="Gill Sans"/>
                <a:sym typeface="Gill Sans"/>
              </a:rPr>
              <a:t>You might ask for </a:t>
            </a:r>
            <a:r>
              <a:rPr lang="en-GB" sz="1200" b="0" i="0" u="none" strike="noStrike" cap="none" dirty="0" err="1">
                <a:solidFill>
                  <a:srgbClr val="000000"/>
                </a:solidFill>
                <a:latin typeface="Gill Sans"/>
                <a:ea typeface="Gill Sans"/>
                <a:cs typeface="Gill Sans"/>
                <a:sym typeface="Gill Sans"/>
              </a:rPr>
              <a:t>panelists</a:t>
            </a:r>
            <a:r>
              <a:rPr lang="en-GB" sz="1200" b="0" i="0" u="none" strike="noStrike" cap="none" dirty="0">
                <a:solidFill>
                  <a:srgbClr val="000000"/>
                </a:solidFill>
                <a:latin typeface="Gill Sans"/>
                <a:ea typeface="Gill Sans"/>
                <a:cs typeface="Gill Sans"/>
                <a:sym typeface="Gill Sans"/>
              </a:rPr>
              <a:t> to volunteer the answers and could animate the slide so that you can ask them before showing the answer you came up with.</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latin typeface="Gill Sans"/>
                <a:ea typeface="Gill Sans"/>
                <a:cs typeface="Gill Sans"/>
                <a:sym typeface="Gill Sans"/>
              </a:rPr>
              <a:t>Say that, in this case, the text is grade 3 appropriate and the word </a:t>
            </a:r>
            <a:r>
              <a:rPr lang="en-GB" sz="1100" b="0" i="0" u="none" strike="noStrike" cap="none" dirty="0">
                <a:solidFill>
                  <a:srgbClr val="000000"/>
                </a:solidFill>
                <a:latin typeface="Gill Sans"/>
                <a:ea typeface="Gill Sans"/>
                <a:cs typeface="Gill Sans"/>
                <a:sym typeface="Gill Sans"/>
              </a:rPr>
              <a:t>follows standard orthographical rules, so it matches with “partially meets” at grade 3. </a:t>
            </a:r>
            <a:r>
              <a:rPr lang="en-GB" sz="1200" b="0" i="0" u="none" strike="noStrike" cap="none" dirty="0">
                <a:solidFill>
                  <a:srgbClr val="000000"/>
                </a:solidFill>
                <a:latin typeface="Gill Sans"/>
                <a:ea typeface="Gill Sans"/>
                <a:cs typeface="Gill Sans"/>
                <a:sym typeface="Gill Sans"/>
              </a:rPr>
              <a:t>However, since the workshop is linking to grade 2, they will need to consider the implications of this in later activities as they may want to match to a different GPL at grade 2 </a:t>
            </a:r>
            <a:r>
              <a:rPr lang="en-US" sz="1200" b="0" i="0" u="none" strike="noStrike" cap="none" dirty="0">
                <a:solidFill>
                  <a:srgbClr val="000000"/>
                </a:solidFill>
                <a:latin typeface="Gill Sans"/>
                <a:ea typeface="Gill Sans"/>
                <a:cs typeface="Gill Sans"/>
                <a:sym typeface="Gill Sans"/>
              </a:rPr>
              <a:t>as the difficulty of the text will make the item harder for grade 2 learners</a:t>
            </a:r>
            <a:r>
              <a:rPr lang="en-GB" sz="1200" b="0" i="0" u="none" strike="noStrike" cap="none" dirty="0">
                <a:solidFill>
                  <a:srgbClr val="000000"/>
                </a:solidFill>
                <a:latin typeface="Gill Sans"/>
                <a:ea typeface="Gill Sans"/>
                <a:cs typeface="Gill Sans"/>
                <a:sym typeface="Gill Sans"/>
              </a:rPr>
              <a:t>.</a:t>
            </a:r>
          </a:p>
          <a:p>
            <a:pPr marL="171450" marR="0" lvl="0" indent="-171450" algn="l" rtl="0">
              <a:lnSpc>
                <a:spcPct val="100000"/>
              </a:lnSpc>
              <a:spcBef>
                <a:spcPts val="0"/>
              </a:spcBef>
              <a:spcAft>
                <a:spcPts val="0"/>
              </a:spcAft>
              <a:buClr>
                <a:srgbClr val="000000"/>
              </a:buClr>
              <a:buSzPts val="1400"/>
              <a:buFont typeface="Arial"/>
              <a:buChar char="•"/>
            </a:pPr>
            <a:endParaRPr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548" name="Google Shape;1548;gadaf0ff14e_0_1376: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86</a:t>
            </a:fld>
            <a:endParaRPr>
              <a:solidFill>
                <a:srgbClr val="000000"/>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ga5b09a2ba6_0_8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9" name="Google Shape;1559;ga5b09a2ba6_0_88: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177571" indent="-177571">
              <a:buSzPts val="1200"/>
              <a:buFont typeface="Arial"/>
              <a:buChar char="•"/>
            </a:pPr>
            <a:r>
              <a:rPr lang="en-GB" b="1" dirty="0">
                <a:solidFill>
                  <a:srgbClr val="000000"/>
                </a:solidFill>
              </a:rPr>
              <a:t>Delete this slide if only setting benchmarks on a reading assessment.</a:t>
            </a:r>
          </a:p>
          <a:p>
            <a:pPr marL="177571" indent="-177571">
              <a:buSzPts val="1200"/>
              <a:buFont typeface="Arial"/>
              <a:buChar char="•"/>
            </a:pPr>
            <a:r>
              <a:rPr lang="en-GB" b="1" dirty="0">
                <a:solidFill>
                  <a:srgbClr val="000000"/>
                </a:solidFill>
              </a:rPr>
              <a:t>You may want to replace the practice items with items that make sense with the grade level of the assessment; they should be items that would align with statements of knowledge and/or skill(s)/GPDs from that grade level. Where the assessment grade differs from the grade to which the assessment is being linked (Grade 2 for SDG 4.1.1(a), Grade 5 for SDG 4.1.1(b) and Grade 8 for SDG 4.1.1(c)), make sure this is clear to </a:t>
            </a:r>
            <a:r>
              <a:rPr lang="en-GB" b="1" dirty="0" err="1">
                <a:solidFill>
                  <a:srgbClr val="000000"/>
                </a:solidFill>
              </a:rPr>
              <a:t>panelists</a:t>
            </a:r>
            <a:r>
              <a:rPr lang="en-GB" b="1" dirty="0">
                <a:solidFill>
                  <a:srgbClr val="000000"/>
                </a:solidFill>
              </a:rPr>
              <a:t>. </a:t>
            </a:r>
            <a:endParaRPr lang="en-GB" dirty="0">
              <a:solidFill>
                <a:srgbClr val="000000"/>
              </a:solidFill>
            </a:endParaRPr>
          </a:p>
          <a:p>
            <a:pPr marL="177571" indent="-177571">
              <a:buSzPts val="1200"/>
              <a:buFont typeface="Arial"/>
              <a:buChar char="•"/>
            </a:pPr>
            <a:r>
              <a:rPr lang="en-GB" b="1" dirty="0">
                <a:solidFill>
                  <a:srgbClr val="000000"/>
                </a:solidFill>
              </a:rPr>
              <a:t>Note: If more sample items are desired, you will need to create these. It is sometimes helpful to have two complete fit and two partial fit items at a minimum.</a:t>
            </a:r>
          </a:p>
          <a:p>
            <a:pPr marL="177571" marR="0" lvl="0" indent="-177571" algn="l" defTabSz="914400" rtl="0" eaLnBrk="1" fontAlgn="auto" latinLnBrk="0" hangingPunct="1">
              <a:lnSpc>
                <a:spcPct val="100000"/>
              </a:lnSpc>
              <a:spcBef>
                <a:spcPts val="0"/>
              </a:spcBef>
              <a:spcAft>
                <a:spcPts val="0"/>
              </a:spcAft>
              <a:buClr>
                <a:srgbClr val="000000"/>
              </a:buClr>
              <a:buSzPts val="1200"/>
              <a:buFont typeface="Arial"/>
              <a:buChar char="•"/>
              <a:tabLst/>
              <a:defRPr/>
            </a:pPr>
            <a:r>
              <a:rPr lang="en-US" b="1" dirty="0"/>
              <a:t>Remove the yellow “plus” sign before using the presentation</a:t>
            </a:r>
          </a:p>
          <a:p>
            <a:pPr marL="177571" indent="-177571">
              <a:buSzPts val="1200"/>
              <a:buFont typeface="Arial"/>
              <a:buChar char="•"/>
            </a:pPr>
            <a:endParaRPr lang="en-GB" dirty="0">
              <a:solidFill>
                <a:srgbClr val="000000"/>
              </a:solidFill>
            </a:endParaRPr>
          </a:p>
          <a:p>
            <a:pPr marL="0" lvl="0" indent="0" algn="l" rtl="0">
              <a:lnSpc>
                <a:spcPct val="100000"/>
              </a:lnSpc>
              <a:spcBef>
                <a:spcPts val="0"/>
              </a:spcBef>
              <a:spcAft>
                <a:spcPts val="0"/>
              </a:spcAft>
              <a:buSzPts val="1400"/>
              <a:buNone/>
            </a:pPr>
            <a:endParaRPr lang="en-GB" b="1"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GB" b="1" dirty="0">
                <a:solidFill>
                  <a:srgbClr val="000000"/>
                </a:solidFill>
                <a:latin typeface="Arial"/>
                <a:ea typeface="Arial"/>
                <a:cs typeface="Arial"/>
                <a:sym typeface="Arial"/>
              </a:rPr>
              <a:t>Facilitator Notes:</a:t>
            </a:r>
          </a:p>
          <a:p>
            <a:pPr marL="171450" marR="0" lvl="0" indent="-171450" algn="l" rtl="0">
              <a:lnSpc>
                <a:spcPct val="100000"/>
              </a:lnSpc>
              <a:spcBef>
                <a:spcPts val="0"/>
              </a:spcBef>
              <a:spcAft>
                <a:spcPts val="0"/>
              </a:spcAft>
              <a:buClr>
                <a:srgbClr val="000000"/>
              </a:buClr>
              <a:buSzPts val="1400"/>
              <a:buFont typeface="Arial"/>
              <a:buChar char="•"/>
            </a:pPr>
            <a:r>
              <a:rPr lang="en-GB" sz="1200" b="0" i="0" u="none" strike="noStrike" cap="none" dirty="0">
                <a:solidFill>
                  <a:srgbClr val="000000"/>
                </a:solidFill>
                <a:latin typeface="Gill Sans"/>
                <a:ea typeface="Gill Sans"/>
                <a:cs typeface="Gill Sans"/>
                <a:sym typeface="Gill Sans"/>
              </a:rPr>
              <a:t>Talk about the item–what makes it easy/difficult.</a:t>
            </a:r>
          </a:p>
          <a:p>
            <a:pPr marL="171450" marR="0" lvl="0" indent="-171450" algn="l" rtl="0">
              <a:lnSpc>
                <a:spcPct val="100000"/>
              </a:lnSpc>
              <a:spcBef>
                <a:spcPts val="0"/>
              </a:spcBef>
              <a:spcAft>
                <a:spcPts val="0"/>
              </a:spcAft>
              <a:buClr>
                <a:srgbClr val="000000"/>
              </a:buClr>
              <a:buSzPts val="1400"/>
              <a:buFont typeface="Arial"/>
              <a:buChar char="•"/>
            </a:pPr>
            <a:r>
              <a:rPr lang="en-GB" sz="1200" b="0" i="0" u="none" strike="noStrike" cap="none" dirty="0">
                <a:solidFill>
                  <a:srgbClr val="000000"/>
                </a:solidFill>
                <a:latin typeface="Gill Sans"/>
                <a:ea typeface="Gill Sans"/>
                <a:cs typeface="Gill Sans"/>
                <a:sym typeface="Gill Sans"/>
              </a:rPr>
              <a:t>Walk through the domain, construct, subconstruct, knowledge and skills, and then GPL and GPD that aligns with the item.</a:t>
            </a:r>
          </a:p>
          <a:p>
            <a:pPr marL="171450" marR="0" lvl="0" indent="-171450" algn="l" rtl="0">
              <a:lnSpc>
                <a:spcPct val="100000"/>
              </a:lnSpc>
              <a:spcBef>
                <a:spcPts val="0"/>
              </a:spcBef>
              <a:spcAft>
                <a:spcPts val="0"/>
              </a:spcAft>
              <a:buClr>
                <a:srgbClr val="000000"/>
              </a:buClr>
              <a:buSzPts val="1400"/>
              <a:buFont typeface="Arial"/>
              <a:buChar char="•"/>
            </a:pPr>
            <a:r>
              <a:rPr lang="en-GB" sz="1200" b="0" i="0" u="none" strike="noStrike" cap="none" dirty="0">
                <a:solidFill>
                  <a:srgbClr val="000000"/>
                </a:solidFill>
                <a:latin typeface="Gill Sans"/>
                <a:ea typeface="Gill Sans"/>
                <a:cs typeface="Gill Sans"/>
                <a:sym typeface="Gill Sans"/>
              </a:rPr>
              <a:t>For reading assessments, also discuss the grade level of the passage/word and consider criteria from GPF Appendix A or B, as appropriate.</a:t>
            </a:r>
          </a:p>
          <a:p>
            <a:pPr marL="171450" marR="0" lvl="0" indent="-171450" algn="l" rtl="0">
              <a:lnSpc>
                <a:spcPct val="100000"/>
              </a:lnSpc>
              <a:spcBef>
                <a:spcPts val="0"/>
              </a:spcBef>
              <a:spcAft>
                <a:spcPts val="0"/>
              </a:spcAft>
              <a:buClr>
                <a:srgbClr val="000000"/>
              </a:buClr>
              <a:buSzPts val="1400"/>
              <a:buFont typeface="Arial"/>
              <a:buChar char="•"/>
            </a:pPr>
            <a:r>
              <a:rPr lang="en-GB" sz="1200" b="0" i="0" u="none" strike="noStrike" cap="none" dirty="0">
                <a:solidFill>
                  <a:srgbClr val="000000"/>
                </a:solidFill>
                <a:latin typeface="Gill Sans"/>
                <a:ea typeface="Gill Sans"/>
                <a:cs typeface="Gill Sans"/>
                <a:sym typeface="Gill Sans"/>
              </a:rPr>
              <a:t>Explain the idea of the lowest GPL and GPD that matches with the item, namely that the goal is to find out which GPL and GPD describes the minimum skills a learner must have to answer the item correctly.</a:t>
            </a:r>
          </a:p>
          <a:p>
            <a:pPr marL="171450" marR="0" lvl="0" indent="-171450" algn="l" rtl="0">
              <a:lnSpc>
                <a:spcPct val="100000"/>
              </a:lnSpc>
              <a:spcBef>
                <a:spcPts val="0"/>
              </a:spcBef>
              <a:spcAft>
                <a:spcPts val="0"/>
              </a:spcAft>
              <a:buClr>
                <a:srgbClr val="000000"/>
              </a:buClr>
              <a:buSzPts val="1400"/>
              <a:buFont typeface="Arial"/>
              <a:buChar char="•"/>
            </a:pPr>
            <a:r>
              <a:rPr lang="en-GB" sz="1200" b="0" i="0" u="none" strike="noStrike" cap="none" dirty="0">
                <a:solidFill>
                  <a:srgbClr val="000000"/>
                </a:solidFill>
                <a:latin typeface="Gill Sans"/>
                <a:ea typeface="Gill Sans"/>
                <a:cs typeface="Gill Sans"/>
                <a:sym typeface="Gill Sans"/>
              </a:rPr>
              <a:t>Remind </a:t>
            </a:r>
            <a:r>
              <a:rPr lang="en-GB" sz="1200" b="0" i="0" u="none" strike="noStrike" cap="none" dirty="0" err="1">
                <a:solidFill>
                  <a:srgbClr val="000000"/>
                </a:solidFill>
                <a:latin typeface="Gill Sans"/>
                <a:ea typeface="Gill Sans"/>
                <a:cs typeface="Gill Sans"/>
                <a:sym typeface="Gill Sans"/>
              </a:rPr>
              <a:t>panelists</a:t>
            </a:r>
            <a:r>
              <a:rPr lang="en-GB" sz="1200" b="0" i="0" u="none" strike="noStrike" cap="none" dirty="0">
                <a:solidFill>
                  <a:srgbClr val="000000"/>
                </a:solidFill>
                <a:latin typeface="Gill Sans"/>
                <a:ea typeface="Gill Sans"/>
                <a:cs typeface="Gill Sans"/>
                <a:sym typeface="Gill Sans"/>
              </a:rPr>
              <a:t> about checking the grade level of the passage.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200" b="0" i="0" u="none" strike="noStrike" cap="none" dirty="0">
                <a:solidFill>
                  <a:srgbClr val="000000"/>
                </a:solidFill>
                <a:latin typeface="Gill Sans"/>
                <a:ea typeface="Gill Sans"/>
                <a:cs typeface="Gill Sans"/>
                <a:sym typeface="Gill Sans"/>
              </a:rPr>
              <a:t>You might ask for </a:t>
            </a:r>
            <a:r>
              <a:rPr lang="en-GB" sz="1200" b="0" i="0" u="none" strike="noStrike" cap="none" dirty="0" err="1">
                <a:solidFill>
                  <a:srgbClr val="000000"/>
                </a:solidFill>
                <a:latin typeface="Gill Sans"/>
                <a:ea typeface="Gill Sans"/>
                <a:cs typeface="Gill Sans"/>
                <a:sym typeface="Gill Sans"/>
              </a:rPr>
              <a:t>panelists</a:t>
            </a:r>
            <a:r>
              <a:rPr lang="en-GB" sz="1200" b="0" i="0" u="none" strike="noStrike" cap="none" dirty="0">
                <a:solidFill>
                  <a:srgbClr val="000000"/>
                </a:solidFill>
                <a:latin typeface="Gill Sans"/>
                <a:ea typeface="Gill Sans"/>
                <a:cs typeface="Gill Sans"/>
                <a:sym typeface="Gill Sans"/>
              </a:rPr>
              <a:t> to volunteer the answers and could animate the slide so that you can ask them before showing the answer you came up with.</a:t>
            </a:r>
          </a:p>
          <a:p>
            <a:pPr marL="171450" marR="0" lvl="0" indent="-171450" algn="l" rtl="0">
              <a:lnSpc>
                <a:spcPct val="100000"/>
              </a:lnSpc>
              <a:spcBef>
                <a:spcPts val="0"/>
              </a:spcBef>
              <a:spcAft>
                <a:spcPts val="0"/>
              </a:spcAft>
              <a:buClr>
                <a:srgbClr val="000000"/>
              </a:buClr>
              <a:buSzPts val="1400"/>
              <a:buFont typeface="Arial"/>
              <a:buChar char="•"/>
            </a:pPr>
            <a:r>
              <a:rPr lang="en-US" sz="1100" b="0" i="0" u="none" strike="noStrike" cap="none" dirty="0">
                <a:solidFill>
                  <a:srgbClr val="000000"/>
                </a:solidFill>
                <a:latin typeface="Gill Sans"/>
                <a:ea typeface="Gill Sans"/>
                <a:cs typeface="Gill Sans"/>
                <a:sym typeface="Gill Sans"/>
              </a:rPr>
              <a:t>Say that, in this case</a:t>
            </a:r>
            <a:r>
              <a:rPr lang="en-US" dirty="0">
                <a:solidFill>
                  <a:srgbClr val="000000"/>
                </a:solidFill>
                <a:latin typeface="Arial"/>
                <a:ea typeface="Arial"/>
                <a:cs typeface="Arial"/>
                <a:sym typeface="Arial"/>
              </a:rPr>
              <a:t>, the learner needs the knowledge and skill of the “exceeds” GPL for grade 3. </a:t>
            </a:r>
            <a:r>
              <a:rPr lang="en-GB" sz="1200" b="0" i="0" u="none" strike="noStrike" cap="none" dirty="0">
                <a:solidFill>
                  <a:srgbClr val="000000"/>
                </a:solidFill>
                <a:latin typeface="Gill Sans"/>
                <a:ea typeface="Gill Sans"/>
                <a:cs typeface="Gill Sans"/>
                <a:sym typeface="Gill Sans"/>
              </a:rPr>
              <a:t>However, since the workshop is linking to grade 2, they will need to consider the implications of this in later activities as It is likely to be “above exceeds” for grade 2.</a:t>
            </a:r>
            <a:endParaRPr dirty="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dirty="0">
              <a:solidFill>
                <a:srgbClr val="000000"/>
              </a:solidFill>
              <a:latin typeface="Arial"/>
              <a:ea typeface="Arial"/>
              <a:cs typeface="Arial"/>
              <a:sym typeface="Arial"/>
            </a:endParaRPr>
          </a:p>
          <a:p>
            <a:pPr marL="171433" lvl="0" indent="-95230" algn="l" rtl="0">
              <a:lnSpc>
                <a:spcPct val="100000"/>
              </a:lnSpc>
              <a:spcBef>
                <a:spcPts val="0"/>
              </a:spcBef>
              <a:spcAft>
                <a:spcPts val="0"/>
              </a:spcAft>
              <a:buClr>
                <a:schemeClr val="dk1"/>
              </a:buClr>
              <a:buSzPts val="1200"/>
              <a:buFont typeface="Calibri"/>
              <a:buNone/>
            </a:pPr>
            <a:endParaRPr dirty="0">
              <a:solidFill>
                <a:srgbClr val="000000"/>
              </a:solidFill>
              <a:latin typeface="Arial"/>
              <a:ea typeface="Arial"/>
              <a:cs typeface="Arial"/>
              <a:sym typeface="Arial"/>
            </a:endParaRPr>
          </a:p>
        </p:txBody>
      </p:sp>
      <p:sp>
        <p:nvSpPr>
          <p:cNvPr id="1560" name="Google Shape;1560;ga5b09a2ba6_0_88:notes"/>
          <p:cNvSpPr txBox="1">
            <a:spLocks noGrp="1"/>
          </p:cNvSpPr>
          <p:nvPr>
            <p:ph type="sldNum" idx="12"/>
          </p:nvPr>
        </p:nvSpPr>
        <p:spPr>
          <a:xfrm>
            <a:off x="3978133" y="8842031"/>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87</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5: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t>Make adjustments as necessary (adding in any specific logistics relevant to your workshop).</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0" indent="0"/>
            <a:endParaRPr b="1" dirty="0"/>
          </a:p>
          <a:p>
            <a:pPr marL="0" indent="0"/>
            <a:endParaRPr b="1" dirty="0"/>
          </a:p>
          <a:p>
            <a:pPr marL="0" indent="0"/>
            <a:r>
              <a:rPr lang="en-US" b="1" dirty="0"/>
              <a:t>Facilitator Notes:</a:t>
            </a:r>
            <a:endParaRPr b="1" dirty="0"/>
          </a:p>
          <a:p>
            <a:pPr marL="177571" indent="-177571">
              <a:buFont typeface="Arial"/>
              <a:buChar char="•"/>
            </a:pPr>
            <a:r>
              <a:rPr lang="en-US" dirty="0"/>
              <a:t>Share key logistics of the workshop with participants.</a:t>
            </a:r>
            <a:endParaRPr dirty="0"/>
          </a:p>
          <a:p>
            <a:pPr marL="177571" indent="-177571">
              <a:buFont typeface="Arial"/>
              <a:buChar char="•"/>
            </a:pPr>
            <a:r>
              <a:rPr lang="en-US" dirty="0"/>
              <a:t>For in-person workshops, the workshop will take five 8-hour days, but the actual hours may vary based on context. Some cultures start work earlier in the day and some later.</a:t>
            </a:r>
          </a:p>
          <a:p>
            <a:pPr marL="177571" indent="-177571">
              <a:buFont typeface="Arial"/>
              <a:buChar char="•"/>
            </a:pPr>
            <a:r>
              <a:rPr lang="en-US" dirty="0"/>
              <a:t>For remote workshops, the workshop will take place over a number of sessions.</a:t>
            </a:r>
            <a:endParaRPr dirty="0"/>
          </a:p>
          <a:p>
            <a:pPr marL="177571" indent="-177571">
              <a:buFont typeface="Arial"/>
              <a:buChar char="•"/>
            </a:pPr>
            <a:r>
              <a:rPr lang="en-US" dirty="0"/>
              <a:t>You may also want to mention facility details and whether lunch/snacks will be provided, etc. for in-person and hybrid workshops.</a:t>
            </a:r>
          </a:p>
          <a:p>
            <a:pPr marL="177571" indent="-177571">
              <a:buFont typeface="Arial"/>
              <a:buChar char="•"/>
            </a:pPr>
            <a:r>
              <a:rPr lang="en-US" dirty="0"/>
              <a:t>For remote workshops, you should already have run a session to ensure all panelists are familiar with the technology. However, you may want to provide a quick refresher here.</a:t>
            </a:r>
            <a:endParaRPr dirty="0"/>
          </a:p>
          <a:p>
            <a:pPr marL="0" indent="0">
              <a:buClr>
                <a:schemeClr val="dk1"/>
              </a:buClr>
              <a:buSzPts val="1200"/>
            </a:pPr>
            <a:endParaRPr dirty="0"/>
          </a:p>
        </p:txBody>
      </p:sp>
      <p:sp>
        <p:nvSpPr>
          <p:cNvPr id="372" name="Google Shape;372;p5: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9</a:t>
            </a:fld>
            <a:endParaRPr>
              <a:solidFill>
                <a:srgbClr val="000000"/>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9c7fbe508c_0_170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7" name="Google Shape;1217;g9c7fbe508c_0_1708: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buClr>
                <a:schemeClr val="dk1"/>
              </a:buClr>
              <a:buSzPts val="1200"/>
            </a:pPr>
            <a:r>
              <a:rPr lang="en-US" b="1" dirty="0">
                <a:solidFill>
                  <a:srgbClr val="000000"/>
                </a:solidFill>
              </a:rPr>
              <a:t>Update </a:t>
            </a:r>
            <a:r>
              <a:rPr lang="en-GB" b="1" dirty="0">
                <a:solidFill>
                  <a:srgbClr val="000000"/>
                </a:solidFill>
              </a:rPr>
              <a:t>name of assessment(s)</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b="1" dirty="0"/>
              <a:t>Remove the yellow “plus” sign before using the presentation</a:t>
            </a:r>
          </a:p>
          <a:p>
            <a:pPr marL="0" indent="0">
              <a:buClr>
                <a:schemeClr val="dk1"/>
              </a:buClr>
              <a:buSzPts val="1200"/>
            </a:pPr>
            <a:endParaRPr dirty="0">
              <a:solidFill>
                <a:srgbClr val="000000"/>
              </a:solidFill>
            </a:endParaRPr>
          </a:p>
          <a:p>
            <a:pPr marL="0" indent="0">
              <a:buClr>
                <a:schemeClr val="dk1"/>
              </a:buClr>
              <a:buSzPts val="1200"/>
            </a:pPr>
            <a:endParaRPr b="1" dirty="0">
              <a:solidFill>
                <a:srgbClr val="000000"/>
              </a:solidFill>
            </a:endParaRPr>
          </a:p>
          <a:p>
            <a:pPr marL="0" indent="0">
              <a:buClr>
                <a:schemeClr val="dk1"/>
              </a:buClr>
              <a:buSzPts val="1200"/>
            </a:pPr>
            <a:r>
              <a:rPr lang="en-US" b="1" dirty="0">
                <a:solidFill>
                  <a:srgbClr val="000000"/>
                </a:solidFill>
              </a:rPr>
              <a:t>Facilitator Notes:</a:t>
            </a:r>
            <a:endParaRPr dirty="0">
              <a:solidFill>
                <a:srgbClr val="000000"/>
              </a:solidFill>
            </a:endParaRPr>
          </a:p>
          <a:p>
            <a:pPr marL="177571" indent="-177571">
              <a:buSzPts val="1200"/>
              <a:buFont typeface="Arial"/>
              <a:buChar char="•"/>
            </a:pPr>
            <a:r>
              <a:rPr lang="en-US" dirty="0">
                <a:solidFill>
                  <a:srgbClr val="000000"/>
                </a:solidFill>
              </a:rPr>
              <a:t>Divide the group into subject/grade/language of assessment groups (these are the panels; so, if the workshop is setting grade 2 reading benchmarks and math benchmarks, there would be two panels/two groups</a:t>
            </a:r>
            <a:r>
              <a:rPr lang="en-US" sz="1900" dirty="0">
                <a:latin typeface="Gill Sans MT" panose="020B0502020104020203" pitchFamily="34" charset="0"/>
                <a:ea typeface="Calibri" panose="020F0502020204030204" pitchFamily="34" charset="0"/>
                <a:cs typeface="Arial" panose="020B0604020202020204" pitchFamily="34" charset="0"/>
              </a:rPr>
              <a:t>—one </a:t>
            </a:r>
            <a:r>
              <a:rPr lang="en-US" dirty="0">
                <a:solidFill>
                  <a:srgbClr val="000000"/>
                </a:solidFill>
              </a:rPr>
              <a:t>for reading and one for math; if you are also setting grade 4 reading and math benchmarks, there would be four groups, one per grade/subject, and so on).</a:t>
            </a:r>
            <a:endParaRPr dirty="0">
              <a:solidFill>
                <a:srgbClr val="000000"/>
              </a:solidFill>
            </a:endParaRPr>
          </a:p>
          <a:p>
            <a:pPr marL="177571" indent="-177571">
              <a:buSzPts val="1200"/>
              <a:buFont typeface="Arial"/>
              <a:buChar char="•"/>
            </a:pPr>
            <a:r>
              <a:rPr lang="en-US" dirty="0">
                <a:solidFill>
                  <a:srgbClr val="000000"/>
                </a:solidFill>
              </a:rPr>
              <a:t>Explain that each group will work together to achieve consensus on the three questions for each assessment item.</a:t>
            </a:r>
            <a:endParaRPr dirty="0">
              <a:solidFill>
                <a:srgbClr val="000000"/>
              </a:solidFill>
            </a:endParaRPr>
          </a:p>
        </p:txBody>
      </p:sp>
      <p:sp>
        <p:nvSpPr>
          <p:cNvPr id="1218" name="Google Shape;1218;g9c7fbe508c_0_1708: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89</a:t>
            </a:fld>
            <a:endParaRPr>
              <a:solidFill>
                <a:srgbClr val="000000"/>
              </a:solidFill>
              <a:latin typeface="Calibri"/>
              <a:ea typeface="Calibri"/>
              <a:cs typeface="Calibri"/>
              <a:sym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54128571ae_2_1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0" name="Google Shape;1240;g54128571ae_2_11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GB" b="1" dirty="0"/>
              <a:t>This slide will be up on the screen as a guide for the activity. </a:t>
            </a:r>
          </a:p>
          <a:p>
            <a:pPr marL="0" indent="0"/>
            <a:endParaRPr b="1" dirty="0">
              <a:solidFill>
                <a:srgbClr val="000000"/>
              </a:solidFill>
            </a:endParaRPr>
          </a:p>
          <a:p>
            <a:pPr marL="0" indent="0"/>
            <a:r>
              <a:rPr lang="en-US" b="1" dirty="0">
                <a:solidFill>
                  <a:srgbClr val="000000"/>
                </a:solidFill>
              </a:rPr>
              <a:t>Facilitator Notes:</a:t>
            </a:r>
            <a:endParaRPr dirty="0">
              <a:solidFill>
                <a:srgbClr val="000000"/>
              </a:solidFill>
            </a:endParaRPr>
          </a:p>
          <a:p>
            <a:pPr marL="177571" indent="-177571">
              <a:buFont typeface="Arial"/>
              <a:buChar char="•"/>
            </a:pPr>
            <a:r>
              <a:rPr lang="en-US" sz="1100" dirty="0">
                <a:solidFill>
                  <a:srgbClr val="000000"/>
                </a:solidFill>
                <a:latin typeface="Gill Sans"/>
                <a:ea typeface="Gill Sans"/>
                <a:cs typeface="Gill Sans"/>
              </a:rPr>
              <a:t>Review the steps of the process with the panelists.</a:t>
            </a:r>
            <a:endParaRPr sz="1100" dirty="0">
              <a:solidFill>
                <a:srgbClr val="000000"/>
              </a:solidFill>
              <a:latin typeface="Gill Sans"/>
              <a:ea typeface="Gill Sans"/>
              <a:cs typeface="Gill Sans"/>
            </a:endParaRPr>
          </a:p>
          <a:p>
            <a:pPr marL="177571" indent="-177571">
              <a:buFont typeface="Arial"/>
              <a:buChar char="•"/>
            </a:pPr>
            <a:r>
              <a:rPr lang="en-US" sz="1100" dirty="0">
                <a:solidFill>
                  <a:srgbClr val="000000"/>
                </a:solidFill>
                <a:latin typeface="Gill Sans"/>
                <a:ea typeface="Gill Sans"/>
                <a:cs typeface="Gill Sans"/>
              </a:rPr>
              <a:t>Remind them that they can start with the statement(s) of knowledge and/or skill(s) they identified in yesterday’s task, but they should now work to come to consensus on which knowledge/skill(s) are required to answer the item correctly.</a:t>
            </a:r>
            <a:endParaRPr sz="1100" dirty="0">
              <a:solidFill>
                <a:srgbClr val="000000"/>
              </a:solidFill>
              <a:latin typeface="Gill Sans"/>
              <a:ea typeface="Gill Sans"/>
              <a:cs typeface="Gill Sans"/>
            </a:endParaRPr>
          </a:p>
          <a:p>
            <a:pPr marL="177571" indent="-177571">
              <a:buFont typeface="Arial"/>
              <a:buChar char="•"/>
            </a:pPr>
            <a:r>
              <a:rPr lang="en-US" sz="1100" dirty="0">
                <a:solidFill>
                  <a:srgbClr val="000000"/>
                </a:solidFill>
                <a:latin typeface="Gill Sans"/>
                <a:ea typeface="Gill Sans"/>
                <a:cs typeface="Gill Sans"/>
              </a:rPr>
              <a:t>They also need to come to consensus on the lowest GPL and GPD necessary to answer the item correctly.</a:t>
            </a:r>
            <a:endParaRPr sz="1100" dirty="0">
              <a:solidFill>
                <a:srgbClr val="000000"/>
              </a:solidFill>
              <a:latin typeface="Gill Sans"/>
              <a:ea typeface="Gill Sans"/>
              <a:cs typeface="Gill Sans"/>
            </a:endParaRPr>
          </a:p>
          <a:p>
            <a:pPr marL="177571" indent="-177571">
              <a:buFont typeface="Arial"/>
              <a:buChar char="•"/>
            </a:pPr>
            <a:r>
              <a:rPr lang="en-US" sz="1100" dirty="0">
                <a:solidFill>
                  <a:srgbClr val="000000"/>
                </a:solidFill>
                <a:latin typeface="Gill Sans"/>
                <a:ea typeface="Gill Sans"/>
                <a:cs typeface="Gill Sans"/>
              </a:rPr>
              <a:t>Finally, they should identify what makes the item easy/difficult.</a:t>
            </a:r>
            <a:endParaRPr sz="1100" dirty="0">
              <a:solidFill>
                <a:srgbClr val="000000"/>
              </a:solidFill>
              <a:latin typeface="Gill Sans"/>
              <a:ea typeface="Gill Sans"/>
              <a:cs typeface="Gill Sans"/>
            </a:endParaRPr>
          </a:p>
          <a:p>
            <a:pPr marL="177571" indent="-177571">
              <a:buFont typeface="Arial"/>
              <a:buChar char="•"/>
            </a:pPr>
            <a:r>
              <a:rPr lang="en-US" sz="1100" dirty="0">
                <a:solidFill>
                  <a:srgbClr val="000000"/>
                </a:solidFill>
                <a:latin typeface="Gill Sans"/>
                <a:ea typeface="Gill Sans"/>
                <a:cs typeface="Gill Sans"/>
              </a:rPr>
              <a:t>They should </a:t>
            </a:r>
            <a:r>
              <a:rPr lang="en-US" dirty="0">
                <a:solidFill>
                  <a:srgbClr val="000000"/>
                </a:solidFill>
              </a:rPr>
              <a:t>write all of this information on the test booklet next to the item.</a:t>
            </a:r>
            <a:endParaRPr dirty="0">
              <a:solidFill>
                <a:srgbClr val="000000"/>
              </a:solidFill>
            </a:endParaRPr>
          </a:p>
          <a:p>
            <a:pPr marL="0" indent="0">
              <a:buClr>
                <a:schemeClr val="dk1"/>
              </a:buClr>
              <a:buSzPts val="1200"/>
            </a:pPr>
            <a:r>
              <a:rPr lang="en-US" dirty="0"/>
              <a:t> </a:t>
            </a:r>
            <a:endParaRPr dirty="0"/>
          </a:p>
          <a:p>
            <a:pPr marL="177553" indent="-98630">
              <a:buClr>
                <a:schemeClr val="dk1"/>
              </a:buClr>
              <a:buSzPts val="1200"/>
            </a:pPr>
            <a:endParaRPr dirty="0"/>
          </a:p>
        </p:txBody>
      </p:sp>
      <p:sp>
        <p:nvSpPr>
          <p:cNvPr id="1241" name="Google Shape;1241;g54128571ae_2_114: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90</a:t>
            </a:fld>
            <a:endParaRPr>
              <a:solidFill>
                <a:srgbClr val="000000"/>
              </a:solidFill>
              <a:latin typeface="Calibri"/>
              <a:ea typeface="Calibri"/>
              <a:cs typeface="Calibri"/>
              <a:sym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2" name="Google Shape;1312;p4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t>Facilitator Notes:</a:t>
            </a:r>
            <a:endParaRPr dirty="0"/>
          </a:p>
          <a:p>
            <a:pPr marL="177571" indent="-177571">
              <a:buFont typeface="Arial"/>
              <a:buChar char="•"/>
            </a:pPr>
            <a:r>
              <a:rPr lang="en-US" b="0" dirty="0"/>
              <a:t>Move to the presentation of the results from Task 2.</a:t>
            </a:r>
            <a:endParaRPr b="0" dirty="0"/>
          </a:p>
        </p:txBody>
      </p:sp>
      <p:sp>
        <p:nvSpPr>
          <p:cNvPr id="1313" name="Google Shape;1313;p4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92</a:t>
            </a:fld>
            <a:endParaRPr>
              <a:solidFill>
                <a:srgbClr val="000000"/>
              </a:solidFill>
              <a:latin typeface="Calibri"/>
              <a:ea typeface="Calibri"/>
              <a:cs typeface="Calibri"/>
              <a:sym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p5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9" name="Google Shape;1319;p50: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t>Facilitator Notes: </a:t>
            </a:r>
            <a:endParaRPr dirty="0"/>
          </a:p>
          <a:p>
            <a:pPr marL="177571" indent="-177571">
              <a:buFont typeface="Arial"/>
              <a:buChar char="•"/>
            </a:pPr>
            <a:r>
              <a:rPr lang="en-US" dirty="0">
                <a:solidFill>
                  <a:srgbClr val="000000"/>
                </a:solidFill>
              </a:rPr>
              <a:t>Lead a discussion on whether they focused on the GPDs when aligning and how doing so, as opposed to focusing on what their students can do at a given grade level, affected the outcomes.</a:t>
            </a:r>
            <a:endParaRPr dirty="0">
              <a:solidFill>
                <a:srgbClr val="000000"/>
              </a:solidFill>
            </a:endParaRPr>
          </a:p>
          <a:p>
            <a:pPr marL="177571" indent="-177571">
              <a:buFont typeface="Arial"/>
              <a:buChar char="•"/>
            </a:pPr>
            <a:r>
              <a:rPr lang="en-US" dirty="0">
                <a:solidFill>
                  <a:srgbClr val="000000"/>
                </a:solidFill>
              </a:rPr>
              <a:t>It is critical that matching be based entirely on the relevant grade in the GPF </a:t>
            </a:r>
            <a:r>
              <a:rPr lang="en-US" sz="1800" dirty="0">
                <a:solidFill>
                  <a:srgbClr val="000000"/>
                </a:solidFill>
                <a:effectLst/>
                <a:latin typeface="Gill Sans MT" panose="020B0502020104020203" pitchFamily="34" charset="0"/>
                <a:ea typeface="Gill Sans" panose="020B0604020202020204" charset="0"/>
                <a:cs typeface="Gill Sans" panose="020B0604020202020204" charset="0"/>
              </a:rPr>
              <a:t>(Grade 2 for SDG 4.1.1(a), Grade 5 for SDG 4.1.1(b) and Grade 8 for SDG 4.1.1(c))</a:t>
            </a:r>
            <a:r>
              <a:rPr lang="en-US" dirty="0">
                <a:solidFill>
                  <a:srgbClr val="000000"/>
                </a:solidFill>
              </a:rPr>
              <a:t> and the assessment, regardless of whether a particular skill is taught in that country at the same grade level as that described in the GPF or if the assessment is of a different grade to the grade in the GPF to which is it is being matched..</a:t>
            </a:r>
            <a:endParaRPr dirty="0">
              <a:solidFill>
                <a:srgbClr val="000000"/>
              </a:solidFill>
            </a:endParaRPr>
          </a:p>
          <a:p>
            <a:pPr marL="177571" indent="-177571">
              <a:buFont typeface="Arial"/>
              <a:buChar char="•"/>
            </a:pPr>
            <a:r>
              <a:rPr lang="en-US" dirty="0">
                <a:solidFill>
                  <a:srgbClr val="000000"/>
                </a:solidFill>
              </a:rPr>
              <a:t>Lead a discussion on how difficult the task was and whether it was difficult to reach consensus and why. This may help to highlight any misunderstandings of the task or differences in opinion that may affect ratings in Task 3. </a:t>
            </a:r>
            <a:endParaRPr dirty="0">
              <a:solidFill>
                <a:srgbClr val="000000"/>
              </a:solidFill>
            </a:endParaRPr>
          </a:p>
          <a:p>
            <a:pPr marL="177571" indent="-177571">
              <a:buFont typeface="Arial"/>
              <a:buChar char="•"/>
            </a:pPr>
            <a:r>
              <a:rPr lang="en-US" dirty="0">
                <a:solidFill>
                  <a:srgbClr val="000000"/>
                </a:solidFill>
              </a:rPr>
              <a:t>You may also </a:t>
            </a:r>
            <a:r>
              <a:rPr lang="en-US" dirty="0"/>
              <a:t>want to ask if they all agreed with the group decisions and if not, which ones there was significant disagreement. </a:t>
            </a:r>
            <a:endParaRPr b="1" dirty="0"/>
          </a:p>
        </p:txBody>
      </p:sp>
      <p:sp>
        <p:nvSpPr>
          <p:cNvPr id="1320" name="Google Shape;1320;p50: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93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g9c7fbe508c_0_17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7" name="Google Shape;1327;g9c7fbe508c_0_1714: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buFont typeface="Arial"/>
              <a:buChar char="•"/>
            </a:pPr>
            <a:r>
              <a:rPr lang="en-US" b="1" dirty="0">
                <a:solidFill>
                  <a:srgbClr val="000000"/>
                </a:solidFill>
              </a:rPr>
              <a:t>Update the name of the assessment(s).  </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7571" indent="-177571">
              <a:buFont typeface="Arial"/>
              <a:buChar char="•"/>
            </a:pPr>
            <a:endParaRPr b="1"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rPr>
              <a:t>Note again that this task does not involve statistical summaries but rather consensus estimates of the match between the items and the GPLs.</a:t>
            </a:r>
            <a:endParaRPr dirty="0">
              <a:solidFill>
                <a:srgbClr val="000000"/>
              </a:solidFill>
            </a:endParaRPr>
          </a:p>
          <a:p>
            <a:pPr marL="177571" indent="-177571">
              <a:buFont typeface="Arial"/>
              <a:buChar char="•"/>
            </a:pPr>
            <a:r>
              <a:rPr lang="en-US" b="0" dirty="0">
                <a:solidFill>
                  <a:srgbClr val="000000"/>
                </a:solidFill>
              </a:rPr>
              <a:t>Have each group present why they selected what they did for each item where the panels disagreed and encourage discussion. </a:t>
            </a:r>
            <a:endParaRPr b="0" dirty="0">
              <a:solidFill>
                <a:srgbClr val="000000"/>
              </a:solidFill>
            </a:endParaRPr>
          </a:p>
          <a:p>
            <a:pPr marL="177571" indent="-177571">
              <a:buFont typeface="Arial"/>
              <a:buChar char="•"/>
            </a:pPr>
            <a:r>
              <a:rPr lang="en-US" b="0" dirty="0">
                <a:solidFill>
                  <a:srgbClr val="000000"/>
                </a:solidFill>
              </a:rPr>
              <a:t>You may also want to mention the importance of vertical alignment across grades—meaning, for example, if a grade 2 panel says an item aligns to ‘exceeds’ and a grade 3 panel says an item aligns to ‘partially meets’, there may be an issue. </a:t>
            </a:r>
          </a:p>
          <a:p>
            <a:pPr marL="177571" indent="-177571">
              <a:buFont typeface="Arial"/>
              <a:buChar char="•"/>
            </a:pPr>
            <a:r>
              <a:rPr lang="en-US" b="0" dirty="0">
                <a:solidFill>
                  <a:srgbClr val="000000"/>
                </a:solidFill>
              </a:rPr>
              <a:t>All panelists should record the outcomes of the matching exercise for use in Task 3 (even if this differs from their rating in the alignment exercise – the outcome from matching takes precedence as consensus has been reached)</a:t>
            </a:r>
            <a:endParaRPr b="0" dirty="0">
              <a:solidFill>
                <a:srgbClr val="000000"/>
              </a:solidFill>
            </a:endParaRPr>
          </a:p>
          <a:p>
            <a:pPr marL="177571" indent="-177571">
              <a:buFont typeface="Arial"/>
              <a:buChar char="•"/>
            </a:pPr>
            <a:r>
              <a:rPr lang="en-US" dirty="0">
                <a:solidFill>
                  <a:srgbClr val="000000"/>
                </a:solidFill>
              </a:rPr>
              <a:t>Ask for any questions or clarifications.</a:t>
            </a:r>
            <a:endParaRPr dirty="0">
              <a:solidFill>
                <a:srgbClr val="000000"/>
              </a:solidFill>
            </a:endParaRPr>
          </a:p>
          <a:p>
            <a:pPr marL="0" indent="0">
              <a:buClr>
                <a:schemeClr val="dk1"/>
              </a:buClr>
              <a:buSzPts val="1200"/>
            </a:pPr>
            <a:endParaRPr dirty="0"/>
          </a:p>
        </p:txBody>
      </p:sp>
      <p:sp>
        <p:nvSpPr>
          <p:cNvPr id="1328" name="Google Shape;1328;g9c7fbe508c_0_1714: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94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5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6" name="Google Shape;1336;p51: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Insert name(s) of assessment(s).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b="1"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dirty="0">
              <a:solidFill>
                <a:srgbClr val="000000"/>
              </a:solidFill>
            </a:endParaRPr>
          </a:p>
          <a:p>
            <a:pPr marL="177571" indent="-177571">
              <a:buFont typeface="Arial"/>
              <a:buChar char="•"/>
            </a:pPr>
            <a:r>
              <a:rPr lang="en-US" b="0" dirty="0">
                <a:solidFill>
                  <a:srgbClr val="000000"/>
                </a:solidFill>
              </a:rPr>
              <a:t>Explain that now you will move on to the main activity of the workshop</a:t>
            </a:r>
            <a:r>
              <a:rPr lang="en-US" dirty="0">
                <a:latin typeface="Gill Sans MT" panose="020B0502020104020203" pitchFamily="34" charset="0"/>
                <a:ea typeface="Calibri" panose="020F0502020204030204" pitchFamily="34" charset="0"/>
                <a:cs typeface="Arial" panose="020B0604020202020204" pitchFamily="34" charset="0"/>
              </a:rPr>
              <a:t>—</a:t>
            </a:r>
            <a:r>
              <a:rPr lang="en-US" b="0" dirty="0">
                <a:solidFill>
                  <a:srgbClr val="000000"/>
                </a:solidFill>
              </a:rPr>
              <a:t>the benchmarking process (T</a:t>
            </a:r>
            <a:r>
              <a:rPr lang="en-US" dirty="0">
                <a:solidFill>
                  <a:srgbClr val="000000"/>
                </a:solidFill>
              </a:rPr>
              <a:t>ask 3).</a:t>
            </a:r>
            <a:endParaRPr dirty="0">
              <a:solidFill>
                <a:srgbClr val="000000"/>
              </a:solidFill>
            </a:endParaRPr>
          </a:p>
          <a:p>
            <a:pPr marL="177571" indent="-177571">
              <a:buFont typeface="Arial"/>
              <a:buChar char="•"/>
            </a:pPr>
            <a:r>
              <a:rPr lang="en-US" b="0" dirty="0">
                <a:solidFill>
                  <a:srgbClr val="000000"/>
                </a:solidFill>
              </a:rPr>
              <a:t>This step builds on the other two steps, as it requires starting </a:t>
            </a:r>
            <a:r>
              <a:rPr lang="en-US" dirty="0">
                <a:solidFill>
                  <a:srgbClr val="000000"/>
                </a:solidFill>
              </a:rPr>
              <a:t>with the GPL/GPD and thinking about learners who you know meet the expectations of that GPL/GPD, according to the GPF descriptors.</a:t>
            </a:r>
            <a:endParaRPr b="0" dirty="0">
              <a:solidFill>
                <a:srgbClr val="000000"/>
              </a:solidFill>
            </a:endParaRPr>
          </a:p>
          <a:p>
            <a:pPr marL="0" indent="0"/>
            <a:endParaRPr dirty="0"/>
          </a:p>
          <a:p>
            <a:pPr marL="0" indent="0"/>
            <a:endParaRPr dirty="0"/>
          </a:p>
          <a:p>
            <a:pPr marL="0" indent="0">
              <a:buClr>
                <a:schemeClr val="dk1"/>
              </a:buClr>
              <a:buSzPts val="1200"/>
            </a:pPr>
            <a:endParaRPr dirty="0"/>
          </a:p>
        </p:txBody>
      </p:sp>
      <p:sp>
        <p:nvSpPr>
          <p:cNvPr id="1337" name="Google Shape;1337;p51: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96</a:t>
            </a:fld>
            <a:endParaRPr>
              <a:solidFill>
                <a:srgbClr val="000000"/>
              </a:solidFill>
              <a:latin typeface="Calibri"/>
              <a:ea typeface="Calibri"/>
              <a:cs typeface="Calibri"/>
              <a:sym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p5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4" name="Google Shape;1344;p53: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Insert name(s) of assessment(s).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b="1"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rPr>
              <a:t>Explain the diagram; it expands on the previous diagrams by assigning a score to the meets benchmark.</a:t>
            </a:r>
            <a:endParaRPr dirty="0">
              <a:solidFill>
                <a:srgbClr val="000000"/>
              </a:solidFill>
            </a:endParaRPr>
          </a:p>
          <a:p>
            <a:pPr marL="177571" indent="-177571">
              <a:buFont typeface="Arial"/>
              <a:buChar char="•"/>
            </a:pPr>
            <a:r>
              <a:rPr lang="en-US" dirty="0">
                <a:solidFill>
                  <a:srgbClr val="000000"/>
                </a:solidFill>
              </a:rPr>
              <a:t>Based on this benchmark, any learners who scored 49 or below would not be seen as meeting global minimum proficiency standards.</a:t>
            </a:r>
            <a:endParaRPr dirty="0">
              <a:solidFill>
                <a:srgbClr val="000000"/>
              </a:solidFill>
            </a:endParaRPr>
          </a:p>
          <a:p>
            <a:pPr marL="177571" indent="-177571">
              <a:buFont typeface="Arial"/>
              <a:buChar char="•"/>
            </a:pPr>
            <a:r>
              <a:rPr lang="en-US" dirty="0">
                <a:solidFill>
                  <a:srgbClr val="000000"/>
                </a:solidFill>
              </a:rPr>
              <a:t>Note that this is what the panelists will be doing in Task 3 (except they will be setting three benchmarks/cut scores - unless a decision was made to only set one, as discussed earlier).</a:t>
            </a:r>
            <a:endParaRPr dirty="0">
              <a:solidFill>
                <a:srgbClr val="000000"/>
              </a:solidFill>
            </a:endParaRPr>
          </a:p>
          <a:p>
            <a:pPr marL="177571" indent="-98650">
              <a:buClr>
                <a:schemeClr val="dk1"/>
              </a:buClr>
              <a:buSzPts val="1200"/>
            </a:pPr>
            <a:endParaRPr dirty="0"/>
          </a:p>
        </p:txBody>
      </p:sp>
      <p:sp>
        <p:nvSpPr>
          <p:cNvPr id="1345" name="Google Shape;1345;p53: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97</a:t>
            </a:fld>
            <a:endParaRPr>
              <a:solidFill>
                <a:srgbClr val="000000"/>
              </a:solidFill>
              <a:latin typeface="Calibri"/>
              <a:ea typeface="Calibri"/>
              <a:cs typeface="Calibri"/>
              <a:sym typeface="Calibri"/>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p5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8" name="Google Shape;1368;p54: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a:solidFill>
                  <a:srgbClr val="000000"/>
                </a:solidFill>
              </a:rPr>
              <a:t>Facilitator Notes:</a:t>
            </a:r>
            <a:endParaRPr>
              <a:solidFill>
                <a:srgbClr val="000000"/>
              </a:solidFill>
            </a:endParaRPr>
          </a:p>
          <a:p>
            <a:pPr marL="177571" indent="-177571">
              <a:buFont typeface="Arial"/>
              <a:buChar char="•"/>
            </a:pPr>
            <a:r>
              <a:rPr lang="en-US">
                <a:solidFill>
                  <a:srgbClr val="000000"/>
                </a:solidFill>
              </a:rPr>
              <a:t>Explain that that this is another expansion, i.e., of the previous diagram, with two additional national assessments of different difficulty; these other assessments have different meets benchmarks because they are less or more difficult than national assessment X.</a:t>
            </a:r>
            <a:endParaRPr>
              <a:solidFill>
                <a:srgbClr val="000000"/>
              </a:solidFill>
            </a:endParaRPr>
          </a:p>
          <a:p>
            <a:pPr marL="177571" indent="-177571">
              <a:buChar char="•"/>
            </a:pPr>
            <a:r>
              <a:rPr lang="en-US">
                <a:solidFill>
                  <a:srgbClr val="000000"/>
                </a:solidFill>
              </a:rPr>
              <a:t>Imagine the same learner taking each of these assessments. That learner would be likely to score very differently on each assessment based on the difficulty of the assessment. So, the learner may score 50 on assessment X, 60 on assessment Y, and 40 on assessment Z. </a:t>
            </a:r>
            <a:endParaRPr>
              <a:solidFill>
                <a:srgbClr val="000000"/>
              </a:solidFill>
            </a:endParaRPr>
          </a:p>
          <a:p>
            <a:pPr marL="177571" indent="-177571">
              <a:buChar char="•"/>
            </a:pPr>
            <a:r>
              <a:rPr lang="en-US">
                <a:solidFill>
                  <a:srgbClr val="000000"/>
                </a:solidFill>
              </a:rPr>
              <a:t>That is what we will do in Task 3 - try to visualize learners who just barely meet the requirements of the “meets global minimum proficiency” level and then determine how those learners would perform on each assessment item and ultimately, the entire assessment. </a:t>
            </a:r>
            <a:endParaRPr>
              <a:solidFill>
                <a:srgbClr val="000000"/>
              </a:solidFill>
            </a:endParaRPr>
          </a:p>
          <a:p>
            <a:pPr marL="0" indent="0">
              <a:buClr>
                <a:schemeClr val="dk1"/>
              </a:buClr>
              <a:buSzPts val="1200"/>
            </a:pPr>
            <a:endParaRPr/>
          </a:p>
        </p:txBody>
      </p:sp>
      <p:sp>
        <p:nvSpPr>
          <p:cNvPr id="1369" name="Google Shape;1369;p54: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98</a:t>
            </a:fld>
            <a:endParaRPr>
              <a:solidFill>
                <a:srgbClr val="000000"/>
              </a:solidFill>
              <a:latin typeface="Calibri"/>
              <a:ea typeface="Calibri"/>
              <a:cs typeface="Calibri"/>
              <a:sym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p5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0" name="Google Shape;1400;p55: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t>Delete reference to USAID indicators if not relevant for the workshop</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lang="en-US" b="1" dirty="0"/>
          </a:p>
          <a:p>
            <a:pPr marL="0" indent="0"/>
            <a:endParaRPr lang="en-US" b="1" dirty="0"/>
          </a:p>
          <a:p>
            <a:pPr marL="0" indent="0"/>
            <a:r>
              <a:rPr lang="en-US" b="1" dirty="0"/>
              <a:t>Facilitator Notes:</a:t>
            </a:r>
            <a:endParaRPr dirty="0"/>
          </a:p>
          <a:p>
            <a:pPr marL="177571" indent="-177571">
              <a:buFont typeface="Arial"/>
              <a:buChar char="•"/>
            </a:pPr>
            <a:r>
              <a:rPr lang="en-US" dirty="0"/>
              <a:t>Explain that the percentages are calculated from the student assessment data of the country, i.e., from applying the benchmarks to those data.</a:t>
            </a:r>
            <a:endParaRPr dirty="0"/>
          </a:p>
          <a:p>
            <a:pPr marL="177571" indent="-177571">
              <a:buFont typeface="Arial"/>
              <a:buChar char="•"/>
            </a:pPr>
            <a:r>
              <a:rPr lang="en-US" dirty="0"/>
              <a:t>Explain that we will use the most recent results from the assessment to calculate these percentages based on the benchmarks the group sets (note these percentages are called impact data).</a:t>
            </a:r>
            <a:endParaRPr dirty="0"/>
          </a:p>
          <a:p>
            <a:pPr marL="0" indent="0">
              <a:buClr>
                <a:schemeClr val="dk1"/>
              </a:buClr>
              <a:buSzPts val="1200"/>
            </a:pPr>
            <a:endParaRPr dirty="0"/>
          </a:p>
        </p:txBody>
      </p:sp>
      <p:sp>
        <p:nvSpPr>
          <p:cNvPr id="1401" name="Google Shape;1401;p55: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99</a:t>
            </a:fld>
            <a:endParaRPr>
              <a:solidFill>
                <a:srgbClr val="000000"/>
              </a:solidFill>
              <a:latin typeface="Calibri"/>
              <a:ea typeface="Calibri"/>
              <a:cs typeface="Calibri"/>
              <a:sym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8" name="Google Shape;1438;p56: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rPr>
              <a:t>Why is this important?</a:t>
            </a:r>
            <a:endParaRPr dirty="0">
              <a:solidFill>
                <a:srgbClr val="000000"/>
              </a:solidFill>
            </a:endParaRPr>
          </a:p>
          <a:p>
            <a:pPr marL="177571" indent="-177571">
              <a:buFont typeface="Arial"/>
              <a:buChar char="•"/>
            </a:pPr>
            <a:r>
              <a:rPr lang="en-US" dirty="0">
                <a:solidFill>
                  <a:srgbClr val="000000"/>
                </a:solidFill>
              </a:rPr>
              <a:t>For comparing, aggregating, and tracking (CAT) outcomes over time.</a:t>
            </a:r>
            <a:endParaRPr dirty="0">
              <a:solidFill>
                <a:srgbClr val="000000"/>
              </a:solidFill>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CAT can be done both within and across countries. </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Countries might use policy linking to compare and aggregate outcomes from different languages of assessment or even different state- or district-level assessments (which may differ in their level of difficulty) over time.</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Policy linking can also help a country to understand how competitive its education system is internationally.</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Finally, it can help countries to track outcomes over time, even if assessments change over time (assuming all are linked to the GPF through policy linking).</a:t>
            </a:r>
            <a:endParaRPr dirty="0">
              <a:latin typeface="Arial" panose="020B0604020202020204" pitchFamily="34" charset="0"/>
              <a:cs typeface="Arial" panose="020B0604020202020204" pitchFamily="34" charset="0"/>
            </a:endParaRPr>
          </a:p>
          <a:p>
            <a:pPr marL="0" indent="0">
              <a:buClr>
                <a:schemeClr val="dk1"/>
              </a:buClr>
              <a:buSzPts val="1200"/>
            </a:pPr>
            <a:endParaRPr dirty="0">
              <a:solidFill>
                <a:srgbClr val="000000"/>
              </a:solidFill>
            </a:endParaRPr>
          </a:p>
          <a:p>
            <a:pPr marL="0" indent="0"/>
            <a:endParaRPr dirty="0">
              <a:solidFill>
                <a:srgbClr val="000000"/>
              </a:solidFill>
            </a:endParaRPr>
          </a:p>
        </p:txBody>
      </p:sp>
      <p:sp>
        <p:nvSpPr>
          <p:cNvPr id="1439" name="Google Shape;1439;p56: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100</a:t>
            </a:fld>
            <a:endParaRPr>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9c7fbe508c_0_11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9c7fbe508c_0_1133: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177571" indent="-177571">
              <a:buFont typeface="Arial"/>
              <a:buChar char="•"/>
            </a:pPr>
            <a:r>
              <a:rPr lang="en-US" b="1" dirty="0">
                <a:solidFill>
                  <a:srgbClr val="000000"/>
                </a:solidFill>
                <a:latin typeface="Arial" panose="020B0604020202020204" pitchFamily="34" charset="0"/>
                <a:cs typeface="Arial" panose="020B0604020202020204" pitchFamily="34" charset="0"/>
              </a:rPr>
              <a:t>Insert appropriate assessment name, subject(s) and grade(s) according to your workshop context</a:t>
            </a:r>
            <a:endParaRPr b="1" dirty="0">
              <a:solidFill>
                <a:srgbClr val="000000"/>
              </a:solidFill>
              <a:latin typeface="Arial" panose="020B0604020202020204" pitchFamily="34" charset="0"/>
              <a:cs typeface="Arial" panose="020B0604020202020204" pitchFamily="34" charset="0"/>
            </a:endParaRPr>
          </a:p>
          <a:p>
            <a:pPr marL="177571" indent="-177571">
              <a:buFont typeface="Arial"/>
              <a:buChar char="•"/>
            </a:pPr>
            <a:r>
              <a:rPr lang="en-US" b="1" dirty="0">
                <a:solidFill>
                  <a:srgbClr val="000000"/>
                </a:solidFill>
                <a:latin typeface="Arial" panose="020B0604020202020204" pitchFamily="34" charset="0"/>
                <a:cs typeface="Arial" panose="020B0604020202020204" pitchFamily="34" charset="0"/>
              </a:rPr>
              <a:t>Add any </a:t>
            </a:r>
            <a:r>
              <a:rPr lang="en-US" b="1" dirty="0"/>
              <a:t>additional objectives, as needed</a:t>
            </a:r>
          </a:p>
          <a:p>
            <a:pPr marL="177571" marR="0" lvl="0" indent="-177571"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Remove the yellow “plus” sign before using the presentation</a:t>
            </a:r>
          </a:p>
          <a:p>
            <a:pPr marL="177571" indent="-177571">
              <a:buFont typeface="Arial"/>
              <a:buChar char="•"/>
            </a:pPr>
            <a:endParaRPr b="1" dirty="0"/>
          </a:p>
          <a:p>
            <a:pPr marL="0" indent="0">
              <a:buClr>
                <a:schemeClr val="dk1"/>
              </a:buClr>
            </a:pPr>
            <a:endParaRPr b="1" dirty="0"/>
          </a:p>
          <a:p>
            <a:pPr marL="0" indent="0">
              <a:buClr>
                <a:schemeClr val="dk1"/>
              </a:buClr>
            </a:pPr>
            <a:r>
              <a:rPr lang="en-US" b="1" dirty="0"/>
              <a:t>Facilitator Notes:</a:t>
            </a:r>
            <a:endParaRPr b="1" dirty="0"/>
          </a:p>
          <a:p>
            <a:pPr marL="177571" indent="-177571">
              <a:buClr>
                <a:schemeClr val="dk1"/>
              </a:buClr>
              <a:buFont typeface="Arial"/>
              <a:buChar char="•"/>
            </a:pPr>
            <a:r>
              <a:rPr lang="en-US" dirty="0"/>
              <a:t>Share the main objectives of the policy linking workshop</a:t>
            </a:r>
          </a:p>
          <a:p>
            <a:pPr marL="177571" indent="-177571">
              <a:buClr>
                <a:schemeClr val="dk1"/>
              </a:buClr>
              <a:buFont typeface="Arial"/>
              <a:buChar char="•"/>
            </a:pPr>
            <a:r>
              <a:rPr lang="en-US" b="0" dirty="0"/>
              <a:t>The language used on this slide is deliberately not the formal language that will be used later in the workshop (e.g., the first bullet does not mention the GPF, the second bullet does not mention the MPL and the third bullet does not mention SDG 4.1.1). This is because these terms are likely to be unfamiliar to panelists and it is preferable to introduce these terms gradually as the workshop progresses so as not to overwhelm panelists.</a:t>
            </a:r>
            <a:endParaRPr b="0" dirty="0"/>
          </a:p>
        </p:txBody>
      </p:sp>
      <p:sp>
        <p:nvSpPr>
          <p:cNvPr id="381" name="Google Shape;381;g9c7fbe508c_0_1133: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10</a:t>
            </a:fld>
            <a:endParaRPr>
              <a:solidFill>
                <a:srgbClr val="000000"/>
              </a:solidFill>
              <a:latin typeface="Calibri"/>
              <a:ea typeface="Calibri"/>
              <a:cs typeface="Calibri"/>
              <a:sym typeface="Calibri"/>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p5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8" name="Google Shape;1448;p57: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a:t>Facilitator Notes:</a:t>
            </a:r>
            <a:endParaRPr b="1"/>
          </a:p>
          <a:p>
            <a:pPr marL="177571" indent="-177571">
              <a:buFont typeface="Arial"/>
              <a:buChar char="•"/>
            </a:pPr>
            <a:r>
              <a:rPr lang="en-US"/>
              <a:t>Note again that this is the same information from the previous slide but in table format (since it is helpful to present the same information in two different ways).</a:t>
            </a:r>
            <a:endParaRPr/>
          </a:p>
          <a:p>
            <a:pPr marL="0" indent="0">
              <a:buClr>
                <a:schemeClr val="dk1"/>
              </a:buClr>
              <a:buSzPts val="1200"/>
            </a:pPr>
            <a:endParaRPr/>
          </a:p>
        </p:txBody>
      </p:sp>
      <p:sp>
        <p:nvSpPr>
          <p:cNvPr id="1449" name="Google Shape;1449;p57: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101</a:t>
            </a:fld>
            <a:endParaRPr>
              <a:solidFill>
                <a:srgbClr val="000000"/>
              </a:solidFill>
              <a:latin typeface="Calibri"/>
              <a:ea typeface="Calibri"/>
              <a:cs typeface="Calibri"/>
              <a:sym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p5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7" name="Google Shape;1457;p58: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Delete slide if not setting three benchmarks</a:t>
            </a:r>
          </a:p>
          <a:p>
            <a:pPr marL="171450" indent="-171450">
              <a:buFont typeface="Arial" panose="020B0604020202020204" pitchFamily="34" charset="0"/>
              <a:buChar char="•"/>
            </a:pPr>
            <a:r>
              <a:rPr lang="en-US" b="1" dirty="0">
                <a:solidFill>
                  <a:srgbClr val="000000"/>
                </a:solidFill>
              </a:rPr>
              <a:t>Delete the third bullet if this workshop is not a USAID-funded workshop and will not result in benchmarks that will be used for USAID reporting.</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b="1"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rPr>
              <a:t>Mention that this is another expansion on the previous slides, i.e., with four performance levels instead of two.</a:t>
            </a:r>
            <a:endParaRPr dirty="0">
              <a:solidFill>
                <a:srgbClr val="000000"/>
              </a:solidFill>
            </a:endParaRPr>
          </a:p>
          <a:p>
            <a:pPr marL="177571" indent="-177571">
              <a:buFont typeface="Arial"/>
              <a:buChar char="•"/>
            </a:pPr>
            <a:r>
              <a:rPr lang="en-US" dirty="0">
                <a:solidFill>
                  <a:srgbClr val="000000"/>
                </a:solidFill>
              </a:rPr>
              <a:t>Reiterate that three benchmarks divides the score scale into four performance levels (or categories).</a:t>
            </a:r>
            <a:endParaRPr dirty="0">
              <a:solidFill>
                <a:srgbClr val="000000"/>
              </a:solidFill>
            </a:endParaRPr>
          </a:p>
          <a:p>
            <a:pPr marL="177571" indent="-177571">
              <a:buChar char="•"/>
            </a:pPr>
            <a:r>
              <a:rPr lang="en-US" dirty="0">
                <a:solidFill>
                  <a:srgbClr val="000000"/>
                </a:solidFill>
              </a:rPr>
              <a:t>You may want to explain that this is helpful, as with just two performance levels (as in the previous example), all we knew was that 55 percent of learners are not meeting minimum proficiency. But, four performance levels allows us to see that only 20 percent of those learners falls below the partially meets global minimum proficiency category, and 35 percent partially meet global minimum proficiency.  </a:t>
            </a:r>
            <a:endParaRPr dirty="0">
              <a:solidFill>
                <a:srgbClr val="000000"/>
              </a:solidFill>
            </a:endParaRPr>
          </a:p>
          <a:p>
            <a:pPr marL="177571" indent="-177571">
              <a:buChar char="•"/>
            </a:pPr>
            <a:r>
              <a:rPr lang="en-US" dirty="0">
                <a:solidFill>
                  <a:srgbClr val="000000"/>
                </a:solidFill>
              </a:rPr>
              <a:t>This can help countries to target those learners most at need and to see additional progress over time. For instance, next year, if X country still only had 55 percent of learners meeting global minimum proficiency, we might think there was no change. However, in looking at the four levels, we may see that actually, the percentage who fall below partially meeting minimum proficiency may have been reduced to 10 percent or even 0 percent.</a:t>
            </a:r>
            <a:endParaRPr dirty="0">
              <a:solidFill>
                <a:srgbClr val="000000"/>
              </a:solidFill>
            </a:endParaRPr>
          </a:p>
          <a:p>
            <a:pPr marL="177571" indent="-177571">
              <a:buFont typeface="Arial"/>
              <a:buChar char="•"/>
            </a:pPr>
            <a:r>
              <a:rPr lang="en-US" dirty="0">
                <a:solidFill>
                  <a:srgbClr val="000000"/>
                </a:solidFill>
              </a:rPr>
              <a:t>Explain that the range of scores for meeting global minimum proficiency in this example is from 50 to 79, and 30 percent of the sample of students fell in this range.</a:t>
            </a:r>
            <a:endParaRPr dirty="0">
              <a:solidFill>
                <a:srgbClr val="000000"/>
              </a:solidFill>
            </a:endParaRPr>
          </a:p>
          <a:p>
            <a:pPr marL="177571" indent="-85497"/>
            <a:endParaRPr dirty="0">
              <a:solidFill>
                <a:srgbClr val="000000"/>
              </a:solidFill>
            </a:endParaRPr>
          </a:p>
          <a:p>
            <a:pPr marL="0" indent="0">
              <a:buClr>
                <a:schemeClr val="dk1"/>
              </a:buClr>
              <a:buSzPts val="1200"/>
            </a:pPr>
            <a:endParaRPr dirty="0">
              <a:solidFill>
                <a:srgbClr val="000000"/>
              </a:solidFill>
            </a:endParaRPr>
          </a:p>
        </p:txBody>
      </p:sp>
      <p:sp>
        <p:nvSpPr>
          <p:cNvPr id="1458" name="Google Shape;1458;p58: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102</a:t>
            </a:fld>
            <a:endParaRPr>
              <a:solidFill>
                <a:srgbClr val="000000"/>
              </a:solidFill>
              <a:latin typeface="Calibri"/>
              <a:ea typeface="Calibri"/>
              <a:cs typeface="Calibri"/>
              <a:sym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p5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7" name="Google Shape;1497;p59: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t>Facilitator Notes:</a:t>
            </a:r>
            <a:endParaRPr dirty="0"/>
          </a:p>
          <a:p>
            <a:pPr marL="177571" indent="-177571">
              <a:buFont typeface="Arial"/>
              <a:buChar char="•"/>
            </a:pPr>
            <a:r>
              <a:rPr lang="en-US" b="0" dirty="0"/>
              <a:t>Ask if there are any questions about the previous presentation.</a:t>
            </a:r>
            <a:endParaRPr dirty="0"/>
          </a:p>
          <a:p>
            <a:pPr marL="177571" indent="-177571">
              <a:buFont typeface="Arial"/>
              <a:buChar char="•"/>
            </a:pPr>
            <a:r>
              <a:rPr lang="en-US" b="0" dirty="0"/>
              <a:t>Ask if panelists understand the purpose of this activity.</a:t>
            </a:r>
            <a:endParaRPr dirty="0"/>
          </a:p>
          <a:p>
            <a:pPr marL="177571" indent="-177571">
              <a:buFont typeface="Arial"/>
              <a:buChar char="•"/>
            </a:pPr>
            <a:r>
              <a:rPr lang="en-US" b="0" dirty="0"/>
              <a:t>Mention that now we will go into the steps of the methodology the panelists will use to set the benchmark(s). </a:t>
            </a:r>
            <a:endParaRPr b="0" dirty="0"/>
          </a:p>
        </p:txBody>
      </p:sp>
      <p:sp>
        <p:nvSpPr>
          <p:cNvPr id="1498" name="Google Shape;1498;p59: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104</a:t>
            </a:fld>
            <a:endParaRPr>
              <a:solidFill>
                <a:srgbClr val="000000"/>
              </a:solidFill>
              <a:latin typeface="Calibri"/>
              <a:ea typeface="Calibri"/>
              <a:cs typeface="Calibri"/>
              <a:sym typeface="Calibri"/>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p6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4" name="Google Shape;1504;p60: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t>Insert correct grade for the workshop</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lang="en-US" b="1" dirty="0"/>
          </a:p>
          <a:p>
            <a:pPr marL="0" indent="0"/>
            <a:endParaRPr lang="en-US" b="1" dirty="0"/>
          </a:p>
          <a:p>
            <a:pPr marL="0" indent="0"/>
            <a:r>
              <a:rPr lang="en-US" b="1" dirty="0"/>
              <a:t>Facilitator Notes:</a:t>
            </a:r>
            <a:endParaRPr b="1" dirty="0"/>
          </a:p>
          <a:p>
            <a:pPr marL="177571" indent="-177571">
              <a:buFont typeface="Arial"/>
              <a:buChar char="•"/>
            </a:pPr>
            <a:r>
              <a:rPr lang="en-US" dirty="0"/>
              <a:t>Explain that this is an introduction to the Angoff benchmarking method (the method for setting the benchmark(s)).</a:t>
            </a:r>
            <a:endParaRPr dirty="0"/>
          </a:p>
          <a:p>
            <a:pPr marL="177571" indent="-177571">
              <a:buFont typeface="Arial"/>
              <a:buChar char="•"/>
            </a:pPr>
            <a:r>
              <a:rPr lang="en-US" dirty="0"/>
              <a:t>Mention that there are other benchmarking methods, but Angoff is a widely-used method and the most appropriate for this particular purpose, i.e., setting global benchmarks on assessments from different countries.</a:t>
            </a:r>
            <a:endParaRPr dirty="0"/>
          </a:p>
          <a:p>
            <a:pPr marL="177571" indent="-177571">
              <a:buFont typeface="Arial"/>
              <a:buChar char="•"/>
            </a:pPr>
            <a:r>
              <a:rPr lang="en-US" dirty="0"/>
              <a:t>Mention that the process is standardized across countries.</a:t>
            </a:r>
            <a:endParaRPr dirty="0"/>
          </a:p>
          <a:p>
            <a:pPr marL="177571" indent="-177571">
              <a:buFont typeface="Arial"/>
              <a:buChar char="•"/>
            </a:pPr>
            <a:r>
              <a:rPr lang="en-US" dirty="0"/>
              <a:t>Explain that </a:t>
            </a:r>
            <a:r>
              <a:rPr lang="en-US" dirty="0" err="1"/>
              <a:t>Angoff</a:t>
            </a:r>
            <a:r>
              <a:rPr lang="en-US" dirty="0"/>
              <a:t> is a judgmental method, the panelists are the judges.</a:t>
            </a:r>
            <a:endParaRPr dirty="0"/>
          </a:p>
          <a:p>
            <a:pPr marL="651093" lvl="1" indent="-177571">
              <a:buFont typeface="Arial"/>
              <a:buChar char="•"/>
            </a:pPr>
            <a:r>
              <a:rPr lang="en-US" dirty="0"/>
              <a:t>They will go item-by-item through the assessment and determine whether they are reasonably sure that a minimally proficient learner (as described by the GPDs for the grade level) would answer the item correctly.</a:t>
            </a:r>
            <a:endParaRPr dirty="0"/>
          </a:p>
          <a:p>
            <a:pPr marL="0" indent="0">
              <a:buClr>
                <a:schemeClr val="dk1"/>
              </a:buClr>
              <a:buSzPts val="1200"/>
            </a:pPr>
            <a:endParaRPr dirty="0"/>
          </a:p>
        </p:txBody>
      </p:sp>
      <p:sp>
        <p:nvSpPr>
          <p:cNvPr id="1505" name="Google Shape;1505;p60: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105</a:t>
            </a:fld>
            <a:endParaRPr>
              <a:solidFill>
                <a:srgbClr val="000000"/>
              </a:solidFill>
              <a:latin typeface="Calibri"/>
              <a:ea typeface="Calibri"/>
              <a:cs typeface="Calibri"/>
              <a:sym typeface="Calibri"/>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g9c7fbe508c_0_17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2" name="Google Shape;1512;g9c7fbe508c_0_1735:notes"/>
          <p:cNvSpPr txBox="1">
            <a:spLocks noGrp="1"/>
          </p:cNvSpPr>
          <p:nvPr>
            <p:ph type="body" idx="1"/>
          </p:nvPr>
        </p:nvSpPr>
        <p:spPr>
          <a:xfrm>
            <a:off x="731520" y="4620577"/>
            <a:ext cx="5852077" cy="3780413"/>
          </a:xfrm>
          <a:prstGeom prst="rect">
            <a:avLst/>
          </a:prstGeom>
          <a:noFill/>
          <a:ln>
            <a:noFill/>
          </a:ln>
        </p:spPr>
        <p:txBody>
          <a:bodyPr spcFirstLastPara="1" wrap="square" lIns="96631" tIns="48315" rIns="96631" bIns="48315" anchor="t" anchorCtr="0">
            <a:noAutofit/>
          </a:bodyPr>
          <a:lstStyle/>
          <a:p>
            <a:pPr marL="0" indent="0"/>
            <a:r>
              <a:rPr lang="en-US" b="1">
                <a:solidFill>
                  <a:srgbClr val="000000"/>
                </a:solidFill>
              </a:rPr>
              <a:t>Facilitator Notes:</a:t>
            </a:r>
            <a:endParaRPr b="1">
              <a:solidFill>
                <a:srgbClr val="000000"/>
              </a:solidFill>
            </a:endParaRPr>
          </a:p>
          <a:p>
            <a:pPr marL="177571" indent="-177571">
              <a:buFont typeface="Arial"/>
              <a:buChar char="•"/>
            </a:pPr>
            <a:r>
              <a:rPr lang="en-US">
                <a:solidFill>
                  <a:srgbClr val="000000"/>
                </a:solidFill>
              </a:rPr>
              <a:t>Note that once the panelists are finished rating each item, they will be able to calculate a benchmark.</a:t>
            </a:r>
            <a:endParaRPr>
              <a:solidFill>
                <a:srgbClr val="000000"/>
              </a:solidFill>
            </a:endParaRPr>
          </a:p>
          <a:p>
            <a:pPr marL="177571" indent="-177571">
              <a:buFont typeface="Arial"/>
              <a:buChar char="•"/>
            </a:pPr>
            <a:r>
              <a:rPr lang="en-US">
                <a:solidFill>
                  <a:srgbClr val="000000"/>
                </a:solidFill>
              </a:rPr>
              <a:t>They will conduct their ratings independently.</a:t>
            </a:r>
            <a:endParaRPr>
              <a:solidFill>
                <a:srgbClr val="000000"/>
              </a:solidFill>
            </a:endParaRPr>
          </a:p>
          <a:p>
            <a:pPr marL="177571" indent="-177571">
              <a:buFont typeface="Arial"/>
              <a:buChar char="•"/>
            </a:pPr>
            <a:r>
              <a:rPr lang="en-US">
                <a:solidFill>
                  <a:srgbClr val="000000"/>
                </a:solidFill>
              </a:rPr>
              <a:t>Note that the panelists will conduct two round of ratings, as they will gain understanding of the process as they go and will also have an opportunity to see how others rated items, etc. between rounds. Research suggests conducting a second round of ratings helps to improve consistency.  And, two rounds are appropriate for valid and reliable benchmarks.</a:t>
            </a:r>
            <a:endParaRPr>
              <a:solidFill>
                <a:srgbClr val="000000"/>
              </a:solidFill>
            </a:endParaRPr>
          </a:p>
          <a:p>
            <a:pPr marL="0" indent="0">
              <a:buClr>
                <a:schemeClr val="dk1"/>
              </a:buClr>
              <a:buSzPts val="1200"/>
            </a:pPr>
            <a:endParaRPr/>
          </a:p>
        </p:txBody>
      </p:sp>
      <p:sp>
        <p:nvSpPr>
          <p:cNvPr id="1513" name="Google Shape;1513;g9c7fbe508c_0_1735:notes"/>
          <p:cNvSpPr txBox="1">
            <a:spLocks noGrp="1"/>
          </p:cNvSpPr>
          <p:nvPr>
            <p:ph type="sldNum" idx="12"/>
          </p:nvPr>
        </p:nvSpPr>
        <p:spPr>
          <a:xfrm>
            <a:off x="4143589" y="9119475"/>
            <a:ext cx="3169771" cy="48175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106</a:t>
            </a:fld>
            <a:endParaRPr>
              <a:solidFill>
                <a:srgbClr val="000000"/>
              </a:solidFill>
              <a:latin typeface="Calibri"/>
              <a:ea typeface="Calibri"/>
              <a:cs typeface="Calibri"/>
              <a:sym typeface="Calibri"/>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p6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0" name="Google Shape;1520;p61: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t>Facilitator Notes:</a:t>
            </a:r>
            <a:endParaRPr b="1" dirty="0"/>
          </a:p>
          <a:p>
            <a:pPr marL="177571" indent="-177571">
              <a:buFont typeface="Arial"/>
              <a:buChar char="•"/>
            </a:pPr>
            <a:r>
              <a:rPr lang="en-US" dirty="0">
                <a:solidFill>
                  <a:srgbClr val="000000"/>
                </a:solidFill>
              </a:rPr>
              <a:t>Further expand on the fact t</a:t>
            </a:r>
            <a:r>
              <a:rPr lang="en-US" dirty="0"/>
              <a:t>hat </a:t>
            </a:r>
            <a:r>
              <a:rPr lang="en-US" dirty="0" err="1"/>
              <a:t>Angoff</a:t>
            </a:r>
            <a:r>
              <a:rPr lang="en-US" dirty="0"/>
              <a:t> has two rounds, with the second round providing an opportunity to adjust the ratings and benchmarks.</a:t>
            </a:r>
            <a:endParaRPr dirty="0"/>
          </a:p>
          <a:p>
            <a:pPr marL="177571" indent="-177571">
              <a:buFont typeface="Arial"/>
              <a:buChar char="•"/>
            </a:pPr>
            <a:r>
              <a:rPr lang="en-US" dirty="0"/>
              <a:t>Note that the diagram is only shown for reference purposes, i.e., there are no additions from previous diagrams.</a:t>
            </a:r>
            <a:endParaRPr dirty="0"/>
          </a:p>
          <a:p>
            <a:pPr marL="0" indent="0">
              <a:buClr>
                <a:schemeClr val="dk1"/>
              </a:buClr>
              <a:buSzPts val="1200"/>
            </a:pPr>
            <a:endParaRPr dirty="0"/>
          </a:p>
        </p:txBody>
      </p:sp>
      <p:sp>
        <p:nvSpPr>
          <p:cNvPr id="1521" name="Google Shape;1521;p61: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107</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6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3" name="Google Shape;1543;p62: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t>Facilitator Notes:</a:t>
            </a:r>
            <a:endParaRPr b="1" dirty="0"/>
          </a:p>
          <a:p>
            <a:pPr marL="177571" indent="-177571">
              <a:buFont typeface="Arial"/>
              <a:buChar char="•"/>
            </a:pPr>
            <a:r>
              <a:rPr lang="en-US" dirty="0"/>
              <a:t>Explain the new terminology: Just Partially (JP), Just Meets (JM), and Just Exceeds (JE); these terms correspond to each of the three benchmarks.</a:t>
            </a:r>
          </a:p>
          <a:p>
            <a:pPr marL="177571" indent="-177571">
              <a:buFont typeface="Arial"/>
              <a:buChar char="•"/>
            </a:pPr>
            <a:r>
              <a:rPr lang="en-US" dirty="0"/>
              <a:t>Remind panelists that these descriptions relate to the standards described in the GPF at the relevant grade </a:t>
            </a:r>
            <a:r>
              <a:rPr lang="en-US" sz="1800" dirty="0">
                <a:solidFill>
                  <a:srgbClr val="000000"/>
                </a:solidFill>
                <a:effectLst/>
                <a:latin typeface="Gill Sans MT" panose="020B0502020104020203" pitchFamily="34" charset="0"/>
                <a:ea typeface="Gill Sans" panose="020B0604020202020204" charset="0"/>
                <a:cs typeface="Gill Sans" panose="020B0604020202020204" charset="0"/>
              </a:rPr>
              <a:t>(Grade 2 for SDG 4.1.1(a), Grade 5 for SDG 4.1.1(b) and Grade 8 for SDG 4.1.1(c)) </a:t>
            </a:r>
            <a:r>
              <a:rPr lang="en-US" dirty="0"/>
              <a:t>and will not necessarily relate to low, medium and high performers in their class.</a:t>
            </a:r>
            <a:endParaRPr dirty="0"/>
          </a:p>
          <a:p>
            <a:pPr marL="177571" indent="-177571">
              <a:buFont typeface="Arial"/>
              <a:buChar char="•"/>
            </a:pPr>
            <a:r>
              <a:rPr lang="en-US" dirty="0"/>
              <a:t>Emphasize that JP, JM, and JE denote the points on the scale that are at or just above the benchmarks.</a:t>
            </a:r>
            <a:endParaRPr dirty="0"/>
          </a:p>
          <a:p>
            <a:pPr marL="651093" lvl="1" indent="-177571">
              <a:buFont typeface="Arial"/>
              <a:buChar char="•"/>
            </a:pPr>
            <a:r>
              <a:rPr lang="en-US" dirty="0"/>
              <a:t>For example, in the example with the meets benchmark set at 50, JM would be learners who score 50 or 51.</a:t>
            </a:r>
            <a:endParaRPr dirty="0"/>
          </a:p>
          <a:p>
            <a:pPr marL="651093" lvl="1" indent="-85497"/>
            <a:endParaRPr dirty="0"/>
          </a:p>
          <a:p>
            <a:pPr marL="0" indent="0">
              <a:buClr>
                <a:schemeClr val="dk1"/>
              </a:buClr>
              <a:buSzPts val="1200"/>
            </a:pPr>
            <a:endParaRPr dirty="0"/>
          </a:p>
        </p:txBody>
      </p:sp>
      <p:sp>
        <p:nvSpPr>
          <p:cNvPr id="1544" name="Google Shape;1544;p62: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pPr algn="r">
                <a:buSzPts val="1400"/>
              </a:pPr>
              <a:t>108</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p6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4" name="Google Shape;1574;p63: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0" indent="0"/>
            <a:r>
              <a:rPr lang="en-US" b="1" dirty="0"/>
              <a:t>Facilitator Notes:</a:t>
            </a:r>
            <a:endParaRPr b="1" dirty="0"/>
          </a:p>
          <a:p>
            <a:pPr marL="177571" indent="-177571">
              <a:buFont typeface="Arial"/>
              <a:buChar char="•"/>
            </a:pPr>
            <a:r>
              <a:rPr lang="en-US" dirty="0"/>
              <a:t>Explain the need to be at least reasonably sure that a minimally proficient learner would answer each item correctly.</a:t>
            </a:r>
            <a:endParaRPr dirty="0"/>
          </a:p>
          <a:p>
            <a:pPr marL="651093" lvl="1" indent="-177571">
              <a:buFont typeface="Arial"/>
              <a:buChar char="•"/>
            </a:pPr>
            <a:r>
              <a:rPr lang="en-US" dirty="0"/>
              <a:t>Explain that reasonably sure means that there is at least a 67 percent chance that a minimally proficient learner at the GPL would answer the item correctly.</a:t>
            </a:r>
            <a:endParaRPr dirty="0"/>
          </a:p>
          <a:p>
            <a:pPr marL="651093" lvl="1" indent="-177571">
              <a:buFont typeface="Arial"/>
              <a:buChar char="•"/>
            </a:pPr>
            <a:r>
              <a:rPr lang="en-US" dirty="0"/>
              <a:t>This can also be conceptualized as 2 out of 3 learners.  If the panelists were able to assess 3 learners from each GPL ahead of the workshop, panelists might think about those learners as reference learners.</a:t>
            </a:r>
            <a:endParaRPr dirty="0"/>
          </a:p>
          <a:p>
            <a:pPr marL="177571" indent="-177571">
              <a:buFont typeface="Arial"/>
              <a:buChar char="•"/>
            </a:pPr>
            <a:r>
              <a:rPr lang="en-US" dirty="0"/>
              <a:t>Say that the focus on “would” and not “should” allows for influence of conditions.</a:t>
            </a:r>
            <a:endParaRPr dirty="0"/>
          </a:p>
          <a:p>
            <a:pPr marL="651093" lvl="1" indent="-177571">
              <a:buFont typeface="Arial"/>
              <a:buChar char="•"/>
            </a:pPr>
            <a:r>
              <a:rPr lang="en-US" dirty="0"/>
              <a:t>The GPF says what minimally proficient learners at each grade level and GPL “should” be able to do. But, you all, as panelists, are the best judges of how minimally proficient learners “would” actually perform.  </a:t>
            </a:r>
            <a:endParaRPr dirty="0"/>
          </a:p>
          <a:p>
            <a:pPr marL="651093" lvl="1" indent="-177571">
              <a:buFont typeface="Arial"/>
              <a:buChar char="•"/>
            </a:pPr>
            <a:r>
              <a:rPr lang="en-US" dirty="0"/>
              <a:t>Would takes into account testing conditions, things that make test items difficult (refer back to thoughts on this from </a:t>
            </a:r>
            <a:r>
              <a:rPr lang="en-US" dirty="0">
                <a:solidFill>
                  <a:srgbClr val="000000"/>
                </a:solidFill>
              </a:rPr>
              <a:t>Task 2), etc.</a:t>
            </a:r>
            <a:endParaRPr dirty="0">
              <a:solidFill>
                <a:srgbClr val="000000"/>
              </a:solidFill>
            </a:endParaRPr>
          </a:p>
          <a:p>
            <a:pPr marL="651093" lvl="1" indent="-177571">
              <a:buFont typeface="Arial"/>
              <a:buChar char="•"/>
            </a:pPr>
            <a:r>
              <a:rPr lang="en-US" dirty="0">
                <a:solidFill>
                  <a:srgbClr val="000000"/>
                </a:solidFill>
              </a:rPr>
              <a:t>Note that BOTH should and would are based in the GPF at the relevant grade </a:t>
            </a:r>
            <a:r>
              <a:rPr lang="en-US" sz="1800" dirty="0">
                <a:solidFill>
                  <a:srgbClr val="000000"/>
                </a:solidFill>
                <a:effectLst/>
                <a:latin typeface="Gill Sans MT" panose="020B0502020104020203" pitchFamily="34" charset="0"/>
                <a:ea typeface="Gill Sans" panose="020B0604020202020204" charset="0"/>
                <a:cs typeface="Gill Sans" panose="020B0604020202020204" charset="0"/>
              </a:rPr>
              <a:t>(Grade 2 for SDG 4.1.1(a), Grade 5 for SDG 4.1.1(b) and Grade 8 for SDG 4.1.1(c))</a:t>
            </a:r>
            <a:r>
              <a:rPr lang="en-US" sz="1900" dirty="0">
                <a:latin typeface="Gill Sans MT" panose="020B0502020104020203" pitchFamily="34" charset="0"/>
                <a:ea typeface="Calibri" panose="020F0502020204030204" pitchFamily="34" charset="0"/>
                <a:cs typeface="Arial" panose="020B0604020202020204" pitchFamily="34" charset="0"/>
              </a:rPr>
              <a:t>—</a:t>
            </a:r>
            <a:r>
              <a:rPr lang="en-US" dirty="0">
                <a:solidFill>
                  <a:srgbClr val="000000"/>
                </a:solidFill>
              </a:rPr>
              <a:t>for both, you should conceptualize learners from your class or experience who meet the requirements of the GPL for which you are setting the benchmark</a:t>
            </a:r>
            <a:r>
              <a:rPr lang="en-US" sz="1900" dirty="0">
                <a:latin typeface="Gill Sans MT" panose="020B0502020104020203" pitchFamily="34" charset="0"/>
                <a:ea typeface="Calibri" panose="020F0502020204030204" pitchFamily="34" charset="0"/>
                <a:cs typeface="Arial" panose="020B0604020202020204" pitchFamily="34" charset="0"/>
              </a:rPr>
              <a:t>—</a:t>
            </a:r>
            <a:r>
              <a:rPr lang="en-US" dirty="0">
                <a:solidFill>
                  <a:srgbClr val="000000"/>
                </a:solidFill>
              </a:rPr>
              <a:t>the GPD says how those learners “should” perform, but we all know that even learners who have the skills required do not always answer those items correctly on an assessment because they are nervous, hungry, distracted, the item wording is different than what they are used to, etc. </a:t>
            </a:r>
            <a:endParaRPr dirty="0">
              <a:solidFill>
                <a:srgbClr val="000000"/>
              </a:solidFill>
            </a:endParaRPr>
          </a:p>
        </p:txBody>
      </p:sp>
      <p:sp>
        <p:nvSpPr>
          <p:cNvPr id="1575" name="Google Shape;1575;p63: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109</a:t>
            </a:fld>
            <a:endParaRPr>
              <a:solidFill>
                <a:srgbClr val="000000"/>
              </a:solidFill>
              <a:latin typeface="Calibri"/>
              <a:ea typeface="Calibri"/>
              <a:cs typeface="Calibri"/>
              <a:sym typeface="Calibri"/>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p6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2" name="Google Shape;1582;p65: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Note that this slide will need to be adjusted if you are only setting one benchmark. </a:t>
            </a:r>
          </a:p>
          <a:p>
            <a:pPr marL="171450" indent="-171450">
              <a:buFont typeface="Arial" panose="020B0604020202020204" pitchFamily="34" charset="0"/>
              <a:buChar char="•"/>
            </a:pPr>
            <a:r>
              <a:rPr lang="en-US" b="1" dirty="0">
                <a:solidFill>
                  <a:srgbClr val="000000"/>
                </a:solidFill>
              </a:rPr>
              <a:t>Insert relevant grade</a:t>
            </a:r>
          </a:p>
          <a:p>
            <a:pPr marL="171450" indent="-171450">
              <a:buFont typeface="Arial" panose="020B0604020202020204" pitchFamily="34" charset="0"/>
              <a:buChar char="•"/>
            </a:pPr>
            <a:r>
              <a:rPr lang="en-US" b="1" dirty="0">
                <a:solidFill>
                  <a:srgbClr val="000000"/>
                </a:solidFill>
              </a:rPr>
              <a:t>This slide remains the same whether setting benchmarks on a reading or mathematics assessment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b="1"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rPr>
              <a:t>Explain that now you will walk through the four steps to the rating process.</a:t>
            </a:r>
            <a:endParaRPr dirty="0">
              <a:solidFill>
                <a:srgbClr val="000000"/>
              </a:solidFill>
            </a:endParaRPr>
          </a:p>
          <a:p>
            <a:pPr marL="177571" indent="-177571">
              <a:buFont typeface="Arial"/>
              <a:buChar char="•"/>
            </a:pPr>
            <a:r>
              <a:rPr lang="en-US" dirty="0">
                <a:solidFill>
                  <a:srgbClr val="000000"/>
                </a:solidFill>
              </a:rPr>
              <a:t>In step 1, they need to identify/conceptualize three learners at each GPL—if they had an opportunity to assess learners ahead of the workshop, they might think of those learners and how they performed.</a:t>
            </a:r>
            <a:endParaRPr dirty="0">
              <a:solidFill>
                <a:srgbClr val="000000"/>
              </a:solidFill>
            </a:endParaRPr>
          </a:p>
          <a:p>
            <a:pPr marL="177571" indent="-177571">
              <a:buFont typeface="Arial"/>
              <a:buChar char="•"/>
            </a:pPr>
            <a:r>
              <a:rPr lang="en-US" dirty="0">
                <a:solidFill>
                  <a:srgbClr val="000000"/>
                </a:solidFill>
              </a:rPr>
              <a:t>Emphasize the importance of the panelists conceptualizing learners in the three GPLs.</a:t>
            </a:r>
            <a:endParaRPr dirty="0">
              <a:solidFill>
                <a:srgbClr val="000000"/>
              </a:solidFill>
            </a:endParaRPr>
          </a:p>
          <a:p>
            <a:pPr marL="177571" indent="-177571">
              <a:buFont typeface="Arial"/>
              <a:buChar char="•"/>
            </a:pPr>
            <a:r>
              <a:rPr lang="en-US" dirty="0">
                <a:solidFill>
                  <a:srgbClr val="000000"/>
                </a:solidFill>
              </a:rPr>
              <a:t>Three learners are given for each GPL since the main idea is that two out of three learners would answer the item correctly.</a:t>
            </a:r>
            <a:endParaRPr dirty="0">
              <a:solidFill>
                <a:srgbClr val="000000"/>
              </a:solidFill>
            </a:endParaRPr>
          </a:p>
          <a:p>
            <a:pPr marL="177571" indent="-177571">
              <a:buFont typeface="Arial"/>
              <a:buChar char="•"/>
            </a:pPr>
            <a:r>
              <a:rPr lang="en-US" dirty="0">
                <a:solidFill>
                  <a:srgbClr val="000000"/>
                </a:solidFill>
              </a:rPr>
              <a:t>Encourage panelists to write down names for three JP learners from their class or experience, three JM learners, and three JE learners.</a:t>
            </a:r>
            <a:endParaRPr dirty="0">
              <a:solidFill>
                <a:srgbClr val="000000"/>
              </a:solidFill>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Remind them they should identify these learners based on the descriptions for these GPLs and GPDs at the requisite grade level in the GPF.</a:t>
            </a:r>
            <a:endParaRPr dirty="0">
              <a:latin typeface="Arial" panose="020B0604020202020204" pitchFamily="34" charset="0"/>
              <a:cs typeface="Arial" panose="020B0604020202020204" pitchFamily="34" charset="0"/>
            </a:endParaRPr>
          </a:p>
          <a:p>
            <a:pPr marL="651093" lvl="1" indent="-177571">
              <a:buClr>
                <a:schemeClr val="dk1"/>
              </a:buClr>
              <a:buFont typeface="Arial"/>
              <a:buChar char="•"/>
            </a:pPr>
            <a:r>
              <a:rPr lang="en-US" dirty="0">
                <a:latin typeface="Arial" panose="020B0604020202020204" pitchFamily="34" charset="0"/>
                <a:cs typeface="Arial" panose="020B0604020202020204" pitchFamily="34" charset="0"/>
              </a:rPr>
              <a:t>Hopefully, these are the same learners they assessed ahead of the workshop using the [UA].</a:t>
            </a:r>
            <a:endParaRPr dirty="0">
              <a:latin typeface="Arial" panose="020B0604020202020204" pitchFamily="34" charset="0"/>
              <a:cs typeface="Arial" panose="020B0604020202020204" pitchFamily="34" charset="0"/>
            </a:endParaRPr>
          </a:p>
        </p:txBody>
      </p:sp>
      <p:sp>
        <p:nvSpPr>
          <p:cNvPr id="1583" name="Google Shape;1583;p65: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110</a:t>
            </a:fld>
            <a:endParaRPr>
              <a:solidFill>
                <a:srgbClr val="000000"/>
              </a:solidFill>
              <a:latin typeface="Calibri"/>
              <a:ea typeface="Calibri"/>
              <a:cs typeface="Calibri"/>
              <a:sym typeface="Calibri"/>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Google Shape;1608;p6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9" name="Google Shape;1609;p66:notes"/>
          <p:cNvSpPr txBox="1">
            <a:spLocks noGrp="1"/>
          </p:cNvSpPr>
          <p:nvPr>
            <p:ph type="body" idx="1"/>
          </p:nvPr>
        </p:nvSpPr>
        <p:spPr>
          <a:xfrm>
            <a:off x="731520" y="4620577"/>
            <a:ext cx="5852160" cy="3780472"/>
          </a:xfrm>
          <a:prstGeom prst="rect">
            <a:avLst/>
          </a:prstGeom>
          <a:noFill/>
          <a:ln>
            <a:noFill/>
          </a:ln>
        </p:spPr>
        <p:txBody>
          <a:bodyPr spcFirstLastPara="1" wrap="square" lIns="96631" tIns="48315" rIns="96631" bIns="48315" anchor="t" anchorCtr="0">
            <a:noAutofit/>
          </a:bodyPr>
          <a:lstStyle/>
          <a:p>
            <a:pPr marL="171450" indent="-171450">
              <a:buFont typeface="Arial" panose="020B0604020202020204" pitchFamily="34" charset="0"/>
              <a:buChar char="•"/>
            </a:pPr>
            <a:r>
              <a:rPr lang="en-US" b="1" dirty="0">
                <a:solidFill>
                  <a:srgbClr val="000000"/>
                </a:solidFill>
              </a:rPr>
              <a:t>Delete slide if only setting benchmarks on a reading assessment.</a:t>
            </a:r>
          </a:p>
          <a:p>
            <a:pPr marL="171450" indent="-171450">
              <a:buFont typeface="Arial" panose="020B0604020202020204" pitchFamily="34" charset="0"/>
              <a:buChar char="•"/>
            </a:pPr>
            <a:r>
              <a:rPr lang="en-US" b="1" dirty="0">
                <a:solidFill>
                  <a:srgbClr val="000000"/>
                </a:solidFill>
              </a:rPr>
              <a:t>You may want to change to a more relevant example for the assessment/grade, though it should not be from the assessment itself as this will impact on the independence of the ratings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Remove the yellow “plus” sign before using the presentation</a:t>
            </a:r>
          </a:p>
          <a:p>
            <a:pPr marL="171450" indent="-171450">
              <a:buFont typeface="Arial" panose="020B0604020202020204" pitchFamily="34" charset="0"/>
              <a:buChar char="•"/>
            </a:pPr>
            <a:endParaRPr lang="en-US" b="1" dirty="0">
              <a:solidFill>
                <a:srgbClr val="000000"/>
              </a:solidFill>
            </a:endParaRPr>
          </a:p>
          <a:p>
            <a:pPr marL="0" indent="0"/>
            <a:endParaRPr b="1" dirty="0">
              <a:solidFill>
                <a:srgbClr val="000000"/>
              </a:solidFill>
            </a:endParaRPr>
          </a:p>
          <a:p>
            <a:pPr marL="0" indent="0"/>
            <a:r>
              <a:rPr lang="en-US" b="1" dirty="0">
                <a:solidFill>
                  <a:srgbClr val="000000"/>
                </a:solidFill>
              </a:rPr>
              <a:t>Facilitator Notes:</a:t>
            </a:r>
            <a:endParaRPr b="1" dirty="0">
              <a:solidFill>
                <a:srgbClr val="000000"/>
              </a:solidFill>
            </a:endParaRPr>
          </a:p>
          <a:p>
            <a:pPr marL="177571" indent="-177571">
              <a:buFont typeface="Arial"/>
              <a:buChar char="•"/>
            </a:pPr>
            <a:r>
              <a:rPr lang="en-US" dirty="0">
                <a:solidFill>
                  <a:srgbClr val="000000"/>
                </a:solidFill>
              </a:rPr>
              <a:t>Explain Step 2.</a:t>
            </a:r>
            <a:endParaRPr dirty="0">
              <a:solidFill>
                <a:srgbClr val="000000"/>
              </a:solidFill>
            </a:endParaRPr>
          </a:p>
          <a:p>
            <a:pPr marL="177571" indent="-177571">
              <a:buFont typeface="Arial"/>
              <a:buChar char="•"/>
            </a:pPr>
            <a:r>
              <a:rPr lang="en-US" dirty="0">
                <a:solidFill>
                  <a:srgbClr val="000000"/>
                </a:solidFill>
              </a:rPr>
              <a:t>Emphasize the knowledge or skill needed to answer the item correctly and the difficulty of the multiple-choice item.</a:t>
            </a:r>
            <a:endParaRPr dirty="0">
              <a:solidFill>
                <a:srgbClr val="000000"/>
              </a:solidFill>
            </a:endParaRPr>
          </a:p>
          <a:p>
            <a:pPr marL="177571" indent="-177571">
              <a:buFont typeface="Arial"/>
              <a:buChar char="•"/>
            </a:pPr>
            <a:r>
              <a:rPr lang="en-US" dirty="0">
                <a:solidFill>
                  <a:srgbClr val="000000"/>
                </a:solidFill>
              </a:rPr>
              <a:t>Explain that this is the same item as before with the stem, key (correct answer), and distractors (incorrect answers).</a:t>
            </a:r>
            <a:endParaRPr dirty="0">
              <a:solidFill>
                <a:srgbClr val="000000"/>
              </a:solidFill>
            </a:endParaRPr>
          </a:p>
          <a:p>
            <a:pPr marL="177571" indent="-177571">
              <a:buFont typeface="Arial"/>
              <a:buChar char="•"/>
            </a:pPr>
            <a:r>
              <a:rPr lang="en-US" dirty="0">
                <a:solidFill>
                  <a:srgbClr val="000000"/>
                </a:solidFill>
              </a:rPr>
              <a:t>Remind them they already reviewed knowledge and skills in Task 1 and item difficulty in Task 2.</a:t>
            </a:r>
            <a:endParaRPr dirty="0">
              <a:solidFill>
                <a:srgbClr val="000000"/>
              </a:solidFill>
            </a:endParaRPr>
          </a:p>
          <a:p>
            <a:pPr marL="0" indent="0">
              <a:buClr>
                <a:schemeClr val="dk1"/>
              </a:buClr>
              <a:buSzPts val="1200"/>
            </a:pPr>
            <a:endParaRPr dirty="0"/>
          </a:p>
        </p:txBody>
      </p:sp>
      <p:sp>
        <p:nvSpPr>
          <p:cNvPr id="1610" name="Google Shape;1610;p66:notes"/>
          <p:cNvSpPr txBox="1">
            <a:spLocks noGrp="1"/>
          </p:cNvSpPr>
          <p:nvPr>
            <p:ph type="sldNum" idx="12"/>
          </p:nvPr>
        </p:nvSpPr>
        <p:spPr>
          <a:xfrm>
            <a:off x="4143589" y="9119476"/>
            <a:ext cx="3169920" cy="481727"/>
          </a:xfrm>
          <a:prstGeom prst="rect">
            <a:avLst/>
          </a:prstGeom>
          <a:noFill/>
          <a:ln>
            <a:noFill/>
          </a:ln>
        </p:spPr>
        <p:txBody>
          <a:bodyPr spcFirstLastPara="1" wrap="square" lIns="96631" tIns="48315" rIns="96631" bIns="48315" anchor="b" anchorCtr="0">
            <a:noAutofit/>
          </a:bodyPr>
          <a:lstStyle/>
          <a:p>
            <a:pPr algn="r">
              <a:buSzPts val="1400"/>
            </a:pPr>
            <a:fld id="{00000000-1234-1234-1234-123412341234}" type="slidenum">
              <a:rPr lang="en-US">
                <a:solidFill>
                  <a:srgbClr val="000000"/>
                </a:solidFill>
                <a:latin typeface="Calibri"/>
                <a:ea typeface="Calibri"/>
                <a:cs typeface="Calibri"/>
                <a:sym typeface="Calibri"/>
              </a:rPr>
              <a:pPr algn="r">
                <a:buSzPts val="1400"/>
              </a:pPr>
              <a:t>111</a:t>
            </a:fld>
            <a:endParaRPr>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chemeClr val="bg1"/>
        </a:solidFill>
        <a:effectLst/>
      </p:bgPr>
    </p:bg>
    <p:spTree>
      <p:nvGrpSpPr>
        <p:cNvPr id="1" name="Shape 15"/>
        <p:cNvGrpSpPr/>
        <p:nvPr/>
      </p:nvGrpSpPr>
      <p:grpSpPr>
        <a:xfrm>
          <a:off x="0" y="0"/>
          <a:ext cx="0" cy="0"/>
          <a:chOff x="0" y="0"/>
          <a:chExt cx="0" cy="0"/>
        </a:xfrm>
      </p:grpSpPr>
      <p:sp>
        <p:nvSpPr>
          <p:cNvPr id="16" name="Google Shape;16;p99"/>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99"/>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99"/>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99"/>
          <p:cNvSpPr txBox="1">
            <a:spLocks noGrp="1"/>
          </p:cNvSpPr>
          <p:nvPr>
            <p:ph type="ctrTitle"/>
          </p:nvPr>
        </p:nvSpPr>
        <p:spPr>
          <a:xfrm>
            <a:off x="911750" y="2090444"/>
            <a:ext cx="5181600" cy="674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174"/>
              <a:buFont typeface="Calibri"/>
              <a:buNone/>
              <a:defRPr sz="3174">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9"/>
          <p:cNvSpPr txBox="1">
            <a:spLocks noGrp="1"/>
          </p:cNvSpPr>
          <p:nvPr>
            <p:ph type="subTitle" idx="1"/>
          </p:nvPr>
        </p:nvSpPr>
        <p:spPr>
          <a:xfrm>
            <a:off x="914400" y="4146997"/>
            <a:ext cx="457200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116"/>
              <a:buNone/>
              <a:defRPr sz="2116">
                <a:solidFill>
                  <a:schemeClr val="lt1"/>
                </a:solidFill>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cxnSp>
        <p:nvCxnSpPr>
          <p:cNvPr id="21" name="Google Shape;21;p99"/>
          <p:cNvCxnSpPr/>
          <p:nvPr/>
        </p:nvCxnSpPr>
        <p:spPr>
          <a:xfrm>
            <a:off x="995680" y="3165480"/>
            <a:ext cx="426600" cy="0"/>
          </a:xfrm>
          <a:prstGeom prst="straightConnector1">
            <a:avLst/>
          </a:prstGeom>
          <a:noFill/>
          <a:ln w="19050" cap="flat" cmpd="sng">
            <a:solidFill>
              <a:srgbClr val="FFFFFF"/>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E7E7E5"/>
        </a:solidFill>
        <a:effectLst/>
      </p:bgPr>
    </p:bg>
    <p:spTree>
      <p:nvGrpSpPr>
        <p:cNvPr id="1" name="Shape 98"/>
        <p:cNvGrpSpPr/>
        <p:nvPr/>
      </p:nvGrpSpPr>
      <p:grpSpPr>
        <a:xfrm>
          <a:off x="0" y="0"/>
          <a:ext cx="0" cy="0"/>
          <a:chOff x="0" y="0"/>
          <a:chExt cx="0" cy="0"/>
        </a:xfrm>
      </p:grpSpPr>
      <p:sp>
        <p:nvSpPr>
          <p:cNvPr id="99" name="Google Shape;99;p101"/>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1800"/>
              <a:buNone/>
              <a:defRPr cap="all" baseline="0">
                <a:solidFill>
                  <a:srgbClr val="651D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100" name="Google Shape;100;p101"/>
          <p:cNvSpPr txBox="1">
            <a:spLocks noGrp="1"/>
          </p:cNvSpPr>
          <p:nvPr>
            <p:ph type="body" idx="1"/>
          </p:nvPr>
        </p:nvSpPr>
        <p:spPr>
          <a:xfrm>
            <a:off x="609600" y="1600201"/>
            <a:ext cx="10871200" cy="4419599"/>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1200"/>
              </a:spcBef>
              <a:spcAft>
                <a:spcPts val="0"/>
              </a:spcAft>
              <a:buClr>
                <a:srgbClr val="000000"/>
              </a:buClr>
              <a:buSzPts val="2116"/>
              <a:buChar char="•"/>
              <a:defRPr>
                <a:solidFill>
                  <a:srgbClr val="000000"/>
                </a:solidFill>
                <a:latin typeface="Gill Sans MT" panose="020B0502020104020203" pitchFamily="34" charset="0"/>
              </a:defRPr>
            </a:lvl1pPr>
            <a:lvl2pPr marL="914400" lvl="1" indent="-342900" algn="l">
              <a:lnSpc>
                <a:spcPct val="100000"/>
              </a:lnSpc>
              <a:spcBef>
                <a:spcPts val="1058"/>
              </a:spcBef>
              <a:spcAft>
                <a:spcPts val="0"/>
              </a:spcAft>
              <a:buClr>
                <a:srgbClr val="000000"/>
              </a:buClr>
              <a:buSzPts val="1800"/>
              <a:buChar char="–"/>
              <a:defRPr>
                <a:solidFill>
                  <a:srgbClr val="000000"/>
                </a:solidFill>
              </a:defRPr>
            </a:lvl2pPr>
            <a:lvl3pPr marL="1371600" lvl="2" indent="-342900" algn="l">
              <a:lnSpc>
                <a:spcPct val="100000"/>
              </a:lnSpc>
              <a:spcBef>
                <a:spcPts val="1058"/>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lang="en-US" dirty="0"/>
          </a:p>
        </p:txBody>
      </p:sp>
      <p:sp>
        <p:nvSpPr>
          <p:cNvPr id="101" name="Google Shape;101;p101"/>
          <p:cNvSpPr txBox="1">
            <a:spLocks noGrp="1"/>
          </p:cNvSpPr>
          <p:nvPr>
            <p:ph type="sldNum" idx="12"/>
          </p:nvPr>
        </p:nvSpPr>
        <p:spPr>
          <a:xfrm>
            <a:off x="10566400" y="6232139"/>
            <a:ext cx="1016000" cy="276999"/>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101"/>
          <p:cNvSpPr txBox="1">
            <a:spLocks noGrp="1"/>
          </p:cNvSpPr>
          <p:nvPr>
            <p:ph type="dt" idx="10"/>
          </p:nvPr>
        </p:nvSpPr>
        <p:spPr>
          <a:xfrm>
            <a:off x="2844800" y="6232139"/>
            <a:ext cx="7721600" cy="276999"/>
          </a:xfrm>
          <a:prstGeom prst="rect">
            <a:avLst/>
          </a:prstGeom>
          <a:noFill/>
          <a:ln>
            <a:noFill/>
          </a:ln>
        </p:spPr>
        <p:txBody>
          <a:bodyPr spcFirstLastPara="1" wrap="square" lIns="91425" tIns="45700" rIns="91425" bIns="45700" anchor="ctr" anchorCtr="0">
            <a:spAutoFit/>
          </a:bodyPr>
          <a:lstStyle>
            <a:lvl1pPr lvl="0" algn="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tx2"/>
        </a:solidFill>
        <a:effectLst/>
      </p:bgPr>
    </p:bg>
    <p:spTree>
      <p:nvGrpSpPr>
        <p:cNvPr id="1" name="Shape 103"/>
        <p:cNvGrpSpPr/>
        <p:nvPr/>
      </p:nvGrpSpPr>
      <p:grpSpPr>
        <a:xfrm>
          <a:off x="0" y="0"/>
          <a:ext cx="0" cy="0"/>
          <a:chOff x="0" y="0"/>
          <a:chExt cx="0" cy="0"/>
        </a:xfrm>
      </p:grpSpPr>
      <p:sp>
        <p:nvSpPr>
          <p:cNvPr id="104" name="Google Shape;104;g9c7fbe508c_0_1107"/>
          <p:cNvSpPr txBox="1">
            <a:spLocks noGrp="1"/>
          </p:cNvSpPr>
          <p:nvPr>
            <p:ph type="title"/>
          </p:nvPr>
        </p:nvSpPr>
        <p:spPr>
          <a:xfrm>
            <a:off x="2350200" y="701850"/>
            <a:ext cx="7491600" cy="5454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BA0C2F"/>
              </a:buClr>
              <a:buSzPts val="4800"/>
              <a:buFont typeface="Gill Sans"/>
              <a:buNone/>
              <a:defRPr sz="3600" b="1" cap="all" baseline="0">
                <a:solidFill>
                  <a:schemeClr val="bg1"/>
                </a:solidFill>
              </a:defRPr>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106"/>
        <p:cNvGrpSpPr/>
        <p:nvPr/>
      </p:nvGrpSpPr>
      <p:grpSpPr>
        <a:xfrm>
          <a:off x="0" y="0"/>
          <a:ext cx="0" cy="0"/>
          <a:chOff x="0" y="0"/>
          <a:chExt cx="0" cy="0"/>
        </a:xfrm>
      </p:grpSpPr>
      <p:sp>
        <p:nvSpPr>
          <p:cNvPr id="107" name="Google Shape;107;p171"/>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71"/>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71"/>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110" name="Google Shape;110;p171" descr="USAID_Logo_White_v02.png"/>
          <p:cNvPicPr preferRelativeResize="0"/>
          <p:nvPr/>
        </p:nvPicPr>
        <p:blipFill rotWithShape="1">
          <a:blip r:embed="rId2">
            <a:alphaModFix/>
          </a:blip>
          <a:srcRect/>
          <a:stretch/>
        </p:blipFill>
        <p:spPr>
          <a:xfrm>
            <a:off x="911740" y="753866"/>
            <a:ext cx="1828800" cy="543508"/>
          </a:xfrm>
          <a:prstGeom prst="rect">
            <a:avLst/>
          </a:prstGeom>
          <a:noFill/>
          <a:ln>
            <a:noFill/>
          </a:ln>
        </p:spPr>
      </p:pic>
      <p:sp>
        <p:nvSpPr>
          <p:cNvPr id="111" name="Google Shape;111;p171"/>
          <p:cNvSpPr txBox="1">
            <a:spLocks noGrp="1"/>
          </p:cNvSpPr>
          <p:nvPr>
            <p:ph type="ctrTitle"/>
          </p:nvPr>
        </p:nvSpPr>
        <p:spPr>
          <a:xfrm>
            <a:off x="911750" y="2090444"/>
            <a:ext cx="5181600" cy="674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174"/>
              <a:buFont typeface="Calibri"/>
              <a:buNone/>
              <a:defRPr sz="3174">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71"/>
          <p:cNvSpPr txBox="1">
            <a:spLocks noGrp="1"/>
          </p:cNvSpPr>
          <p:nvPr>
            <p:ph type="subTitle" idx="1"/>
          </p:nvPr>
        </p:nvSpPr>
        <p:spPr>
          <a:xfrm>
            <a:off x="914400" y="4146997"/>
            <a:ext cx="457200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116"/>
              <a:buNone/>
              <a:defRPr sz="2116">
                <a:solidFill>
                  <a:schemeClr val="lt1"/>
                </a:solidFill>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cxnSp>
        <p:nvCxnSpPr>
          <p:cNvPr id="113" name="Google Shape;113;p171"/>
          <p:cNvCxnSpPr/>
          <p:nvPr/>
        </p:nvCxnSpPr>
        <p:spPr>
          <a:xfrm>
            <a:off x="995680" y="3165480"/>
            <a:ext cx="426600" cy="0"/>
          </a:xfrm>
          <a:prstGeom prst="straightConnector1">
            <a:avLst/>
          </a:prstGeom>
          <a:noFill/>
          <a:ln w="19050" cap="flat" cmpd="sng">
            <a:solidFill>
              <a:srgbClr val="FFFFFF"/>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14"/>
        <p:cNvGrpSpPr/>
        <p:nvPr/>
      </p:nvGrpSpPr>
      <p:grpSpPr>
        <a:xfrm>
          <a:off x="0" y="0"/>
          <a:ext cx="0" cy="0"/>
          <a:chOff x="0" y="0"/>
          <a:chExt cx="0" cy="0"/>
        </a:xfrm>
      </p:grpSpPr>
      <p:pic>
        <p:nvPicPr>
          <p:cNvPr id="115" name="Google Shape;115;p113"/>
          <p:cNvPicPr preferRelativeResize="0"/>
          <p:nvPr/>
        </p:nvPicPr>
        <p:blipFill rotWithShape="1">
          <a:blip r:embed="rId2">
            <a:alphaModFix/>
          </a:blip>
          <a:srcRect/>
          <a:stretch/>
        </p:blipFill>
        <p:spPr>
          <a:xfrm>
            <a:off x="203201" y="203683"/>
            <a:ext cx="11785599" cy="6450636"/>
          </a:xfrm>
          <a:prstGeom prst="rect">
            <a:avLst/>
          </a:prstGeom>
          <a:noFill/>
          <a:ln>
            <a:noFill/>
          </a:ln>
        </p:spPr>
      </p:pic>
      <p:sp>
        <p:nvSpPr>
          <p:cNvPr id="116" name="Google Shape;116;p113"/>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13"/>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13"/>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113"/>
          <p:cNvSpPr txBox="1">
            <a:spLocks noGrp="1"/>
          </p:cNvSpPr>
          <p:nvPr>
            <p:ph type="ctrTitle"/>
          </p:nvPr>
        </p:nvSpPr>
        <p:spPr>
          <a:xfrm>
            <a:off x="914400" y="2118715"/>
            <a:ext cx="5181600" cy="16002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174"/>
              <a:buFont typeface="Gill Sans"/>
              <a:buNone/>
              <a:defRPr sz="3174">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13"/>
          <p:cNvSpPr txBox="1">
            <a:spLocks noGrp="1"/>
          </p:cNvSpPr>
          <p:nvPr>
            <p:ph type="subTitle" idx="1"/>
          </p:nvPr>
        </p:nvSpPr>
        <p:spPr>
          <a:xfrm>
            <a:off x="914400" y="4146997"/>
            <a:ext cx="4572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116"/>
              <a:buNone/>
              <a:defRPr sz="2116">
                <a:solidFill>
                  <a:schemeClr val="lt1"/>
                </a:solidFill>
              </a:defRPr>
            </a:lvl1pPr>
            <a:lvl2pPr lvl="1" algn="ctr">
              <a:lnSpc>
                <a:spcPct val="100000"/>
              </a:lnSpc>
              <a:spcBef>
                <a:spcPts val="1058"/>
              </a:spcBef>
              <a:spcAft>
                <a:spcPts val="0"/>
              </a:spcAft>
              <a:buClr>
                <a:srgbClr val="888888"/>
              </a:buClr>
              <a:buSzPts val="2116"/>
              <a:buNone/>
              <a:defRPr>
                <a:solidFill>
                  <a:srgbClr val="888888"/>
                </a:solidFill>
              </a:defRPr>
            </a:lvl2pPr>
            <a:lvl3pPr lvl="2" algn="ctr">
              <a:lnSpc>
                <a:spcPct val="100000"/>
              </a:lnSpc>
              <a:spcBef>
                <a:spcPts val="1058"/>
              </a:spcBef>
              <a:spcAft>
                <a:spcPts val="0"/>
              </a:spcAft>
              <a:buClr>
                <a:srgbClr val="888888"/>
              </a:buClr>
              <a:buSzPts val="2381"/>
              <a:buNone/>
              <a:defRPr>
                <a:solidFill>
                  <a:srgbClr val="888888"/>
                </a:solidFill>
              </a:defRPr>
            </a:lvl3pPr>
            <a:lvl4pPr lvl="3" algn="ctr">
              <a:lnSpc>
                <a:spcPct val="100000"/>
              </a:lnSpc>
              <a:spcBef>
                <a:spcPts val="423"/>
              </a:spcBef>
              <a:spcAft>
                <a:spcPts val="0"/>
              </a:spcAft>
              <a:buClr>
                <a:srgbClr val="888888"/>
              </a:buClr>
              <a:buSzPts val="2116"/>
              <a:buNone/>
              <a:defRPr>
                <a:solidFill>
                  <a:srgbClr val="888888"/>
                </a:solidFill>
              </a:defRPr>
            </a:lvl4pPr>
            <a:lvl5pPr lvl="4" algn="ctr">
              <a:lnSpc>
                <a:spcPct val="100000"/>
              </a:lnSpc>
              <a:spcBef>
                <a:spcPts val="370"/>
              </a:spcBef>
              <a:spcAft>
                <a:spcPts val="0"/>
              </a:spcAft>
              <a:buClr>
                <a:srgbClr val="888888"/>
              </a:buClr>
              <a:buSzPts val="1852"/>
              <a:buNone/>
              <a:defRPr>
                <a:solidFill>
                  <a:srgbClr val="888888"/>
                </a:solidFill>
              </a:defRPr>
            </a:lvl5pPr>
            <a:lvl6pPr lvl="5" algn="ctr">
              <a:lnSpc>
                <a:spcPct val="100000"/>
              </a:lnSpc>
              <a:spcBef>
                <a:spcPts val="529"/>
              </a:spcBef>
              <a:spcAft>
                <a:spcPts val="0"/>
              </a:spcAft>
              <a:buClr>
                <a:srgbClr val="888888"/>
              </a:buClr>
              <a:buSzPts val="2645"/>
              <a:buNone/>
              <a:defRPr>
                <a:solidFill>
                  <a:srgbClr val="888888"/>
                </a:solidFill>
              </a:defRPr>
            </a:lvl6pPr>
            <a:lvl7pPr lvl="6" algn="ctr">
              <a:lnSpc>
                <a:spcPct val="100000"/>
              </a:lnSpc>
              <a:spcBef>
                <a:spcPts val="529"/>
              </a:spcBef>
              <a:spcAft>
                <a:spcPts val="0"/>
              </a:spcAft>
              <a:buClr>
                <a:srgbClr val="888888"/>
              </a:buClr>
              <a:buSzPts val="2645"/>
              <a:buNone/>
              <a:defRPr>
                <a:solidFill>
                  <a:srgbClr val="888888"/>
                </a:solidFill>
              </a:defRPr>
            </a:lvl7pPr>
            <a:lvl8pPr lvl="7" algn="ctr">
              <a:lnSpc>
                <a:spcPct val="100000"/>
              </a:lnSpc>
              <a:spcBef>
                <a:spcPts val="529"/>
              </a:spcBef>
              <a:spcAft>
                <a:spcPts val="0"/>
              </a:spcAft>
              <a:buClr>
                <a:srgbClr val="888888"/>
              </a:buClr>
              <a:buSzPts val="2645"/>
              <a:buNone/>
              <a:defRPr>
                <a:solidFill>
                  <a:srgbClr val="888888"/>
                </a:solidFill>
              </a:defRPr>
            </a:lvl8pPr>
            <a:lvl9pPr lvl="8" algn="ctr">
              <a:lnSpc>
                <a:spcPct val="100000"/>
              </a:lnSpc>
              <a:spcBef>
                <a:spcPts val="529"/>
              </a:spcBef>
              <a:spcAft>
                <a:spcPts val="0"/>
              </a:spcAft>
              <a:buClr>
                <a:srgbClr val="888888"/>
              </a:buClr>
              <a:buSzPts val="2645"/>
              <a:buNone/>
              <a:defRPr>
                <a:solidFill>
                  <a:srgbClr val="888888"/>
                </a:solidFill>
              </a:defRPr>
            </a:lvl9pPr>
          </a:lstStyle>
          <a:p>
            <a:endParaRPr/>
          </a:p>
        </p:txBody>
      </p:sp>
      <p:cxnSp>
        <p:nvCxnSpPr>
          <p:cNvPr id="121" name="Google Shape;121;p113"/>
          <p:cNvCxnSpPr/>
          <p:nvPr/>
        </p:nvCxnSpPr>
        <p:spPr>
          <a:xfrm>
            <a:off x="995680" y="3932955"/>
            <a:ext cx="42672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122" name="Google Shape;122;p113"/>
          <p:cNvSpPr txBox="1">
            <a:spLocks noGrp="1"/>
          </p:cNvSpPr>
          <p:nvPr>
            <p:ph type="body" idx="2"/>
          </p:nvPr>
        </p:nvSpPr>
        <p:spPr>
          <a:xfrm rot="-5400000">
            <a:off x="10494089"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chemeClr val="lt1"/>
              </a:buClr>
              <a:buSzPts val="794"/>
              <a:buNone/>
              <a:defRPr sz="794">
                <a:solidFill>
                  <a:schemeClr val="lt1"/>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23" name="Google Shape;123;p113" descr="USAID_Logo_White_v02.png"/>
          <p:cNvPicPr preferRelativeResize="0"/>
          <p:nvPr/>
        </p:nvPicPr>
        <p:blipFill rotWithShape="1">
          <a:blip r:embed="rId3">
            <a:alphaModFix/>
          </a:blip>
          <a:srcRect/>
          <a:stretch/>
        </p:blipFill>
        <p:spPr>
          <a:xfrm>
            <a:off x="911740" y="753866"/>
            <a:ext cx="1828800" cy="543508"/>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124"/>
        <p:cNvGrpSpPr/>
        <p:nvPr/>
      </p:nvGrpSpPr>
      <p:grpSpPr>
        <a:xfrm>
          <a:off x="0" y="0"/>
          <a:ext cx="0" cy="0"/>
          <a:chOff x="0" y="0"/>
          <a:chExt cx="0" cy="0"/>
        </a:xfrm>
      </p:grpSpPr>
      <p:sp>
        <p:nvSpPr>
          <p:cNvPr id="125" name="Google Shape;125;p115"/>
          <p:cNvSpPr txBox="1">
            <a:spLocks noGrp="1"/>
          </p:cNvSpPr>
          <p:nvPr>
            <p:ph type="title"/>
          </p:nvPr>
        </p:nvSpPr>
        <p:spPr>
          <a:xfrm>
            <a:off x="1524000" y="707638"/>
            <a:ext cx="7315200" cy="58080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3174"/>
              <a:buFont typeface="Gill Sans"/>
              <a:buNone/>
              <a:defRPr sz="3174">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15"/>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15"/>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15"/>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129" name="Google Shape;129;p115" descr="USAID_Logo_White_v02.png"/>
          <p:cNvPicPr preferRelativeResize="0"/>
          <p:nvPr/>
        </p:nvPicPr>
        <p:blipFill rotWithShape="1">
          <a:blip r:embed="rId2">
            <a:alphaModFix/>
          </a:blip>
          <a:srcRect/>
          <a:stretch/>
        </p:blipFill>
        <p:spPr>
          <a:xfrm>
            <a:off x="911740" y="5747196"/>
            <a:ext cx="1828800" cy="543508"/>
          </a:xfrm>
          <a:prstGeom prst="rect">
            <a:avLst/>
          </a:prstGeom>
          <a:noFill/>
          <a:ln>
            <a:noFill/>
          </a:ln>
        </p:spPr>
      </p:pic>
      <p:cxnSp>
        <p:nvCxnSpPr>
          <p:cNvPr id="130" name="Google Shape;130;p115"/>
          <p:cNvCxnSpPr/>
          <p:nvPr/>
        </p:nvCxnSpPr>
        <p:spPr>
          <a:xfrm>
            <a:off x="995680" y="909220"/>
            <a:ext cx="42672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131"/>
        <p:cNvGrpSpPr/>
        <p:nvPr/>
      </p:nvGrpSpPr>
      <p:grpSpPr>
        <a:xfrm>
          <a:off x="0" y="0"/>
          <a:ext cx="0" cy="0"/>
          <a:chOff x="0" y="0"/>
          <a:chExt cx="0" cy="0"/>
        </a:xfrm>
      </p:grpSpPr>
      <p:sp>
        <p:nvSpPr>
          <p:cNvPr id="132" name="Google Shape;132;p116"/>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16"/>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16"/>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116"/>
          <p:cNvSpPr txBox="1">
            <a:spLocks noGrp="1"/>
          </p:cNvSpPr>
          <p:nvPr>
            <p:ph type="title"/>
          </p:nvPr>
        </p:nvSpPr>
        <p:spPr>
          <a:xfrm>
            <a:off x="914805" y="933168"/>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16"/>
          <p:cNvSpPr txBox="1">
            <a:spLocks noGrp="1"/>
          </p:cNvSpPr>
          <p:nvPr>
            <p:ph type="body" idx="1"/>
          </p:nvPr>
        </p:nvSpPr>
        <p:spPr>
          <a:xfrm>
            <a:off x="914400" y="1715549"/>
            <a:ext cx="10363200" cy="423323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C6463"/>
              </a:buClr>
              <a:buSzPts val="1800"/>
              <a:buChar char="•"/>
              <a:defRPr/>
            </a:lvl1pPr>
            <a:lvl2pPr marL="914400" lvl="1" indent="-342900" algn="l">
              <a:lnSpc>
                <a:spcPct val="100000"/>
              </a:lnSpc>
              <a:spcBef>
                <a:spcPts val="1058"/>
              </a:spcBef>
              <a:spcAft>
                <a:spcPts val="0"/>
              </a:spcAft>
              <a:buClr>
                <a:srgbClr val="6C6463"/>
              </a:buClr>
              <a:buSzPts val="1800"/>
              <a:buChar char="–"/>
              <a:defRPr/>
            </a:lvl2pPr>
            <a:lvl3pPr marL="1371600" lvl="2" indent="-342900" algn="l">
              <a:lnSpc>
                <a:spcPct val="100000"/>
              </a:lnSpc>
              <a:spcBef>
                <a:spcPts val="1058"/>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137"/>
        <p:cNvGrpSpPr/>
        <p:nvPr/>
      </p:nvGrpSpPr>
      <p:grpSpPr>
        <a:xfrm>
          <a:off x="0" y="0"/>
          <a:ext cx="0" cy="0"/>
          <a:chOff x="0" y="0"/>
          <a:chExt cx="0" cy="0"/>
        </a:xfrm>
      </p:grpSpPr>
      <p:sp>
        <p:nvSpPr>
          <p:cNvPr id="138" name="Google Shape;138;p117"/>
          <p:cNvSpPr txBox="1">
            <a:spLocks noGrp="1"/>
          </p:cNvSpPr>
          <p:nvPr>
            <p:ph type="body" idx="1"/>
          </p:nvPr>
        </p:nvSpPr>
        <p:spPr>
          <a:xfrm>
            <a:off x="914805" y="1715549"/>
            <a:ext cx="10363200"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6C6463"/>
              </a:buClr>
              <a:buSzPts val="2116"/>
              <a:buChar char="»"/>
              <a:defRPr sz="2116">
                <a:solidFill>
                  <a:srgbClr val="6C6463"/>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39" name="Google Shape;139;p117"/>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17"/>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17"/>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117"/>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143"/>
        <p:cNvGrpSpPr/>
        <p:nvPr/>
      </p:nvGrpSpPr>
      <p:grpSpPr>
        <a:xfrm>
          <a:off x="0" y="0"/>
          <a:ext cx="0" cy="0"/>
          <a:chOff x="0" y="0"/>
          <a:chExt cx="0" cy="0"/>
        </a:xfrm>
      </p:grpSpPr>
      <p:sp>
        <p:nvSpPr>
          <p:cNvPr id="144" name="Google Shape;144;p118"/>
          <p:cNvSpPr txBox="1">
            <a:spLocks noGrp="1"/>
          </p:cNvSpPr>
          <p:nvPr>
            <p:ph type="body" idx="1"/>
          </p:nvPr>
        </p:nvSpPr>
        <p:spPr>
          <a:xfrm>
            <a:off x="914805" y="1715549"/>
            <a:ext cx="507959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6C6463"/>
              </a:buClr>
              <a:buSzPts val="2116"/>
              <a:buChar char="»"/>
              <a:defRPr sz="2116">
                <a:solidFill>
                  <a:srgbClr val="6C6463"/>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45" name="Google Shape;145;p118"/>
          <p:cNvSpPr txBox="1">
            <a:spLocks noGrp="1"/>
          </p:cNvSpPr>
          <p:nvPr>
            <p:ph type="body" idx="2"/>
          </p:nvPr>
        </p:nvSpPr>
        <p:spPr>
          <a:xfrm>
            <a:off x="6197600" y="1715549"/>
            <a:ext cx="50804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6C6463"/>
              </a:buClr>
              <a:buSzPts val="2116"/>
              <a:buChar char="»"/>
              <a:defRPr sz="2116">
                <a:solidFill>
                  <a:srgbClr val="6C6463"/>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46" name="Google Shape;146;p118"/>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18"/>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18"/>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118"/>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1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150"/>
        <p:cNvGrpSpPr/>
        <p:nvPr/>
      </p:nvGrpSpPr>
      <p:grpSpPr>
        <a:xfrm>
          <a:off x="0" y="0"/>
          <a:ext cx="0" cy="0"/>
          <a:chOff x="0" y="0"/>
          <a:chExt cx="0" cy="0"/>
        </a:xfrm>
      </p:grpSpPr>
      <p:sp>
        <p:nvSpPr>
          <p:cNvPr id="151" name="Google Shape;151;p119"/>
          <p:cNvSpPr txBox="1">
            <a:spLocks noGrp="1"/>
          </p:cNvSpPr>
          <p:nvPr>
            <p:ph type="body" idx="1"/>
          </p:nvPr>
        </p:nvSpPr>
        <p:spPr>
          <a:xfrm>
            <a:off x="914805" y="1715549"/>
            <a:ext cx="335239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52" name="Google Shape;152;p119"/>
          <p:cNvSpPr txBox="1">
            <a:spLocks noGrp="1"/>
          </p:cNvSpPr>
          <p:nvPr>
            <p:ph type="body" idx="2"/>
          </p:nvPr>
        </p:nvSpPr>
        <p:spPr>
          <a:xfrm>
            <a:off x="7924800" y="1715549"/>
            <a:ext cx="33532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53" name="Google Shape;153;p119"/>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19"/>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119"/>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p119"/>
          <p:cNvSpPr txBox="1">
            <a:spLocks noGrp="1"/>
          </p:cNvSpPr>
          <p:nvPr>
            <p:ph type="body" idx="3"/>
          </p:nvPr>
        </p:nvSpPr>
        <p:spPr>
          <a:xfrm>
            <a:off x="4419398" y="1715549"/>
            <a:ext cx="33532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57" name="Google Shape;157;p119"/>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158"/>
        <p:cNvGrpSpPr/>
        <p:nvPr/>
      </p:nvGrpSpPr>
      <p:grpSpPr>
        <a:xfrm>
          <a:off x="0" y="0"/>
          <a:ext cx="0" cy="0"/>
          <a:chOff x="0" y="0"/>
          <a:chExt cx="0" cy="0"/>
        </a:xfrm>
      </p:grpSpPr>
      <p:sp>
        <p:nvSpPr>
          <p:cNvPr id="159" name="Google Shape;159;p120"/>
          <p:cNvSpPr>
            <a:spLocks noGrp="1"/>
          </p:cNvSpPr>
          <p:nvPr>
            <p:ph type="pic" idx="2"/>
          </p:nvPr>
        </p:nvSpPr>
        <p:spPr>
          <a:xfrm>
            <a:off x="203200" y="3428999"/>
            <a:ext cx="11785600" cy="3228220"/>
          </a:xfrm>
          <a:prstGeom prst="rect">
            <a:avLst/>
          </a:prstGeom>
          <a:solidFill>
            <a:schemeClr val="lt1"/>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160" name="Google Shape;160;p120"/>
          <p:cNvSpPr txBox="1">
            <a:spLocks noGrp="1"/>
          </p:cNvSpPr>
          <p:nvPr>
            <p:ph type="body" idx="1"/>
          </p:nvPr>
        </p:nvSpPr>
        <p:spPr>
          <a:xfrm>
            <a:off x="914400" y="1715549"/>
            <a:ext cx="10363200" cy="1511868"/>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a:solidFill>
                  <a:srgbClr val="6C6463"/>
                </a:solidFill>
              </a:defRPr>
            </a:lvl1pPr>
            <a:lvl2pPr marL="914400" lvl="1" indent="-362966" algn="l">
              <a:lnSpc>
                <a:spcPct val="100000"/>
              </a:lnSpc>
              <a:spcBef>
                <a:spcPts val="1058"/>
              </a:spcBef>
              <a:spcAft>
                <a:spcPts val="0"/>
              </a:spcAft>
              <a:buClr>
                <a:srgbClr val="6C6463"/>
              </a:buClr>
              <a:buSzPts val="2116"/>
              <a:buChar char="–"/>
              <a:defRPr>
                <a:solidFill>
                  <a:srgbClr val="6C6463"/>
                </a:solidFill>
              </a:defRPr>
            </a:lvl2pPr>
            <a:lvl3pPr marL="1371600" lvl="2" indent="-379793" algn="l">
              <a:lnSpc>
                <a:spcPct val="100000"/>
              </a:lnSpc>
              <a:spcBef>
                <a:spcPts val="1058"/>
              </a:spcBef>
              <a:spcAft>
                <a:spcPts val="0"/>
              </a:spcAft>
              <a:buClr>
                <a:srgbClr val="6C6463"/>
              </a:buClr>
              <a:buSzPts val="2381"/>
              <a:buChar char="•"/>
              <a:defRPr>
                <a:solidFill>
                  <a:srgbClr val="6C6463"/>
                </a:solidFill>
              </a:defRPr>
            </a:lvl3pPr>
            <a:lvl4pPr marL="1828800" lvl="3" indent="-362966" algn="l">
              <a:lnSpc>
                <a:spcPct val="100000"/>
              </a:lnSpc>
              <a:spcBef>
                <a:spcPts val="423"/>
              </a:spcBef>
              <a:spcAft>
                <a:spcPts val="0"/>
              </a:spcAft>
              <a:buClr>
                <a:srgbClr val="6C6463"/>
              </a:buClr>
              <a:buSzPts val="2116"/>
              <a:buChar char="–"/>
              <a:defRPr>
                <a:solidFill>
                  <a:srgbClr val="6C6463"/>
                </a:solidFill>
              </a:defRPr>
            </a:lvl4pPr>
            <a:lvl5pPr marL="2286000" lvl="4" indent="-346201" algn="l">
              <a:lnSpc>
                <a:spcPct val="100000"/>
              </a:lnSpc>
              <a:spcBef>
                <a:spcPts val="370"/>
              </a:spcBef>
              <a:spcAft>
                <a:spcPts val="0"/>
              </a:spcAft>
              <a:buClr>
                <a:srgbClr val="FFFFFF"/>
              </a:buClr>
              <a:buSzPts val="1852"/>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1" name="Google Shape;161;p120"/>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120"/>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120"/>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120"/>
          <p:cNvSpPr txBox="1">
            <a:spLocks noGrp="1"/>
          </p:cNvSpPr>
          <p:nvPr>
            <p:ph type="body" idx="3"/>
          </p:nvPr>
        </p:nvSpPr>
        <p:spPr>
          <a:xfrm rot="-5400000">
            <a:off x="10494091" y="4693325"/>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5" name="Google Shape;165;p120"/>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166"/>
        <p:cNvGrpSpPr/>
        <p:nvPr/>
      </p:nvGrpSpPr>
      <p:grpSpPr>
        <a:xfrm>
          <a:off x="0" y="0"/>
          <a:ext cx="0" cy="0"/>
          <a:chOff x="0" y="0"/>
          <a:chExt cx="0" cy="0"/>
        </a:xfrm>
      </p:grpSpPr>
      <p:sp>
        <p:nvSpPr>
          <p:cNvPr id="167" name="Google Shape;167;p121"/>
          <p:cNvSpPr>
            <a:spLocks noGrp="1"/>
          </p:cNvSpPr>
          <p:nvPr>
            <p:ph type="pic" idx="2"/>
          </p:nvPr>
        </p:nvSpPr>
        <p:spPr>
          <a:xfrm>
            <a:off x="6096000" y="203683"/>
            <a:ext cx="5892800" cy="6450636"/>
          </a:xfrm>
          <a:prstGeom prst="rect">
            <a:avLst/>
          </a:prstGeom>
          <a:solidFill>
            <a:srgbClr val="FFFFFF"/>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168" name="Google Shape;168;p121"/>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121"/>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0" name="Google Shape;170;p121"/>
          <p:cNvSpPr txBox="1">
            <a:spLocks noGrp="1"/>
          </p:cNvSpPr>
          <p:nvPr>
            <p:ph type="body" idx="1"/>
          </p:nvPr>
        </p:nvSpPr>
        <p:spPr>
          <a:xfrm>
            <a:off x="914400" y="2219505"/>
            <a:ext cx="4876800" cy="3729274"/>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46201" algn="l">
              <a:lnSpc>
                <a:spcPct val="100000"/>
              </a:lnSpc>
              <a:spcBef>
                <a:spcPts val="370"/>
              </a:spcBef>
              <a:spcAft>
                <a:spcPts val="0"/>
              </a:spcAft>
              <a:buClr>
                <a:srgbClr val="FFFFFF"/>
              </a:buClr>
              <a:buSzPts val="1852"/>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1" name="Google Shape;171;p121"/>
          <p:cNvSpPr txBox="1">
            <a:spLocks noGrp="1"/>
          </p:cNvSpPr>
          <p:nvPr>
            <p:ph type="body" idx="3"/>
          </p:nvPr>
        </p:nvSpPr>
        <p:spPr>
          <a:xfrm rot="-5400000">
            <a:off x="10494089"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2" name="Google Shape;172;p121"/>
          <p:cNvSpPr txBox="1">
            <a:spLocks noGrp="1"/>
          </p:cNvSpPr>
          <p:nvPr>
            <p:ph type="title"/>
          </p:nvPr>
        </p:nvSpPr>
        <p:spPr>
          <a:xfrm>
            <a:off x="914400" y="897750"/>
            <a:ext cx="4876800" cy="109917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173"/>
        <p:cNvGrpSpPr/>
        <p:nvPr/>
      </p:nvGrpSpPr>
      <p:grpSpPr>
        <a:xfrm>
          <a:off x="0" y="0"/>
          <a:ext cx="0" cy="0"/>
          <a:chOff x="0" y="0"/>
          <a:chExt cx="0" cy="0"/>
        </a:xfrm>
      </p:grpSpPr>
      <p:sp>
        <p:nvSpPr>
          <p:cNvPr id="174" name="Google Shape;174;p122"/>
          <p:cNvSpPr>
            <a:spLocks noGrp="1"/>
          </p:cNvSpPr>
          <p:nvPr>
            <p:ph type="pic" idx="2"/>
          </p:nvPr>
        </p:nvSpPr>
        <p:spPr>
          <a:xfrm>
            <a:off x="203200" y="203682"/>
            <a:ext cx="5892800" cy="6450634"/>
          </a:xfrm>
          <a:prstGeom prst="rect">
            <a:avLst/>
          </a:prstGeom>
          <a:solidFill>
            <a:schemeClr val="lt1"/>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175" name="Google Shape;175;p122"/>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122"/>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7" name="Google Shape;177;p122"/>
          <p:cNvSpPr txBox="1">
            <a:spLocks noGrp="1"/>
          </p:cNvSpPr>
          <p:nvPr>
            <p:ph type="body" idx="1"/>
          </p:nvPr>
        </p:nvSpPr>
        <p:spPr>
          <a:xfrm rot="-5400000">
            <a:off x="4601291"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8" name="Google Shape;178;p122"/>
          <p:cNvSpPr txBox="1">
            <a:spLocks noGrp="1"/>
          </p:cNvSpPr>
          <p:nvPr>
            <p:ph type="title"/>
          </p:nvPr>
        </p:nvSpPr>
        <p:spPr>
          <a:xfrm>
            <a:off x="6502805" y="2894860"/>
            <a:ext cx="5181195" cy="110799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179"/>
        <p:cNvGrpSpPr/>
        <p:nvPr/>
      </p:nvGrpSpPr>
      <p:grpSpPr>
        <a:xfrm>
          <a:off x="0" y="0"/>
          <a:ext cx="0" cy="0"/>
          <a:chOff x="0" y="0"/>
          <a:chExt cx="0" cy="0"/>
        </a:xfrm>
      </p:grpSpPr>
      <p:sp>
        <p:nvSpPr>
          <p:cNvPr id="180" name="Google Shape;180;p123"/>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123"/>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123"/>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3" name="Google Shape;183;p123"/>
          <p:cNvSpPr txBox="1">
            <a:spLocks noGrp="1"/>
          </p:cNvSpPr>
          <p:nvPr>
            <p:ph type="title"/>
          </p:nvPr>
        </p:nvSpPr>
        <p:spPr>
          <a:xfrm>
            <a:off x="914805" y="933168"/>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23"/>
          <p:cNvSpPr txBox="1">
            <a:spLocks noGrp="1"/>
          </p:cNvSpPr>
          <p:nvPr>
            <p:ph type="body" idx="1"/>
          </p:nvPr>
        </p:nvSpPr>
        <p:spPr>
          <a:xfrm>
            <a:off x="914400" y="1715549"/>
            <a:ext cx="10363200" cy="4233230"/>
          </a:xfrm>
          <a:prstGeom prst="rect">
            <a:avLst/>
          </a:prstGeom>
          <a:noFill/>
          <a:ln>
            <a:noFill/>
          </a:ln>
        </p:spPr>
        <p:txBody>
          <a:bodyPr spcFirstLastPara="1" wrap="square" lIns="91425" tIns="45700" rIns="91425" bIns="45700" anchor="t" anchorCtr="0">
            <a:normAutofit/>
          </a:bodyPr>
          <a:lstStyle>
            <a:lvl1pPr marL="457200" marR="0" lvl="0" indent="-362966" algn="l">
              <a:lnSpc>
                <a:spcPct val="100000"/>
              </a:lnSpc>
              <a:spcBef>
                <a:spcPts val="0"/>
              </a:spcBef>
              <a:spcAft>
                <a:spcPts val="0"/>
              </a:spcAft>
              <a:buClr>
                <a:srgbClr val="6C6463"/>
              </a:buClr>
              <a:buSzPts val="2116"/>
              <a:buFont typeface="Arial"/>
              <a:buChar char="•"/>
              <a:defRPr/>
            </a:lvl1pPr>
            <a:lvl2pPr marL="914400" lvl="1" indent="-342900" algn="l">
              <a:lnSpc>
                <a:spcPct val="100000"/>
              </a:lnSpc>
              <a:spcBef>
                <a:spcPts val="1058"/>
              </a:spcBef>
              <a:spcAft>
                <a:spcPts val="0"/>
              </a:spcAft>
              <a:buClr>
                <a:srgbClr val="6C6463"/>
              </a:buClr>
              <a:buSzPts val="1800"/>
              <a:buChar char="–"/>
              <a:defRPr/>
            </a:lvl2pPr>
            <a:lvl3pPr marL="1371600" lvl="2" indent="-342900" algn="l">
              <a:lnSpc>
                <a:spcPct val="100000"/>
              </a:lnSpc>
              <a:spcBef>
                <a:spcPts val="1058"/>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185"/>
        <p:cNvGrpSpPr/>
        <p:nvPr/>
      </p:nvGrpSpPr>
      <p:grpSpPr>
        <a:xfrm>
          <a:off x="0" y="0"/>
          <a:ext cx="0" cy="0"/>
          <a:chOff x="0" y="0"/>
          <a:chExt cx="0" cy="0"/>
        </a:xfrm>
      </p:grpSpPr>
      <p:sp>
        <p:nvSpPr>
          <p:cNvPr id="186" name="Google Shape;186;p124"/>
          <p:cNvSpPr txBox="1">
            <a:spLocks noGrp="1"/>
          </p:cNvSpPr>
          <p:nvPr>
            <p:ph type="body" idx="1"/>
          </p:nvPr>
        </p:nvSpPr>
        <p:spPr>
          <a:xfrm>
            <a:off x="914805" y="1715549"/>
            <a:ext cx="507959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6C6463"/>
              </a:buClr>
              <a:buSzPts val="2116"/>
              <a:buChar char="»"/>
              <a:defRPr sz="2116">
                <a:solidFill>
                  <a:srgbClr val="6C6463"/>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87" name="Google Shape;187;p124"/>
          <p:cNvSpPr txBox="1">
            <a:spLocks noGrp="1"/>
          </p:cNvSpPr>
          <p:nvPr>
            <p:ph type="body" idx="2"/>
          </p:nvPr>
        </p:nvSpPr>
        <p:spPr>
          <a:xfrm>
            <a:off x="6197600" y="1715549"/>
            <a:ext cx="50804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6C6463"/>
              </a:buClr>
              <a:buSzPts val="2116"/>
              <a:buChar char="»"/>
              <a:defRPr sz="2116">
                <a:solidFill>
                  <a:srgbClr val="6C6463"/>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88" name="Google Shape;188;p124"/>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124"/>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124"/>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p124"/>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92"/>
        <p:cNvGrpSpPr/>
        <p:nvPr/>
      </p:nvGrpSpPr>
      <p:grpSpPr>
        <a:xfrm>
          <a:off x="0" y="0"/>
          <a:ext cx="0" cy="0"/>
          <a:chOff x="0" y="0"/>
          <a:chExt cx="0" cy="0"/>
        </a:xfrm>
      </p:grpSpPr>
      <p:sp>
        <p:nvSpPr>
          <p:cNvPr id="193" name="Google Shape;193;p125"/>
          <p:cNvSpPr txBox="1">
            <a:spLocks noGrp="1"/>
          </p:cNvSpPr>
          <p:nvPr>
            <p:ph type="body" idx="1"/>
          </p:nvPr>
        </p:nvSpPr>
        <p:spPr>
          <a:xfrm>
            <a:off x="914805" y="1715549"/>
            <a:ext cx="335239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94" name="Google Shape;194;p125"/>
          <p:cNvSpPr txBox="1">
            <a:spLocks noGrp="1"/>
          </p:cNvSpPr>
          <p:nvPr>
            <p:ph type="body" idx="2"/>
          </p:nvPr>
        </p:nvSpPr>
        <p:spPr>
          <a:xfrm>
            <a:off x="7924800" y="1715549"/>
            <a:ext cx="33532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95" name="Google Shape;195;p125"/>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125"/>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125"/>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8" name="Google Shape;198;p125"/>
          <p:cNvSpPr txBox="1">
            <a:spLocks noGrp="1"/>
          </p:cNvSpPr>
          <p:nvPr>
            <p:ph type="body" idx="3"/>
          </p:nvPr>
        </p:nvSpPr>
        <p:spPr>
          <a:xfrm>
            <a:off x="4419398" y="1715549"/>
            <a:ext cx="33532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199" name="Google Shape;199;p125"/>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200"/>
        <p:cNvGrpSpPr/>
        <p:nvPr/>
      </p:nvGrpSpPr>
      <p:grpSpPr>
        <a:xfrm>
          <a:off x="0" y="0"/>
          <a:ext cx="0" cy="0"/>
          <a:chOff x="0" y="0"/>
          <a:chExt cx="0" cy="0"/>
        </a:xfrm>
      </p:grpSpPr>
      <p:sp>
        <p:nvSpPr>
          <p:cNvPr id="201" name="Google Shape;201;p126"/>
          <p:cNvSpPr>
            <a:spLocks noGrp="1"/>
          </p:cNvSpPr>
          <p:nvPr>
            <p:ph type="pic" idx="2"/>
          </p:nvPr>
        </p:nvSpPr>
        <p:spPr>
          <a:xfrm>
            <a:off x="203200" y="3428999"/>
            <a:ext cx="11785600" cy="3228220"/>
          </a:xfrm>
          <a:prstGeom prst="rect">
            <a:avLst/>
          </a:prstGeom>
          <a:solidFill>
            <a:srgbClr val="E7E7E5"/>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202" name="Google Shape;202;p126"/>
          <p:cNvSpPr txBox="1">
            <a:spLocks noGrp="1"/>
          </p:cNvSpPr>
          <p:nvPr>
            <p:ph type="body" idx="1"/>
          </p:nvPr>
        </p:nvSpPr>
        <p:spPr>
          <a:xfrm>
            <a:off x="914400" y="1715549"/>
            <a:ext cx="10363200" cy="1511868"/>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a:solidFill>
                  <a:srgbClr val="6C6463"/>
                </a:solidFill>
              </a:defRPr>
            </a:lvl1pPr>
            <a:lvl2pPr marL="914400" lvl="1" indent="-362966" algn="l">
              <a:lnSpc>
                <a:spcPct val="100000"/>
              </a:lnSpc>
              <a:spcBef>
                <a:spcPts val="1058"/>
              </a:spcBef>
              <a:spcAft>
                <a:spcPts val="0"/>
              </a:spcAft>
              <a:buClr>
                <a:srgbClr val="6C6463"/>
              </a:buClr>
              <a:buSzPts val="2116"/>
              <a:buChar char="–"/>
              <a:defRPr>
                <a:solidFill>
                  <a:srgbClr val="6C6463"/>
                </a:solidFill>
              </a:defRPr>
            </a:lvl2pPr>
            <a:lvl3pPr marL="1371600" lvl="2" indent="-379793" algn="l">
              <a:lnSpc>
                <a:spcPct val="100000"/>
              </a:lnSpc>
              <a:spcBef>
                <a:spcPts val="1058"/>
              </a:spcBef>
              <a:spcAft>
                <a:spcPts val="0"/>
              </a:spcAft>
              <a:buClr>
                <a:srgbClr val="6C6463"/>
              </a:buClr>
              <a:buSzPts val="2381"/>
              <a:buChar char="•"/>
              <a:defRPr>
                <a:solidFill>
                  <a:srgbClr val="6C6463"/>
                </a:solidFill>
              </a:defRPr>
            </a:lvl3pPr>
            <a:lvl4pPr marL="1828800" lvl="3" indent="-362966" algn="l">
              <a:lnSpc>
                <a:spcPct val="100000"/>
              </a:lnSpc>
              <a:spcBef>
                <a:spcPts val="423"/>
              </a:spcBef>
              <a:spcAft>
                <a:spcPts val="0"/>
              </a:spcAft>
              <a:buClr>
                <a:srgbClr val="6C6463"/>
              </a:buClr>
              <a:buSzPts val="2116"/>
              <a:buChar char="–"/>
              <a:defRPr>
                <a:solidFill>
                  <a:srgbClr val="6C6463"/>
                </a:solidFill>
              </a:defRPr>
            </a:lvl4pPr>
            <a:lvl5pPr marL="2286000" lvl="4" indent="-346201" algn="l">
              <a:lnSpc>
                <a:spcPct val="100000"/>
              </a:lnSpc>
              <a:spcBef>
                <a:spcPts val="370"/>
              </a:spcBef>
              <a:spcAft>
                <a:spcPts val="0"/>
              </a:spcAft>
              <a:buClr>
                <a:srgbClr val="FFFFFF"/>
              </a:buClr>
              <a:buSzPts val="1852"/>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3" name="Google Shape;203;p126"/>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126"/>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126"/>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126"/>
          <p:cNvSpPr txBox="1">
            <a:spLocks noGrp="1"/>
          </p:cNvSpPr>
          <p:nvPr>
            <p:ph type="body" idx="3"/>
          </p:nvPr>
        </p:nvSpPr>
        <p:spPr>
          <a:xfrm rot="-5400000">
            <a:off x="10494091" y="4693325"/>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7" name="Google Shape;207;p126"/>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208"/>
        <p:cNvGrpSpPr/>
        <p:nvPr/>
      </p:nvGrpSpPr>
      <p:grpSpPr>
        <a:xfrm>
          <a:off x="0" y="0"/>
          <a:ext cx="0" cy="0"/>
          <a:chOff x="0" y="0"/>
          <a:chExt cx="0" cy="0"/>
        </a:xfrm>
      </p:grpSpPr>
      <p:sp>
        <p:nvSpPr>
          <p:cNvPr id="209" name="Google Shape;209;p127"/>
          <p:cNvSpPr>
            <a:spLocks noGrp="1"/>
          </p:cNvSpPr>
          <p:nvPr>
            <p:ph type="pic" idx="2"/>
          </p:nvPr>
        </p:nvSpPr>
        <p:spPr>
          <a:xfrm>
            <a:off x="6096000" y="203683"/>
            <a:ext cx="5892800" cy="6450636"/>
          </a:xfrm>
          <a:prstGeom prst="rect">
            <a:avLst/>
          </a:prstGeom>
          <a:solidFill>
            <a:srgbClr val="E7E7E5"/>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210" name="Google Shape;210;p127"/>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127"/>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2" name="Google Shape;212;p127"/>
          <p:cNvSpPr txBox="1">
            <a:spLocks noGrp="1"/>
          </p:cNvSpPr>
          <p:nvPr>
            <p:ph type="body" idx="1"/>
          </p:nvPr>
        </p:nvSpPr>
        <p:spPr>
          <a:xfrm>
            <a:off x="914400" y="2219505"/>
            <a:ext cx="4876800" cy="3729274"/>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46201" algn="l">
              <a:lnSpc>
                <a:spcPct val="100000"/>
              </a:lnSpc>
              <a:spcBef>
                <a:spcPts val="370"/>
              </a:spcBef>
              <a:spcAft>
                <a:spcPts val="0"/>
              </a:spcAft>
              <a:buClr>
                <a:srgbClr val="FFFFFF"/>
              </a:buClr>
              <a:buSzPts val="1852"/>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3" name="Google Shape;213;p127"/>
          <p:cNvSpPr txBox="1">
            <a:spLocks noGrp="1"/>
          </p:cNvSpPr>
          <p:nvPr>
            <p:ph type="body" idx="3"/>
          </p:nvPr>
        </p:nvSpPr>
        <p:spPr>
          <a:xfrm rot="-5400000">
            <a:off x="10494089"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4" name="Google Shape;214;p127"/>
          <p:cNvSpPr txBox="1">
            <a:spLocks noGrp="1"/>
          </p:cNvSpPr>
          <p:nvPr>
            <p:ph type="title"/>
          </p:nvPr>
        </p:nvSpPr>
        <p:spPr>
          <a:xfrm>
            <a:off x="914400" y="897750"/>
            <a:ext cx="4876800" cy="109917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215"/>
        <p:cNvGrpSpPr/>
        <p:nvPr/>
      </p:nvGrpSpPr>
      <p:grpSpPr>
        <a:xfrm>
          <a:off x="0" y="0"/>
          <a:ext cx="0" cy="0"/>
          <a:chOff x="0" y="0"/>
          <a:chExt cx="0" cy="0"/>
        </a:xfrm>
      </p:grpSpPr>
      <p:sp>
        <p:nvSpPr>
          <p:cNvPr id="216" name="Google Shape;216;p128"/>
          <p:cNvSpPr>
            <a:spLocks noGrp="1"/>
          </p:cNvSpPr>
          <p:nvPr>
            <p:ph type="pic" idx="2"/>
          </p:nvPr>
        </p:nvSpPr>
        <p:spPr>
          <a:xfrm>
            <a:off x="203200" y="203682"/>
            <a:ext cx="5892800" cy="6450634"/>
          </a:xfrm>
          <a:prstGeom prst="rect">
            <a:avLst/>
          </a:prstGeom>
          <a:solidFill>
            <a:srgbClr val="E7E7E5"/>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217" name="Google Shape;217;p128"/>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128"/>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9" name="Google Shape;219;p128"/>
          <p:cNvSpPr txBox="1">
            <a:spLocks noGrp="1"/>
          </p:cNvSpPr>
          <p:nvPr>
            <p:ph type="body" idx="1"/>
          </p:nvPr>
        </p:nvSpPr>
        <p:spPr>
          <a:xfrm rot="-5400000">
            <a:off x="4601291"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0" name="Google Shape;220;p128"/>
          <p:cNvSpPr txBox="1">
            <a:spLocks noGrp="1"/>
          </p:cNvSpPr>
          <p:nvPr>
            <p:ph type="title"/>
          </p:nvPr>
        </p:nvSpPr>
        <p:spPr>
          <a:xfrm>
            <a:off x="6502805" y="2894860"/>
            <a:ext cx="5181195" cy="110799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3174"/>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0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0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221"/>
        <p:cNvGrpSpPr/>
        <p:nvPr/>
      </p:nvGrpSpPr>
      <p:grpSpPr>
        <a:xfrm>
          <a:off x="0" y="0"/>
          <a:ext cx="0" cy="0"/>
          <a:chOff x="0" y="0"/>
          <a:chExt cx="0" cy="0"/>
        </a:xfrm>
      </p:grpSpPr>
      <p:pic>
        <p:nvPicPr>
          <p:cNvPr id="222" name="Google Shape;222;p129"/>
          <p:cNvPicPr preferRelativeResize="0"/>
          <p:nvPr/>
        </p:nvPicPr>
        <p:blipFill rotWithShape="1">
          <a:blip r:embed="rId2">
            <a:alphaModFix/>
          </a:blip>
          <a:srcRect/>
          <a:stretch/>
        </p:blipFill>
        <p:spPr>
          <a:xfrm>
            <a:off x="203201" y="203681"/>
            <a:ext cx="11785601" cy="6450636"/>
          </a:xfrm>
          <a:prstGeom prst="rect">
            <a:avLst/>
          </a:prstGeom>
          <a:noFill/>
          <a:ln>
            <a:noFill/>
          </a:ln>
        </p:spPr>
      </p:pic>
      <p:sp>
        <p:nvSpPr>
          <p:cNvPr id="223" name="Google Shape;223;p129"/>
          <p:cNvSpPr txBox="1">
            <a:spLocks noGrp="1"/>
          </p:cNvSpPr>
          <p:nvPr>
            <p:ph type="body" idx="1"/>
          </p:nvPr>
        </p:nvSpPr>
        <p:spPr>
          <a:xfrm rot="-5400000">
            <a:off x="10494091"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4" name="Google Shape;224;p129"/>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129"/>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26" name="Google Shape;226;p129" descr="USAID_Logo_White_v02.png"/>
          <p:cNvPicPr preferRelativeResize="0"/>
          <p:nvPr/>
        </p:nvPicPr>
        <p:blipFill rotWithShape="1">
          <a:blip r:embed="rId3">
            <a:alphaModFix/>
          </a:blip>
          <a:srcRect/>
          <a:stretch/>
        </p:blipFill>
        <p:spPr>
          <a:xfrm>
            <a:off x="911740" y="5747196"/>
            <a:ext cx="1828800" cy="543508"/>
          </a:xfrm>
          <a:prstGeom prst="rect">
            <a:avLst/>
          </a:prstGeom>
          <a:noFill/>
          <a:ln>
            <a:noFill/>
          </a:ln>
        </p:spPr>
      </p:pic>
      <p:sp>
        <p:nvSpPr>
          <p:cNvPr id="227" name="Google Shape;227;p129"/>
          <p:cNvSpPr txBox="1">
            <a:spLocks noGrp="1"/>
          </p:cNvSpPr>
          <p:nvPr>
            <p:ph type="subTitle" idx="2"/>
          </p:nvPr>
        </p:nvSpPr>
        <p:spPr>
          <a:xfrm>
            <a:off x="914400" y="4146997"/>
            <a:ext cx="4572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116"/>
              <a:buNone/>
              <a:defRPr sz="2116">
                <a:solidFill>
                  <a:schemeClr val="lt1"/>
                </a:solidFill>
              </a:defRPr>
            </a:lvl1pPr>
            <a:lvl2pPr lvl="1" algn="ctr">
              <a:lnSpc>
                <a:spcPct val="100000"/>
              </a:lnSpc>
              <a:spcBef>
                <a:spcPts val="1058"/>
              </a:spcBef>
              <a:spcAft>
                <a:spcPts val="0"/>
              </a:spcAft>
              <a:buClr>
                <a:srgbClr val="888888"/>
              </a:buClr>
              <a:buSzPts val="2116"/>
              <a:buNone/>
              <a:defRPr>
                <a:solidFill>
                  <a:srgbClr val="888888"/>
                </a:solidFill>
              </a:defRPr>
            </a:lvl2pPr>
            <a:lvl3pPr lvl="2" algn="ctr">
              <a:lnSpc>
                <a:spcPct val="100000"/>
              </a:lnSpc>
              <a:spcBef>
                <a:spcPts val="1058"/>
              </a:spcBef>
              <a:spcAft>
                <a:spcPts val="0"/>
              </a:spcAft>
              <a:buClr>
                <a:srgbClr val="888888"/>
              </a:buClr>
              <a:buSzPts val="2381"/>
              <a:buNone/>
              <a:defRPr>
                <a:solidFill>
                  <a:srgbClr val="888888"/>
                </a:solidFill>
              </a:defRPr>
            </a:lvl3pPr>
            <a:lvl4pPr lvl="3" algn="ctr">
              <a:lnSpc>
                <a:spcPct val="100000"/>
              </a:lnSpc>
              <a:spcBef>
                <a:spcPts val="423"/>
              </a:spcBef>
              <a:spcAft>
                <a:spcPts val="0"/>
              </a:spcAft>
              <a:buClr>
                <a:srgbClr val="888888"/>
              </a:buClr>
              <a:buSzPts val="2116"/>
              <a:buNone/>
              <a:defRPr>
                <a:solidFill>
                  <a:srgbClr val="888888"/>
                </a:solidFill>
              </a:defRPr>
            </a:lvl4pPr>
            <a:lvl5pPr lvl="4" algn="ctr">
              <a:lnSpc>
                <a:spcPct val="100000"/>
              </a:lnSpc>
              <a:spcBef>
                <a:spcPts val="370"/>
              </a:spcBef>
              <a:spcAft>
                <a:spcPts val="0"/>
              </a:spcAft>
              <a:buClr>
                <a:srgbClr val="888888"/>
              </a:buClr>
              <a:buSzPts val="1852"/>
              <a:buNone/>
              <a:defRPr>
                <a:solidFill>
                  <a:srgbClr val="888888"/>
                </a:solidFill>
              </a:defRPr>
            </a:lvl5pPr>
            <a:lvl6pPr lvl="5" algn="ctr">
              <a:lnSpc>
                <a:spcPct val="100000"/>
              </a:lnSpc>
              <a:spcBef>
                <a:spcPts val="529"/>
              </a:spcBef>
              <a:spcAft>
                <a:spcPts val="0"/>
              </a:spcAft>
              <a:buClr>
                <a:srgbClr val="888888"/>
              </a:buClr>
              <a:buSzPts val="2645"/>
              <a:buNone/>
              <a:defRPr>
                <a:solidFill>
                  <a:srgbClr val="888888"/>
                </a:solidFill>
              </a:defRPr>
            </a:lvl6pPr>
            <a:lvl7pPr lvl="6" algn="ctr">
              <a:lnSpc>
                <a:spcPct val="100000"/>
              </a:lnSpc>
              <a:spcBef>
                <a:spcPts val="529"/>
              </a:spcBef>
              <a:spcAft>
                <a:spcPts val="0"/>
              </a:spcAft>
              <a:buClr>
                <a:srgbClr val="888888"/>
              </a:buClr>
              <a:buSzPts val="2645"/>
              <a:buNone/>
              <a:defRPr>
                <a:solidFill>
                  <a:srgbClr val="888888"/>
                </a:solidFill>
              </a:defRPr>
            </a:lvl7pPr>
            <a:lvl8pPr lvl="7" algn="ctr">
              <a:lnSpc>
                <a:spcPct val="100000"/>
              </a:lnSpc>
              <a:spcBef>
                <a:spcPts val="529"/>
              </a:spcBef>
              <a:spcAft>
                <a:spcPts val="0"/>
              </a:spcAft>
              <a:buClr>
                <a:srgbClr val="888888"/>
              </a:buClr>
              <a:buSzPts val="2645"/>
              <a:buNone/>
              <a:defRPr>
                <a:solidFill>
                  <a:srgbClr val="888888"/>
                </a:solidFill>
              </a:defRPr>
            </a:lvl8pPr>
            <a:lvl9pPr lvl="8" algn="ctr">
              <a:lnSpc>
                <a:spcPct val="100000"/>
              </a:lnSpc>
              <a:spcBef>
                <a:spcPts val="529"/>
              </a:spcBef>
              <a:spcAft>
                <a:spcPts val="0"/>
              </a:spcAft>
              <a:buClr>
                <a:srgbClr val="888888"/>
              </a:buClr>
              <a:buSzPts val="2645"/>
              <a:buNone/>
              <a:defRPr>
                <a:solidFill>
                  <a:srgbClr val="888888"/>
                </a:solidFill>
              </a:defRPr>
            </a:lvl9pPr>
          </a:lstStyle>
          <a:p>
            <a:endParaRPr/>
          </a:p>
        </p:txBody>
      </p:sp>
      <p:cxnSp>
        <p:nvCxnSpPr>
          <p:cNvPr id="228" name="Google Shape;228;p129"/>
          <p:cNvCxnSpPr/>
          <p:nvPr/>
        </p:nvCxnSpPr>
        <p:spPr>
          <a:xfrm>
            <a:off x="995680" y="3932955"/>
            <a:ext cx="42672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229"/>
        <p:cNvGrpSpPr/>
        <p:nvPr/>
      </p:nvGrpSpPr>
      <p:grpSpPr>
        <a:xfrm>
          <a:off x="0" y="0"/>
          <a:ext cx="0" cy="0"/>
          <a:chOff x="0" y="0"/>
          <a:chExt cx="0" cy="0"/>
        </a:xfrm>
      </p:grpSpPr>
      <p:sp>
        <p:nvSpPr>
          <p:cNvPr id="230" name="Google Shape;230;p130"/>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130"/>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130"/>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33" name="Google Shape;233;p130" descr="USAID_Logo_White_v02.png"/>
          <p:cNvPicPr preferRelativeResize="0"/>
          <p:nvPr/>
        </p:nvPicPr>
        <p:blipFill rotWithShape="1">
          <a:blip r:embed="rId2">
            <a:alphaModFix/>
          </a:blip>
          <a:srcRect/>
          <a:stretch/>
        </p:blipFill>
        <p:spPr>
          <a:xfrm>
            <a:off x="911740" y="753866"/>
            <a:ext cx="1828800" cy="543508"/>
          </a:xfrm>
          <a:prstGeom prst="rect">
            <a:avLst/>
          </a:prstGeom>
          <a:noFill/>
          <a:ln>
            <a:noFill/>
          </a:ln>
        </p:spPr>
      </p:pic>
      <p:sp>
        <p:nvSpPr>
          <p:cNvPr id="234" name="Google Shape;234;p130"/>
          <p:cNvSpPr txBox="1">
            <a:spLocks noGrp="1"/>
          </p:cNvSpPr>
          <p:nvPr>
            <p:ph type="ctrTitle"/>
          </p:nvPr>
        </p:nvSpPr>
        <p:spPr>
          <a:xfrm>
            <a:off x="914400" y="2118715"/>
            <a:ext cx="5181600"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174"/>
              <a:buFont typeface="Gill Sans"/>
              <a:buNone/>
              <a:defRPr sz="3174">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130"/>
          <p:cNvSpPr txBox="1">
            <a:spLocks noGrp="1"/>
          </p:cNvSpPr>
          <p:nvPr>
            <p:ph type="subTitle" idx="1"/>
          </p:nvPr>
        </p:nvSpPr>
        <p:spPr>
          <a:xfrm>
            <a:off x="914400" y="4146997"/>
            <a:ext cx="4572000"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116"/>
              <a:buNone/>
              <a:defRPr sz="2116">
                <a:solidFill>
                  <a:schemeClr val="lt1"/>
                </a:solidFill>
              </a:defRPr>
            </a:lvl1pPr>
            <a:lvl2pPr lvl="1" algn="ctr">
              <a:lnSpc>
                <a:spcPct val="100000"/>
              </a:lnSpc>
              <a:spcBef>
                <a:spcPts val="1058"/>
              </a:spcBef>
              <a:spcAft>
                <a:spcPts val="0"/>
              </a:spcAft>
              <a:buClr>
                <a:srgbClr val="888888"/>
              </a:buClr>
              <a:buSzPts val="2116"/>
              <a:buNone/>
              <a:defRPr>
                <a:solidFill>
                  <a:srgbClr val="888888"/>
                </a:solidFill>
              </a:defRPr>
            </a:lvl2pPr>
            <a:lvl3pPr lvl="2" algn="ctr">
              <a:lnSpc>
                <a:spcPct val="100000"/>
              </a:lnSpc>
              <a:spcBef>
                <a:spcPts val="1058"/>
              </a:spcBef>
              <a:spcAft>
                <a:spcPts val="0"/>
              </a:spcAft>
              <a:buClr>
                <a:srgbClr val="888888"/>
              </a:buClr>
              <a:buSzPts val="2381"/>
              <a:buNone/>
              <a:defRPr>
                <a:solidFill>
                  <a:srgbClr val="888888"/>
                </a:solidFill>
              </a:defRPr>
            </a:lvl3pPr>
            <a:lvl4pPr lvl="3" algn="ctr">
              <a:lnSpc>
                <a:spcPct val="100000"/>
              </a:lnSpc>
              <a:spcBef>
                <a:spcPts val="423"/>
              </a:spcBef>
              <a:spcAft>
                <a:spcPts val="0"/>
              </a:spcAft>
              <a:buClr>
                <a:srgbClr val="888888"/>
              </a:buClr>
              <a:buSzPts val="2116"/>
              <a:buNone/>
              <a:defRPr>
                <a:solidFill>
                  <a:srgbClr val="888888"/>
                </a:solidFill>
              </a:defRPr>
            </a:lvl4pPr>
            <a:lvl5pPr lvl="4" algn="ctr">
              <a:lnSpc>
                <a:spcPct val="100000"/>
              </a:lnSpc>
              <a:spcBef>
                <a:spcPts val="370"/>
              </a:spcBef>
              <a:spcAft>
                <a:spcPts val="0"/>
              </a:spcAft>
              <a:buClr>
                <a:srgbClr val="888888"/>
              </a:buClr>
              <a:buSzPts val="1852"/>
              <a:buNone/>
              <a:defRPr>
                <a:solidFill>
                  <a:srgbClr val="888888"/>
                </a:solidFill>
              </a:defRPr>
            </a:lvl5pPr>
            <a:lvl6pPr lvl="5" algn="ctr">
              <a:lnSpc>
                <a:spcPct val="100000"/>
              </a:lnSpc>
              <a:spcBef>
                <a:spcPts val="529"/>
              </a:spcBef>
              <a:spcAft>
                <a:spcPts val="0"/>
              </a:spcAft>
              <a:buClr>
                <a:srgbClr val="888888"/>
              </a:buClr>
              <a:buSzPts val="2645"/>
              <a:buNone/>
              <a:defRPr>
                <a:solidFill>
                  <a:srgbClr val="888888"/>
                </a:solidFill>
              </a:defRPr>
            </a:lvl6pPr>
            <a:lvl7pPr lvl="6" algn="ctr">
              <a:lnSpc>
                <a:spcPct val="100000"/>
              </a:lnSpc>
              <a:spcBef>
                <a:spcPts val="529"/>
              </a:spcBef>
              <a:spcAft>
                <a:spcPts val="0"/>
              </a:spcAft>
              <a:buClr>
                <a:srgbClr val="888888"/>
              </a:buClr>
              <a:buSzPts val="2645"/>
              <a:buNone/>
              <a:defRPr>
                <a:solidFill>
                  <a:srgbClr val="888888"/>
                </a:solidFill>
              </a:defRPr>
            </a:lvl7pPr>
            <a:lvl8pPr lvl="7" algn="ctr">
              <a:lnSpc>
                <a:spcPct val="100000"/>
              </a:lnSpc>
              <a:spcBef>
                <a:spcPts val="529"/>
              </a:spcBef>
              <a:spcAft>
                <a:spcPts val="0"/>
              </a:spcAft>
              <a:buClr>
                <a:srgbClr val="888888"/>
              </a:buClr>
              <a:buSzPts val="2645"/>
              <a:buNone/>
              <a:defRPr>
                <a:solidFill>
                  <a:srgbClr val="888888"/>
                </a:solidFill>
              </a:defRPr>
            </a:lvl8pPr>
            <a:lvl9pPr lvl="8" algn="ctr">
              <a:lnSpc>
                <a:spcPct val="100000"/>
              </a:lnSpc>
              <a:spcBef>
                <a:spcPts val="529"/>
              </a:spcBef>
              <a:spcAft>
                <a:spcPts val="0"/>
              </a:spcAft>
              <a:buClr>
                <a:srgbClr val="888888"/>
              </a:buClr>
              <a:buSzPts val="2645"/>
              <a:buNone/>
              <a:defRPr>
                <a:solidFill>
                  <a:srgbClr val="888888"/>
                </a:solidFill>
              </a:defRPr>
            </a:lvl9pPr>
          </a:lstStyle>
          <a:p>
            <a:endParaRPr/>
          </a:p>
        </p:txBody>
      </p:sp>
      <p:cxnSp>
        <p:nvCxnSpPr>
          <p:cNvPr id="236" name="Google Shape;236;p130"/>
          <p:cNvCxnSpPr/>
          <p:nvPr/>
        </p:nvCxnSpPr>
        <p:spPr>
          <a:xfrm>
            <a:off x="995680" y="3932955"/>
            <a:ext cx="42672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237"/>
        <p:cNvGrpSpPr/>
        <p:nvPr/>
      </p:nvGrpSpPr>
      <p:grpSpPr>
        <a:xfrm>
          <a:off x="0" y="0"/>
          <a:ext cx="0" cy="0"/>
          <a:chOff x="0" y="0"/>
          <a:chExt cx="0" cy="0"/>
        </a:xfrm>
      </p:grpSpPr>
      <p:sp>
        <p:nvSpPr>
          <p:cNvPr id="238" name="Google Shape;238;p131"/>
          <p:cNvSpPr txBox="1">
            <a:spLocks noGrp="1"/>
          </p:cNvSpPr>
          <p:nvPr>
            <p:ph type="title"/>
          </p:nvPr>
        </p:nvSpPr>
        <p:spPr>
          <a:xfrm>
            <a:off x="1524000" y="707638"/>
            <a:ext cx="7315200" cy="58080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3174"/>
              <a:buFont typeface="Gill Sans"/>
              <a:buNone/>
              <a:defRPr sz="3174">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131"/>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131"/>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131"/>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42" name="Google Shape;242;p131" descr="USAID_Logo_White_v02.png"/>
          <p:cNvPicPr preferRelativeResize="0"/>
          <p:nvPr/>
        </p:nvPicPr>
        <p:blipFill rotWithShape="1">
          <a:blip r:embed="rId2">
            <a:alphaModFix/>
          </a:blip>
          <a:srcRect/>
          <a:stretch/>
        </p:blipFill>
        <p:spPr>
          <a:xfrm>
            <a:off x="911740" y="5747196"/>
            <a:ext cx="1828800" cy="543508"/>
          </a:xfrm>
          <a:prstGeom prst="rect">
            <a:avLst/>
          </a:prstGeom>
          <a:noFill/>
          <a:ln>
            <a:noFill/>
          </a:ln>
        </p:spPr>
      </p:pic>
      <p:cxnSp>
        <p:nvCxnSpPr>
          <p:cNvPr id="243" name="Google Shape;243;p131"/>
          <p:cNvCxnSpPr/>
          <p:nvPr/>
        </p:nvCxnSpPr>
        <p:spPr>
          <a:xfrm>
            <a:off x="995680" y="909220"/>
            <a:ext cx="42672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244"/>
        <p:cNvGrpSpPr/>
        <p:nvPr/>
      </p:nvGrpSpPr>
      <p:grpSpPr>
        <a:xfrm>
          <a:off x="0" y="0"/>
          <a:ext cx="0" cy="0"/>
          <a:chOff x="0" y="0"/>
          <a:chExt cx="0" cy="0"/>
        </a:xfrm>
      </p:grpSpPr>
      <p:sp>
        <p:nvSpPr>
          <p:cNvPr id="245" name="Google Shape;245;p132"/>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132"/>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132"/>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48" name="Google Shape;248;p132"/>
          <p:cNvSpPr txBox="1">
            <a:spLocks noGrp="1"/>
          </p:cNvSpPr>
          <p:nvPr>
            <p:ph type="title"/>
          </p:nvPr>
        </p:nvSpPr>
        <p:spPr>
          <a:xfrm>
            <a:off x="914805" y="933168"/>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132"/>
          <p:cNvSpPr txBox="1">
            <a:spLocks noGrp="1"/>
          </p:cNvSpPr>
          <p:nvPr>
            <p:ph type="body" idx="1"/>
          </p:nvPr>
        </p:nvSpPr>
        <p:spPr>
          <a:xfrm>
            <a:off x="914400" y="1715549"/>
            <a:ext cx="10363200" cy="4233230"/>
          </a:xfrm>
          <a:prstGeom prst="rect">
            <a:avLst/>
          </a:prstGeom>
          <a:noFill/>
          <a:ln>
            <a:noFill/>
          </a:ln>
        </p:spPr>
        <p:txBody>
          <a:bodyPr spcFirstLastPara="1" wrap="square" lIns="91425" tIns="45700" rIns="91425" bIns="45700" anchor="t" anchorCtr="0">
            <a:normAutofit/>
          </a:bodyPr>
          <a:lstStyle>
            <a:lvl1pPr marL="457200" marR="0" lvl="0" indent="-362966" algn="l">
              <a:lnSpc>
                <a:spcPct val="100000"/>
              </a:lnSpc>
              <a:spcBef>
                <a:spcPts val="0"/>
              </a:spcBef>
              <a:spcAft>
                <a:spcPts val="0"/>
              </a:spcAft>
              <a:buClr>
                <a:srgbClr val="6C6463"/>
              </a:buClr>
              <a:buSzPts val="2116"/>
              <a:buFont typeface="Arial"/>
              <a:buChar char="•"/>
              <a:defRPr/>
            </a:lvl1pPr>
            <a:lvl2pPr marL="914400" lvl="1" indent="-342900" algn="l">
              <a:lnSpc>
                <a:spcPct val="100000"/>
              </a:lnSpc>
              <a:spcBef>
                <a:spcPts val="1058"/>
              </a:spcBef>
              <a:spcAft>
                <a:spcPts val="0"/>
              </a:spcAft>
              <a:buClr>
                <a:srgbClr val="6C6463"/>
              </a:buClr>
              <a:buSzPts val="1800"/>
              <a:buChar char="–"/>
              <a:defRPr/>
            </a:lvl2pPr>
            <a:lvl3pPr marL="1371600" lvl="2" indent="-342900" algn="l">
              <a:lnSpc>
                <a:spcPct val="100000"/>
              </a:lnSpc>
              <a:spcBef>
                <a:spcPts val="1058"/>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250"/>
        <p:cNvGrpSpPr/>
        <p:nvPr/>
      </p:nvGrpSpPr>
      <p:grpSpPr>
        <a:xfrm>
          <a:off x="0" y="0"/>
          <a:ext cx="0" cy="0"/>
          <a:chOff x="0" y="0"/>
          <a:chExt cx="0" cy="0"/>
        </a:xfrm>
      </p:grpSpPr>
      <p:sp>
        <p:nvSpPr>
          <p:cNvPr id="251" name="Google Shape;251;p133"/>
          <p:cNvSpPr txBox="1">
            <a:spLocks noGrp="1"/>
          </p:cNvSpPr>
          <p:nvPr>
            <p:ph type="body" idx="1"/>
          </p:nvPr>
        </p:nvSpPr>
        <p:spPr>
          <a:xfrm>
            <a:off x="914805" y="1715549"/>
            <a:ext cx="507959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6C6463"/>
              </a:buClr>
              <a:buSzPts val="2116"/>
              <a:buChar char="»"/>
              <a:defRPr sz="2116">
                <a:solidFill>
                  <a:srgbClr val="6C6463"/>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252" name="Google Shape;252;p133"/>
          <p:cNvSpPr txBox="1">
            <a:spLocks noGrp="1"/>
          </p:cNvSpPr>
          <p:nvPr>
            <p:ph type="body" idx="2"/>
          </p:nvPr>
        </p:nvSpPr>
        <p:spPr>
          <a:xfrm>
            <a:off x="6197600" y="1715549"/>
            <a:ext cx="50804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6C6463"/>
              </a:buClr>
              <a:buSzPts val="2116"/>
              <a:buChar char="»"/>
              <a:defRPr sz="2116">
                <a:solidFill>
                  <a:srgbClr val="6C6463"/>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253" name="Google Shape;253;p133"/>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133"/>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133"/>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56" name="Google Shape;256;p133"/>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257"/>
        <p:cNvGrpSpPr/>
        <p:nvPr/>
      </p:nvGrpSpPr>
      <p:grpSpPr>
        <a:xfrm>
          <a:off x="0" y="0"/>
          <a:ext cx="0" cy="0"/>
          <a:chOff x="0" y="0"/>
          <a:chExt cx="0" cy="0"/>
        </a:xfrm>
      </p:grpSpPr>
      <p:sp>
        <p:nvSpPr>
          <p:cNvPr id="258" name="Google Shape;258;p134"/>
          <p:cNvSpPr txBox="1">
            <a:spLocks noGrp="1"/>
          </p:cNvSpPr>
          <p:nvPr>
            <p:ph type="body" idx="1"/>
          </p:nvPr>
        </p:nvSpPr>
        <p:spPr>
          <a:xfrm>
            <a:off x="914805" y="1715549"/>
            <a:ext cx="335239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259" name="Google Shape;259;p134"/>
          <p:cNvSpPr txBox="1">
            <a:spLocks noGrp="1"/>
          </p:cNvSpPr>
          <p:nvPr>
            <p:ph type="body" idx="2"/>
          </p:nvPr>
        </p:nvSpPr>
        <p:spPr>
          <a:xfrm>
            <a:off x="7924800" y="1715549"/>
            <a:ext cx="33532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260" name="Google Shape;260;p134"/>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p134"/>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134"/>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63" name="Google Shape;263;p134"/>
          <p:cNvSpPr txBox="1">
            <a:spLocks noGrp="1"/>
          </p:cNvSpPr>
          <p:nvPr>
            <p:ph type="body" idx="3"/>
          </p:nvPr>
        </p:nvSpPr>
        <p:spPr>
          <a:xfrm>
            <a:off x="4419398" y="1715549"/>
            <a:ext cx="33532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264" name="Google Shape;264;p134"/>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265"/>
        <p:cNvGrpSpPr/>
        <p:nvPr/>
      </p:nvGrpSpPr>
      <p:grpSpPr>
        <a:xfrm>
          <a:off x="0" y="0"/>
          <a:ext cx="0" cy="0"/>
          <a:chOff x="0" y="0"/>
          <a:chExt cx="0" cy="0"/>
        </a:xfrm>
      </p:grpSpPr>
      <p:sp>
        <p:nvSpPr>
          <p:cNvPr id="266" name="Google Shape;266;p135"/>
          <p:cNvSpPr>
            <a:spLocks noGrp="1"/>
          </p:cNvSpPr>
          <p:nvPr>
            <p:ph type="pic" idx="2"/>
          </p:nvPr>
        </p:nvSpPr>
        <p:spPr>
          <a:xfrm>
            <a:off x="203200" y="3428999"/>
            <a:ext cx="11785600" cy="3228220"/>
          </a:xfrm>
          <a:prstGeom prst="rect">
            <a:avLst/>
          </a:prstGeom>
          <a:solidFill>
            <a:schemeClr val="lt1"/>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267" name="Google Shape;267;p135"/>
          <p:cNvSpPr txBox="1">
            <a:spLocks noGrp="1"/>
          </p:cNvSpPr>
          <p:nvPr>
            <p:ph type="body" idx="1"/>
          </p:nvPr>
        </p:nvSpPr>
        <p:spPr>
          <a:xfrm>
            <a:off x="914400" y="1715549"/>
            <a:ext cx="10363200" cy="1511868"/>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a:solidFill>
                  <a:srgbClr val="6C6463"/>
                </a:solidFill>
              </a:defRPr>
            </a:lvl1pPr>
            <a:lvl2pPr marL="914400" lvl="1" indent="-362966" algn="l">
              <a:lnSpc>
                <a:spcPct val="100000"/>
              </a:lnSpc>
              <a:spcBef>
                <a:spcPts val="1058"/>
              </a:spcBef>
              <a:spcAft>
                <a:spcPts val="0"/>
              </a:spcAft>
              <a:buClr>
                <a:srgbClr val="6C6463"/>
              </a:buClr>
              <a:buSzPts val="2116"/>
              <a:buChar char="–"/>
              <a:defRPr>
                <a:solidFill>
                  <a:srgbClr val="6C6463"/>
                </a:solidFill>
              </a:defRPr>
            </a:lvl2pPr>
            <a:lvl3pPr marL="1371600" lvl="2" indent="-379793" algn="l">
              <a:lnSpc>
                <a:spcPct val="100000"/>
              </a:lnSpc>
              <a:spcBef>
                <a:spcPts val="1058"/>
              </a:spcBef>
              <a:spcAft>
                <a:spcPts val="0"/>
              </a:spcAft>
              <a:buClr>
                <a:srgbClr val="6C6463"/>
              </a:buClr>
              <a:buSzPts val="2381"/>
              <a:buChar char="•"/>
              <a:defRPr>
                <a:solidFill>
                  <a:srgbClr val="6C6463"/>
                </a:solidFill>
              </a:defRPr>
            </a:lvl3pPr>
            <a:lvl4pPr marL="1828800" lvl="3" indent="-362966" algn="l">
              <a:lnSpc>
                <a:spcPct val="100000"/>
              </a:lnSpc>
              <a:spcBef>
                <a:spcPts val="423"/>
              </a:spcBef>
              <a:spcAft>
                <a:spcPts val="0"/>
              </a:spcAft>
              <a:buClr>
                <a:srgbClr val="6C6463"/>
              </a:buClr>
              <a:buSzPts val="2116"/>
              <a:buChar char="–"/>
              <a:defRPr>
                <a:solidFill>
                  <a:srgbClr val="6C6463"/>
                </a:solidFill>
              </a:defRPr>
            </a:lvl4pPr>
            <a:lvl5pPr marL="2286000" lvl="4" indent="-346201" algn="l">
              <a:lnSpc>
                <a:spcPct val="100000"/>
              </a:lnSpc>
              <a:spcBef>
                <a:spcPts val="370"/>
              </a:spcBef>
              <a:spcAft>
                <a:spcPts val="0"/>
              </a:spcAft>
              <a:buClr>
                <a:srgbClr val="FFFFFF"/>
              </a:buClr>
              <a:buSzPts val="1852"/>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8" name="Google Shape;268;p135"/>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135"/>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135"/>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71" name="Google Shape;271;p135"/>
          <p:cNvSpPr txBox="1">
            <a:spLocks noGrp="1"/>
          </p:cNvSpPr>
          <p:nvPr>
            <p:ph type="body" idx="3"/>
          </p:nvPr>
        </p:nvSpPr>
        <p:spPr>
          <a:xfrm rot="-5400000">
            <a:off x="10494091" y="4693325"/>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2" name="Google Shape;272;p135"/>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273"/>
        <p:cNvGrpSpPr/>
        <p:nvPr/>
      </p:nvGrpSpPr>
      <p:grpSpPr>
        <a:xfrm>
          <a:off x="0" y="0"/>
          <a:ext cx="0" cy="0"/>
          <a:chOff x="0" y="0"/>
          <a:chExt cx="0" cy="0"/>
        </a:xfrm>
      </p:grpSpPr>
      <p:sp>
        <p:nvSpPr>
          <p:cNvPr id="274" name="Google Shape;274;p136"/>
          <p:cNvSpPr>
            <a:spLocks noGrp="1"/>
          </p:cNvSpPr>
          <p:nvPr>
            <p:ph type="pic" idx="2"/>
          </p:nvPr>
        </p:nvSpPr>
        <p:spPr>
          <a:xfrm>
            <a:off x="6096000" y="203683"/>
            <a:ext cx="5892800" cy="6450636"/>
          </a:xfrm>
          <a:prstGeom prst="rect">
            <a:avLst/>
          </a:prstGeom>
          <a:solidFill>
            <a:srgbClr val="FFFFFF"/>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275" name="Google Shape;275;p136"/>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136"/>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77" name="Google Shape;277;p136"/>
          <p:cNvSpPr txBox="1">
            <a:spLocks noGrp="1"/>
          </p:cNvSpPr>
          <p:nvPr>
            <p:ph type="body" idx="1"/>
          </p:nvPr>
        </p:nvSpPr>
        <p:spPr>
          <a:xfrm>
            <a:off x="914400" y="2219505"/>
            <a:ext cx="4876800" cy="3729274"/>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46201" algn="l">
              <a:lnSpc>
                <a:spcPct val="100000"/>
              </a:lnSpc>
              <a:spcBef>
                <a:spcPts val="370"/>
              </a:spcBef>
              <a:spcAft>
                <a:spcPts val="0"/>
              </a:spcAft>
              <a:buClr>
                <a:srgbClr val="FFFFFF"/>
              </a:buClr>
              <a:buSzPts val="1852"/>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8" name="Google Shape;278;p136"/>
          <p:cNvSpPr txBox="1">
            <a:spLocks noGrp="1"/>
          </p:cNvSpPr>
          <p:nvPr>
            <p:ph type="body" idx="3"/>
          </p:nvPr>
        </p:nvSpPr>
        <p:spPr>
          <a:xfrm rot="-5400000">
            <a:off x="10494089"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9" name="Google Shape;279;p136"/>
          <p:cNvSpPr txBox="1">
            <a:spLocks noGrp="1"/>
          </p:cNvSpPr>
          <p:nvPr>
            <p:ph type="title"/>
          </p:nvPr>
        </p:nvSpPr>
        <p:spPr>
          <a:xfrm>
            <a:off x="914400" y="897750"/>
            <a:ext cx="4876800" cy="109917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280"/>
        <p:cNvGrpSpPr/>
        <p:nvPr/>
      </p:nvGrpSpPr>
      <p:grpSpPr>
        <a:xfrm>
          <a:off x="0" y="0"/>
          <a:ext cx="0" cy="0"/>
          <a:chOff x="0" y="0"/>
          <a:chExt cx="0" cy="0"/>
        </a:xfrm>
      </p:grpSpPr>
      <p:sp>
        <p:nvSpPr>
          <p:cNvPr id="281" name="Google Shape;281;p137"/>
          <p:cNvSpPr>
            <a:spLocks noGrp="1"/>
          </p:cNvSpPr>
          <p:nvPr>
            <p:ph type="pic" idx="2"/>
          </p:nvPr>
        </p:nvSpPr>
        <p:spPr>
          <a:xfrm>
            <a:off x="203200" y="203682"/>
            <a:ext cx="5892800" cy="6450634"/>
          </a:xfrm>
          <a:prstGeom prst="rect">
            <a:avLst/>
          </a:prstGeom>
          <a:solidFill>
            <a:schemeClr val="lt1"/>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282" name="Google Shape;282;p137"/>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137"/>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84" name="Google Shape;284;p137"/>
          <p:cNvSpPr txBox="1">
            <a:spLocks noGrp="1"/>
          </p:cNvSpPr>
          <p:nvPr>
            <p:ph type="body" idx="1"/>
          </p:nvPr>
        </p:nvSpPr>
        <p:spPr>
          <a:xfrm rot="-5400000">
            <a:off x="4601291"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5" name="Google Shape;285;p137"/>
          <p:cNvSpPr txBox="1">
            <a:spLocks noGrp="1"/>
          </p:cNvSpPr>
          <p:nvPr>
            <p:ph type="title"/>
          </p:nvPr>
        </p:nvSpPr>
        <p:spPr>
          <a:xfrm>
            <a:off x="6502805" y="2894860"/>
            <a:ext cx="5181195" cy="110799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286"/>
        <p:cNvGrpSpPr/>
        <p:nvPr/>
      </p:nvGrpSpPr>
      <p:grpSpPr>
        <a:xfrm>
          <a:off x="0" y="0"/>
          <a:ext cx="0" cy="0"/>
          <a:chOff x="0" y="0"/>
          <a:chExt cx="0" cy="0"/>
        </a:xfrm>
      </p:grpSpPr>
      <p:sp>
        <p:nvSpPr>
          <p:cNvPr id="287" name="Google Shape;287;p138"/>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138"/>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138"/>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90" name="Google Shape;290;p138"/>
          <p:cNvSpPr txBox="1">
            <a:spLocks noGrp="1"/>
          </p:cNvSpPr>
          <p:nvPr>
            <p:ph type="title"/>
          </p:nvPr>
        </p:nvSpPr>
        <p:spPr>
          <a:xfrm>
            <a:off x="914805" y="933168"/>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138"/>
          <p:cNvSpPr txBox="1">
            <a:spLocks noGrp="1"/>
          </p:cNvSpPr>
          <p:nvPr>
            <p:ph type="body" idx="1"/>
          </p:nvPr>
        </p:nvSpPr>
        <p:spPr>
          <a:xfrm>
            <a:off x="914400" y="1715549"/>
            <a:ext cx="10363200" cy="4233230"/>
          </a:xfrm>
          <a:prstGeom prst="rect">
            <a:avLst/>
          </a:prstGeom>
          <a:noFill/>
          <a:ln>
            <a:noFill/>
          </a:ln>
        </p:spPr>
        <p:txBody>
          <a:bodyPr spcFirstLastPara="1" wrap="square" lIns="91425" tIns="45700" rIns="91425" bIns="45700" anchor="t" anchorCtr="0">
            <a:normAutofit/>
          </a:bodyPr>
          <a:lstStyle>
            <a:lvl1pPr marL="457200" marR="0" lvl="0" indent="-362966" algn="l">
              <a:lnSpc>
                <a:spcPct val="100000"/>
              </a:lnSpc>
              <a:spcBef>
                <a:spcPts val="0"/>
              </a:spcBef>
              <a:spcAft>
                <a:spcPts val="0"/>
              </a:spcAft>
              <a:buClr>
                <a:srgbClr val="6C6463"/>
              </a:buClr>
              <a:buSzPts val="2116"/>
              <a:buFont typeface="Arial"/>
              <a:buChar char="•"/>
              <a:defRPr/>
            </a:lvl1pPr>
            <a:lvl2pPr marL="914400" lvl="1" indent="-342900" algn="l">
              <a:lnSpc>
                <a:spcPct val="100000"/>
              </a:lnSpc>
              <a:spcBef>
                <a:spcPts val="1058"/>
              </a:spcBef>
              <a:spcAft>
                <a:spcPts val="0"/>
              </a:spcAft>
              <a:buClr>
                <a:srgbClr val="6C6463"/>
              </a:buClr>
              <a:buSzPts val="1800"/>
              <a:buChar char="–"/>
              <a:defRPr/>
            </a:lvl2pPr>
            <a:lvl3pPr marL="1371600" lvl="2" indent="-342900" algn="l">
              <a:lnSpc>
                <a:spcPct val="100000"/>
              </a:lnSpc>
              <a:spcBef>
                <a:spcPts val="1058"/>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0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0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292"/>
        <p:cNvGrpSpPr/>
        <p:nvPr/>
      </p:nvGrpSpPr>
      <p:grpSpPr>
        <a:xfrm>
          <a:off x="0" y="0"/>
          <a:ext cx="0" cy="0"/>
          <a:chOff x="0" y="0"/>
          <a:chExt cx="0" cy="0"/>
        </a:xfrm>
      </p:grpSpPr>
      <p:sp>
        <p:nvSpPr>
          <p:cNvPr id="293" name="Google Shape;293;p139"/>
          <p:cNvSpPr txBox="1">
            <a:spLocks noGrp="1"/>
          </p:cNvSpPr>
          <p:nvPr>
            <p:ph type="body" idx="1"/>
          </p:nvPr>
        </p:nvSpPr>
        <p:spPr>
          <a:xfrm>
            <a:off x="914805" y="1715549"/>
            <a:ext cx="507959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6C6463"/>
              </a:buClr>
              <a:buSzPts val="2116"/>
              <a:buChar char="»"/>
              <a:defRPr sz="2116">
                <a:solidFill>
                  <a:srgbClr val="6C6463"/>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294" name="Google Shape;294;p139"/>
          <p:cNvSpPr txBox="1">
            <a:spLocks noGrp="1"/>
          </p:cNvSpPr>
          <p:nvPr>
            <p:ph type="body" idx="2"/>
          </p:nvPr>
        </p:nvSpPr>
        <p:spPr>
          <a:xfrm>
            <a:off x="6197600" y="1715549"/>
            <a:ext cx="50804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6C6463"/>
              </a:buClr>
              <a:buSzPts val="2116"/>
              <a:buChar char="»"/>
              <a:defRPr sz="2116">
                <a:solidFill>
                  <a:srgbClr val="6C6463"/>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295" name="Google Shape;295;p139"/>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139"/>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139"/>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98" name="Google Shape;298;p139"/>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299"/>
        <p:cNvGrpSpPr/>
        <p:nvPr/>
      </p:nvGrpSpPr>
      <p:grpSpPr>
        <a:xfrm>
          <a:off x="0" y="0"/>
          <a:ext cx="0" cy="0"/>
          <a:chOff x="0" y="0"/>
          <a:chExt cx="0" cy="0"/>
        </a:xfrm>
      </p:grpSpPr>
      <p:sp>
        <p:nvSpPr>
          <p:cNvPr id="300" name="Google Shape;300;p140"/>
          <p:cNvSpPr txBox="1">
            <a:spLocks noGrp="1"/>
          </p:cNvSpPr>
          <p:nvPr>
            <p:ph type="body" idx="1"/>
          </p:nvPr>
        </p:nvSpPr>
        <p:spPr>
          <a:xfrm>
            <a:off x="914805" y="1715549"/>
            <a:ext cx="335239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301" name="Google Shape;301;p140"/>
          <p:cNvSpPr txBox="1">
            <a:spLocks noGrp="1"/>
          </p:cNvSpPr>
          <p:nvPr>
            <p:ph type="body" idx="2"/>
          </p:nvPr>
        </p:nvSpPr>
        <p:spPr>
          <a:xfrm>
            <a:off x="7924800" y="1715549"/>
            <a:ext cx="33532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302" name="Google Shape;302;p140"/>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140"/>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140"/>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05" name="Google Shape;305;p140"/>
          <p:cNvSpPr txBox="1">
            <a:spLocks noGrp="1"/>
          </p:cNvSpPr>
          <p:nvPr>
            <p:ph type="body" idx="3"/>
          </p:nvPr>
        </p:nvSpPr>
        <p:spPr>
          <a:xfrm>
            <a:off x="4419398" y="1715549"/>
            <a:ext cx="3353205" cy="4233230"/>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62966" algn="l">
              <a:lnSpc>
                <a:spcPct val="100000"/>
              </a:lnSpc>
              <a:spcBef>
                <a:spcPts val="423"/>
              </a:spcBef>
              <a:spcAft>
                <a:spcPts val="0"/>
              </a:spcAft>
              <a:buClr>
                <a:srgbClr val="FFFFFF"/>
              </a:buClr>
              <a:buSzPts val="2116"/>
              <a:buChar char="»"/>
              <a:defRPr sz="2116">
                <a:solidFill>
                  <a:srgbClr val="FFFFFF"/>
                </a:solidFill>
              </a:defRPr>
            </a:lvl5pPr>
            <a:lvl6pPr marL="2743200" lvl="5" indent="-379793" algn="l">
              <a:lnSpc>
                <a:spcPct val="100000"/>
              </a:lnSpc>
              <a:spcBef>
                <a:spcPts val="476"/>
              </a:spcBef>
              <a:spcAft>
                <a:spcPts val="0"/>
              </a:spcAft>
              <a:buClr>
                <a:schemeClr val="dk1"/>
              </a:buClr>
              <a:buSzPts val="2381"/>
              <a:buChar char="•"/>
              <a:defRPr sz="2381"/>
            </a:lvl6pPr>
            <a:lvl7pPr marL="3200400" lvl="6" indent="-379793" algn="l">
              <a:lnSpc>
                <a:spcPct val="100000"/>
              </a:lnSpc>
              <a:spcBef>
                <a:spcPts val="476"/>
              </a:spcBef>
              <a:spcAft>
                <a:spcPts val="0"/>
              </a:spcAft>
              <a:buClr>
                <a:schemeClr val="dk1"/>
              </a:buClr>
              <a:buSzPts val="2381"/>
              <a:buChar char="•"/>
              <a:defRPr sz="2381"/>
            </a:lvl7pPr>
            <a:lvl8pPr marL="3657600" lvl="7" indent="-379793" algn="l">
              <a:lnSpc>
                <a:spcPct val="100000"/>
              </a:lnSpc>
              <a:spcBef>
                <a:spcPts val="476"/>
              </a:spcBef>
              <a:spcAft>
                <a:spcPts val="0"/>
              </a:spcAft>
              <a:buClr>
                <a:schemeClr val="dk1"/>
              </a:buClr>
              <a:buSzPts val="2381"/>
              <a:buChar char="•"/>
              <a:defRPr sz="2381"/>
            </a:lvl8pPr>
            <a:lvl9pPr marL="4114800" lvl="8" indent="-379793" algn="l">
              <a:lnSpc>
                <a:spcPct val="100000"/>
              </a:lnSpc>
              <a:spcBef>
                <a:spcPts val="476"/>
              </a:spcBef>
              <a:spcAft>
                <a:spcPts val="0"/>
              </a:spcAft>
              <a:buClr>
                <a:schemeClr val="dk1"/>
              </a:buClr>
              <a:buSzPts val="2381"/>
              <a:buChar char="•"/>
              <a:defRPr sz="2381"/>
            </a:lvl9pPr>
          </a:lstStyle>
          <a:p>
            <a:endParaRPr/>
          </a:p>
        </p:txBody>
      </p:sp>
      <p:sp>
        <p:nvSpPr>
          <p:cNvPr id="306" name="Google Shape;306;p140"/>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307"/>
        <p:cNvGrpSpPr/>
        <p:nvPr/>
      </p:nvGrpSpPr>
      <p:grpSpPr>
        <a:xfrm>
          <a:off x="0" y="0"/>
          <a:ext cx="0" cy="0"/>
          <a:chOff x="0" y="0"/>
          <a:chExt cx="0" cy="0"/>
        </a:xfrm>
      </p:grpSpPr>
      <p:sp>
        <p:nvSpPr>
          <p:cNvPr id="308" name="Google Shape;308;p141"/>
          <p:cNvSpPr>
            <a:spLocks noGrp="1"/>
          </p:cNvSpPr>
          <p:nvPr>
            <p:ph type="pic" idx="2"/>
          </p:nvPr>
        </p:nvSpPr>
        <p:spPr>
          <a:xfrm>
            <a:off x="203200" y="3428999"/>
            <a:ext cx="11785600" cy="3228220"/>
          </a:xfrm>
          <a:prstGeom prst="rect">
            <a:avLst/>
          </a:prstGeom>
          <a:solidFill>
            <a:srgbClr val="E7E7E5"/>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309" name="Google Shape;309;p141"/>
          <p:cNvSpPr txBox="1">
            <a:spLocks noGrp="1"/>
          </p:cNvSpPr>
          <p:nvPr>
            <p:ph type="body" idx="1"/>
          </p:nvPr>
        </p:nvSpPr>
        <p:spPr>
          <a:xfrm>
            <a:off x="914400" y="1715549"/>
            <a:ext cx="10363200" cy="1511868"/>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a:solidFill>
                  <a:srgbClr val="6C6463"/>
                </a:solidFill>
              </a:defRPr>
            </a:lvl1pPr>
            <a:lvl2pPr marL="914400" lvl="1" indent="-362966" algn="l">
              <a:lnSpc>
                <a:spcPct val="100000"/>
              </a:lnSpc>
              <a:spcBef>
                <a:spcPts val="1058"/>
              </a:spcBef>
              <a:spcAft>
                <a:spcPts val="0"/>
              </a:spcAft>
              <a:buClr>
                <a:srgbClr val="6C6463"/>
              </a:buClr>
              <a:buSzPts val="2116"/>
              <a:buChar char="–"/>
              <a:defRPr>
                <a:solidFill>
                  <a:srgbClr val="6C6463"/>
                </a:solidFill>
              </a:defRPr>
            </a:lvl2pPr>
            <a:lvl3pPr marL="1371600" lvl="2" indent="-379793" algn="l">
              <a:lnSpc>
                <a:spcPct val="100000"/>
              </a:lnSpc>
              <a:spcBef>
                <a:spcPts val="1058"/>
              </a:spcBef>
              <a:spcAft>
                <a:spcPts val="0"/>
              </a:spcAft>
              <a:buClr>
                <a:srgbClr val="6C6463"/>
              </a:buClr>
              <a:buSzPts val="2381"/>
              <a:buChar char="•"/>
              <a:defRPr>
                <a:solidFill>
                  <a:srgbClr val="6C6463"/>
                </a:solidFill>
              </a:defRPr>
            </a:lvl3pPr>
            <a:lvl4pPr marL="1828800" lvl="3" indent="-362966" algn="l">
              <a:lnSpc>
                <a:spcPct val="100000"/>
              </a:lnSpc>
              <a:spcBef>
                <a:spcPts val="423"/>
              </a:spcBef>
              <a:spcAft>
                <a:spcPts val="0"/>
              </a:spcAft>
              <a:buClr>
                <a:srgbClr val="6C6463"/>
              </a:buClr>
              <a:buSzPts val="2116"/>
              <a:buChar char="–"/>
              <a:defRPr>
                <a:solidFill>
                  <a:srgbClr val="6C6463"/>
                </a:solidFill>
              </a:defRPr>
            </a:lvl4pPr>
            <a:lvl5pPr marL="2286000" lvl="4" indent="-346201" algn="l">
              <a:lnSpc>
                <a:spcPct val="100000"/>
              </a:lnSpc>
              <a:spcBef>
                <a:spcPts val="370"/>
              </a:spcBef>
              <a:spcAft>
                <a:spcPts val="0"/>
              </a:spcAft>
              <a:buClr>
                <a:srgbClr val="FFFFFF"/>
              </a:buClr>
              <a:buSzPts val="1852"/>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0" name="Google Shape;310;p141"/>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141"/>
          <p:cNvSpPr txBox="1">
            <a:spLocks noGrp="1"/>
          </p:cNvSpPr>
          <p:nvPr>
            <p:ph type="ftr" idx="11"/>
          </p:nvPr>
        </p:nvSpPr>
        <p:spPr>
          <a:xfrm>
            <a:off x="4165600" y="6423933"/>
            <a:ext cx="3860800" cy="21454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794"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141"/>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13" name="Google Shape;313;p141"/>
          <p:cNvSpPr txBox="1">
            <a:spLocks noGrp="1"/>
          </p:cNvSpPr>
          <p:nvPr>
            <p:ph type="body" idx="3"/>
          </p:nvPr>
        </p:nvSpPr>
        <p:spPr>
          <a:xfrm rot="-5400000">
            <a:off x="10494091" y="4693325"/>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4" name="Google Shape;314;p141"/>
          <p:cNvSpPr txBox="1">
            <a:spLocks noGrp="1"/>
          </p:cNvSpPr>
          <p:nvPr>
            <p:ph type="title"/>
          </p:nvPr>
        </p:nvSpPr>
        <p:spPr>
          <a:xfrm>
            <a:off x="914805" y="933167"/>
            <a:ext cx="10363200" cy="5808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315"/>
        <p:cNvGrpSpPr/>
        <p:nvPr/>
      </p:nvGrpSpPr>
      <p:grpSpPr>
        <a:xfrm>
          <a:off x="0" y="0"/>
          <a:ext cx="0" cy="0"/>
          <a:chOff x="0" y="0"/>
          <a:chExt cx="0" cy="0"/>
        </a:xfrm>
      </p:grpSpPr>
      <p:sp>
        <p:nvSpPr>
          <p:cNvPr id="316" name="Google Shape;316;p142"/>
          <p:cNvSpPr>
            <a:spLocks noGrp="1"/>
          </p:cNvSpPr>
          <p:nvPr>
            <p:ph type="pic" idx="2"/>
          </p:nvPr>
        </p:nvSpPr>
        <p:spPr>
          <a:xfrm>
            <a:off x="6096000" y="203683"/>
            <a:ext cx="5892800" cy="6450636"/>
          </a:xfrm>
          <a:prstGeom prst="rect">
            <a:avLst/>
          </a:prstGeom>
          <a:solidFill>
            <a:srgbClr val="E7E7E5"/>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317" name="Google Shape;317;p142"/>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p142"/>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19" name="Google Shape;319;p142"/>
          <p:cNvSpPr txBox="1">
            <a:spLocks noGrp="1"/>
          </p:cNvSpPr>
          <p:nvPr>
            <p:ph type="body" idx="1"/>
          </p:nvPr>
        </p:nvSpPr>
        <p:spPr>
          <a:xfrm>
            <a:off x="914400" y="2219505"/>
            <a:ext cx="4876800" cy="3729274"/>
          </a:xfrm>
          <a:prstGeom prst="rect">
            <a:avLst/>
          </a:prstGeom>
          <a:noFill/>
          <a:ln>
            <a:noFill/>
          </a:ln>
        </p:spPr>
        <p:txBody>
          <a:bodyPr spcFirstLastPara="1" wrap="square" lIns="91425" tIns="45700" rIns="91425" bIns="45700" anchor="t" anchorCtr="0">
            <a:normAutofit/>
          </a:bodyPr>
          <a:lstStyle>
            <a:lvl1pPr marL="457200" lvl="0" indent="-362966" algn="l">
              <a:lnSpc>
                <a:spcPct val="100000"/>
              </a:lnSpc>
              <a:spcBef>
                <a:spcPts val="0"/>
              </a:spcBef>
              <a:spcAft>
                <a:spcPts val="0"/>
              </a:spcAft>
              <a:buClr>
                <a:srgbClr val="6C6463"/>
              </a:buClr>
              <a:buSzPts val="2116"/>
              <a:buChar char="•"/>
              <a:defRPr sz="2116">
                <a:solidFill>
                  <a:srgbClr val="6C6463"/>
                </a:solidFill>
              </a:defRPr>
            </a:lvl1pPr>
            <a:lvl2pPr marL="914400" lvl="1" indent="-362966" algn="l">
              <a:lnSpc>
                <a:spcPct val="100000"/>
              </a:lnSpc>
              <a:spcBef>
                <a:spcPts val="1058"/>
              </a:spcBef>
              <a:spcAft>
                <a:spcPts val="0"/>
              </a:spcAft>
              <a:buClr>
                <a:srgbClr val="6C6463"/>
              </a:buClr>
              <a:buSzPts val="2116"/>
              <a:buChar char="–"/>
              <a:defRPr sz="2116">
                <a:solidFill>
                  <a:srgbClr val="6C6463"/>
                </a:solidFill>
              </a:defRPr>
            </a:lvl2pPr>
            <a:lvl3pPr marL="1371600" lvl="2" indent="-362966" algn="l">
              <a:lnSpc>
                <a:spcPct val="100000"/>
              </a:lnSpc>
              <a:spcBef>
                <a:spcPts val="1058"/>
              </a:spcBef>
              <a:spcAft>
                <a:spcPts val="0"/>
              </a:spcAft>
              <a:buClr>
                <a:srgbClr val="6C6463"/>
              </a:buClr>
              <a:buSzPts val="2116"/>
              <a:buChar char="•"/>
              <a:defRPr sz="2116">
                <a:solidFill>
                  <a:srgbClr val="6C6463"/>
                </a:solidFill>
              </a:defRPr>
            </a:lvl3pPr>
            <a:lvl4pPr marL="1828800" lvl="3" indent="-346202" algn="l">
              <a:lnSpc>
                <a:spcPct val="100000"/>
              </a:lnSpc>
              <a:spcBef>
                <a:spcPts val="370"/>
              </a:spcBef>
              <a:spcAft>
                <a:spcPts val="0"/>
              </a:spcAft>
              <a:buClr>
                <a:srgbClr val="6C6463"/>
              </a:buClr>
              <a:buSzPts val="1852"/>
              <a:buChar char="–"/>
              <a:defRPr sz="1852">
                <a:solidFill>
                  <a:srgbClr val="6C6463"/>
                </a:solidFill>
              </a:defRPr>
            </a:lvl4pPr>
            <a:lvl5pPr marL="2286000" lvl="4" indent="-346201" algn="l">
              <a:lnSpc>
                <a:spcPct val="100000"/>
              </a:lnSpc>
              <a:spcBef>
                <a:spcPts val="370"/>
              </a:spcBef>
              <a:spcAft>
                <a:spcPts val="0"/>
              </a:spcAft>
              <a:buClr>
                <a:srgbClr val="FFFFFF"/>
              </a:buClr>
              <a:buSzPts val="1852"/>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0" name="Google Shape;320;p142"/>
          <p:cNvSpPr txBox="1">
            <a:spLocks noGrp="1"/>
          </p:cNvSpPr>
          <p:nvPr>
            <p:ph type="body" idx="3"/>
          </p:nvPr>
        </p:nvSpPr>
        <p:spPr>
          <a:xfrm rot="-5400000">
            <a:off x="10494089"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1" name="Google Shape;321;p142"/>
          <p:cNvSpPr txBox="1">
            <a:spLocks noGrp="1"/>
          </p:cNvSpPr>
          <p:nvPr>
            <p:ph type="title"/>
          </p:nvPr>
        </p:nvSpPr>
        <p:spPr>
          <a:xfrm>
            <a:off x="914400" y="897750"/>
            <a:ext cx="4876800" cy="109917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322"/>
        <p:cNvGrpSpPr/>
        <p:nvPr/>
      </p:nvGrpSpPr>
      <p:grpSpPr>
        <a:xfrm>
          <a:off x="0" y="0"/>
          <a:ext cx="0" cy="0"/>
          <a:chOff x="0" y="0"/>
          <a:chExt cx="0" cy="0"/>
        </a:xfrm>
      </p:grpSpPr>
      <p:sp>
        <p:nvSpPr>
          <p:cNvPr id="323" name="Google Shape;323;p143"/>
          <p:cNvSpPr>
            <a:spLocks noGrp="1"/>
          </p:cNvSpPr>
          <p:nvPr>
            <p:ph type="pic" idx="2"/>
          </p:nvPr>
        </p:nvSpPr>
        <p:spPr>
          <a:xfrm>
            <a:off x="203200" y="203682"/>
            <a:ext cx="5892800" cy="6450634"/>
          </a:xfrm>
          <a:prstGeom prst="rect">
            <a:avLst/>
          </a:prstGeom>
          <a:solidFill>
            <a:srgbClr val="E7E7E5"/>
          </a:solidFill>
          <a:ln>
            <a:noFill/>
          </a:ln>
        </p:spPr>
        <p:txBody>
          <a:bodyPr spcFirstLastPara="1" wrap="square" lIns="91425" tIns="45700" rIns="91425" bIns="45700" anchor="t" anchorCtr="0">
            <a:normAutofit/>
          </a:bodyPr>
          <a:lstStyle>
            <a:lvl1pPr marR="0" lvl="0" algn="l" rtl="0">
              <a:lnSpc>
                <a:spcPct val="100000"/>
              </a:lnSpc>
              <a:spcBef>
                <a:spcPts val="317"/>
              </a:spcBef>
              <a:spcAft>
                <a:spcPts val="0"/>
              </a:spcAft>
              <a:buClr>
                <a:srgbClr val="6C6463"/>
              </a:buClr>
              <a:buSzPts val="1587"/>
              <a:buFont typeface="Arial"/>
              <a:buNone/>
              <a:defRPr sz="1587"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R="0" lvl="2"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R="0" lvl="3"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R="0" lvl="4"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R="0" lvl="5"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R="0" lvl="6"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R="0" lvl="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R="0" lvl="8"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324" name="Google Shape;324;p143"/>
          <p:cNvSpPr txBox="1">
            <a:spLocks noGrp="1"/>
          </p:cNvSpPr>
          <p:nvPr>
            <p:ph type="dt" idx="10"/>
          </p:nvPr>
        </p:nvSpPr>
        <p:spPr>
          <a:xfrm>
            <a:off x="203200" y="6423933"/>
            <a:ext cx="2844800" cy="21454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794"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143"/>
          <p:cNvSpPr txBox="1">
            <a:spLocks noGrp="1"/>
          </p:cNvSpPr>
          <p:nvPr>
            <p:ph type="sldNum" idx="12"/>
          </p:nvPr>
        </p:nvSpPr>
        <p:spPr>
          <a:xfrm>
            <a:off x="9144000" y="6423933"/>
            <a:ext cx="2844800" cy="21454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26" name="Google Shape;326;p143"/>
          <p:cNvSpPr txBox="1">
            <a:spLocks noGrp="1"/>
          </p:cNvSpPr>
          <p:nvPr>
            <p:ph type="body" idx="1"/>
          </p:nvPr>
        </p:nvSpPr>
        <p:spPr>
          <a:xfrm rot="-5400000">
            <a:off x="4601291" y="1468008"/>
            <a:ext cx="2743200" cy="21454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794"/>
              <a:buNone/>
              <a:defRPr sz="794">
                <a:solidFill>
                  <a:srgbClr val="FFFFFF"/>
                </a:solidFill>
              </a:defRPr>
            </a:lvl1pPr>
            <a:lvl2pPr marL="914400" lvl="1" indent="-228600" algn="l">
              <a:lnSpc>
                <a:spcPct val="100000"/>
              </a:lnSpc>
              <a:spcBef>
                <a:spcPts val="1058"/>
              </a:spcBef>
              <a:spcAft>
                <a:spcPts val="0"/>
              </a:spcAft>
              <a:buClr>
                <a:schemeClr val="lt1"/>
              </a:buClr>
              <a:buSzPts val="2381"/>
              <a:buNone/>
              <a:defRPr sz="2381">
                <a:solidFill>
                  <a:schemeClr val="lt1"/>
                </a:solidFill>
              </a:defRPr>
            </a:lvl2pPr>
            <a:lvl3pPr marL="1371600" lvl="2" indent="-228600" algn="l">
              <a:lnSpc>
                <a:spcPct val="100000"/>
              </a:lnSpc>
              <a:spcBef>
                <a:spcPts val="1058"/>
              </a:spcBef>
              <a:spcAft>
                <a:spcPts val="0"/>
              </a:spcAft>
              <a:buClr>
                <a:schemeClr val="lt1"/>
              </a:buClr>
              <a:buSzPts val="2116"/>
              <a:buNone/>
              <a:defRPr sz="2116">
                <a:solidFill>
                  <a:schemeClr val="lt1"/>
                </a:solidFill>
              </a:defRPr>
            </a:lvl3pPr>
            <a:lvl4pPr marL="1828800" lvl="3" indent="-228600" algn="l">
              <a:lnSpc>
                <a:spcPct val="100000"/>
              </a:lnSpc>
              <a:spcBef>
                <a:spcPts val="370"/>
              </a:spcBef>
              <a:spcAft>
                <a:spcPts val="0"/>
              </a:spcAft>
              <a:buClr>
                <a:schemeClr val="lt1"/>
              </a:buClr>
              <a:buSzPts val="1852"/>
              <a:buNone/>
              <a:defRPr sz="1852">
                <a:solidFill>
                  <a:schemeClr val="lt1"/>
                </a:solidFill>
              </a:defRPr>
            </a:lvl4pPr>
            <a:lvl5pPr marL="2286000" lvl="4" indent="-228600" algn="l">
              <a:lnSpc>
                <a:spcPct val="100000"/>
              </a:lnSpc>
              <a:spcBef>
                <a:spcPts val="317"/>
              </a:spcBef>
              <a:spcAft>
                <a:spcPts val="0"/>
              </a:spcAft>
              <a:buClr>
                <a:schemeClr val="lt1"/>
              </a:buClr>
              <a:buSzPts val="1587"/>
              <a:buNone/>
              <a:defRPr sz="1587">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7" name="Google Shape;327;p143"/>
          <p:cNvSpPr txBox="1">
            <a:spLocks noGrp="1"/>
          </p:cNvSpPr>
          <p:nvPr>
            <p:ph type="title"/>
          </p:nvPr>
        </p:nvSpPr>
        <p:spPr>
          <a:xfrm>
            <a:off x="6502805" y="2894860"/>
            <a:ext cx="5181195" cy="110799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0067B9"/>
              </a:buClr>
              <a:buSzPts val="3174"/>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651D32"/>
        </a:solidFill>
        <a:effectLst/>
      </p:bgPr>
    </p:bg>
    <p:spTree>
      <p:nvGrpSpPr>
        <p:cNvPr id="1" name="Shape 23"/>
        <p:cNvGrpSpPr/>
        <p:nvPr/>
      </p:nvGrpSpPr>
      <p:grpSpPr>
        <a:xfrm>
          <a:off x="0" y="0"/>
          <a:ext cx="0" cy="0"/>
          <a:chOff x="0" y="0"/>
          <a:chExt cx="0" cy="0"/>
        </a:xfrm>
      </p:grpSpPr>
      <p:sp>
        <p:nvSpPr>
          <p:cNvPr id="24" name="Google Shape;24;p102"/>
          <p:cNvSpPr txBox="1">
            <a:spLocks noGrp="1"/>
          </p:cNvSpPr>
          <p:nvPr>
            <p:ph type="ctrTitle"/>
          </p:nvPr>
        </p:nvSpPr>
        <p:spPr>
          <a:xfrm>
            <a:off x="659892" y="1122363"/>
            <a:ext cx="10872216"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Calibri"/>
              <a:buNone/>
              <a:defRPr sz="3600" cap="all" baseline="0">
                <a:solidFill>
                  <a:schemeClr val="bg1"/>
                </a:solidFill>
                <a:latin typeface="Gill Sans MT" panose="020B0502020104020203"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25" name="Google Shape;25;p102"/>
          <p:cNvSpPr txBox="1">
            <a:spLocks noGrp="1"/>
          </p:cNvSpPr>
          <p:nvPr>
            <p:ph type="subTitle" idx="1"/>
          </p:nvPr>
        </p:nvSpPr>
        <p:spPr>
          <a:xfrm>
            <a:off x="659892" y="3602038"/>
            <a:ext cx="10872216"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solidFill>
                  <a:schemeClr val="bg1"/>
                </a:solidFill>
                <a:latin typeface="Gill Sans MT" panose="020B0502020104020203" pitchFamily="34" charset="0"/>
                <a:cs typeface="Arial" panose="020B0604020202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125253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10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0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0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0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0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0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91"/>
        <p:cNvGrpSpPr/>
        <p:nvPr/>
      </p:nvGrpSpPr>
      <p:grpSpPr>
        <a:xfrm>
          <a:off x="0" y="0"/>
          <a:ext cx="0" cy="0"/>
          <a:chOff x="0" y="0"/>
          <a:chExt cx="0" cy="0"/>
        </a:xfrm>
      </p:grpSpPr>
      <p:sp>
        <p:nvSpPr>
          <p:cNvPr id="92" name="Google Shape;92;p100"/>
          <p:cNvSpPr txBox="1">
            <a:spLocks noGrp="1"/>
          </p:cNvSpPr>
          <p:nvPr>
            <p:ph type="title"/>
          </p:nvPr>
        </p:nvSpPr>
        <p:spPr>
          <a:xfrm>
            <a:off x="914805" y="933168"/>
            <a:ext cx="10363200" cy="580800"/>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rgbClr val="BA0C2F"/>
              </a:buClr>
              <a:buSzPts val="3174"/>
              <a:buFont typeface="Gill Sans"/>
              <a:buNone/>
              <a:defRPr sz="3174" b="0"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 name="Google Shape;93;p100"/>
          <p:cNvSpPr txBox="1">
            <a:spLocks noGrp="1"/>
          </p:cNvSpPr>
          <p:nvPr>
            <p:ph type="body" idx="1"/>
          </p:nvPr>
        </p:nvSpPr>
        <p:spPr>
          <a:xfrm>
            <a:off x="914400" y="1715549"/>
            <a:ext cx="10363200" cy="4233230"/>
          </a:xfrm>
          <a:prstGeom prst="rect">
            <a:avLst/>
          </a:prstGeom>
          <a:noFill/>
          <a:ln>
            <a:noFill/>
          </a:ln>
        </p:spPr>
        <p:txBody>
          <a:bodyPr spcFirstLastPara="1" wrap="square" lIns="91425" tIns="45700" rIns="91425" bIns="45700" anchor="t" anchorCtr="0">
            <a:normAutofit/>
          </a:bodyPr>
          <a:lstStyle>
            <a:lvl1pPr marL="457200" marR="0" lvl="0" indent="-362966" algn="l" rtl="0">
              <a:lnSpc>
                <a:spcPct val="100000"/>
              </a:lnSpc>
              <a:spcBef>
                <a:spcPts val="0"/>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1pPr>
            <a:lvl2pPr marL="914400" marR="0" lvl="1" indent="-362966" algn="l" rtl="0">
              <a:lnSpc>
                <a:spcPct val="100000"/>
              </a:lnSpc>
              <a:spcBef>
                <a:spcPts val="1058"/>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2pPr>
            <a:lvl3pPr marL="1371600" marR="0" lvl="2" indent="-379793" algn="l" rtl="0">
              <a:lnSpc>
                <a:spcPct val="100000"/>
              </a:lnSpc>
              <a:spcBef>
                <a:spcPts val="1058"/>
              </a:spcBef>
              <a:spcAft>
                <a:spcPts val="0"/>
              </a:spcAft>
              <a:buClr>
                <a:srgbClr val="6C6463"/>
              </a:buClr>
              <a:buSzPts val="2381"/>
              <a:buFont typeface="Arial"/>
              <a:buChar char="•"/>
              <a:defRPr sz="2381" b="0" i="0" u="none" strike="noStrike" cap="none">
                <a:solidFill>
                  <a:srgbClr val="6C6463"/>
                </a:solidFill>
                <a:latin typeface="Gill Sans"/>
                <a:ea typeface="Gill Sans"/>
                <a:cs typeface="Gill Sans"/>
                <a:sym typeface="Gill Sans"/>
              </a:defRPr>
            </a:lvl3pPr>
            <a:lvl4pPr marL="1828800" marR="0" lvl="3" indent="-362966" algn="l" rtl="0">
              <a:lnSpc>
                <a:spcPct val="100000"/>
              </a:lnSpc>
              <a:spcBef>
                <a:spcPts val="423"/>
              </a:spcBef>
              <a:spcAft>
                <a:spcPts val="0"/>
              </a:spcAft>
              <a:buClr>
                <a:srgbClr val="6C6463"/>
              </a:buClr>
              <a:buSzPts val="2116"/>
              <a:buFont typeface="Arial"/>
              <a:buChar char="–"/>
              <a:defRPr sz="2116" b="0" i="0" u="none" strike="noStrike" cap="none">
                <a:solidFill>
                  <a:srgbClr val="6C6463"/>
                </a:solidFill>
                <a:latin typeface="Gill Sans"/>
                <a:ea typeface="Gill Sans"/>
                <a:cs typeface="Gill Sans"/>
                <a:sym typeface="Gill Sans"/>
              </a:defRPr>
            </a:lvl4pPr>
            <a:lvl5pPr marL="2286000" marR="0" lvl="4" indent="-346201" algn="l" rtl="0">
              <a:lnSpc>
                <a:spcPct val="100000"/>
              </a:lnSpc>
              <a:spcBef>
                <a:spcPts val="370"/>
              </a:spcBef>
              <a:spcAft>
                <a:spcPts val="0"/>
              </a:spcAft>
              <a:buClr>
                <a:srgbClr val="6C6463"/>
              </a:buClr>
              <a:buSzPts val="1852"/>
              <a:buFont typeface="Arial"/>
              <a:buChar char="»"/>
              <a:defRPr sz="1852" b="0" i="0" u="none" strike="noStrike" cap="none">
                <a:solidFill>
                  <a:srgbClr val="6C6463"/>
                </a:solidFill>
                <a:latin typeface="Gill Sans"/>
                <a:ea typeface="Gill Sans"/>
                <a:cs typeface="Gill Sans"/>
                <a:sym typeface="Gill Sans"/>
              </a:defRPr>
            </a:lvl5pPr>
            <a:lvl6pPr marL="2743200" marR="0" lvl="5" indent="-39655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6pPr>
            <a:lvl7pPr marL="3200400" marR="0" lvl="6" indent="-39655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7pPr>
            <a:lvl8pPr marL="3657600" marR="0" lvl="7" indent="-39655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8pPr>
            <a:lvl9pPr marL="4114800" marR="0" lvl="8" indent="-396557" algn="l" rtl="0">
              <a:lnSpc>
                <a:spcPct val="100000"/>
              </a:lnSpc>
              <a:spcBef>
                <a:spcPts val="529"/>
              </a:spcBef>
              <a:spcAft>
                <a:spcPts val="0"/>
              </a:spcAft>
              <a:buClr>
                <a:schemeClr val="dk1"/>
              </a:buClr>
              <a:buSzPts val="2645"/>
              <a:buFont typeface="Arial"/>
              <a:buChar char="•"/>
              <a:defRPr sz="2645" b="0" i="0" u="none" strike="noStrike" cap="none">
                <a:solidFill>
                  <a:schemeClr val="dk1"/>
                </a:solidFill>
                <a:latin typeface="Gill Sans"/>
                <a:ea typeface="Gill Sans"/>
                <a:cs typeface="Gill Sans"/>
                <a:sym typeface="Gill Sans"/>
              </a:defRPr>
            </a:lvl9pPr>
          </a:lstStyle>
          <a:p>
            <a:endParaRPr/>
          </a:p>
        </p:txBody>
      </p:sp>
      <p:sp>
        <p:nvSpPr>
          <p:cNvPr id="94" name="Google Shape;94;p100"/>
          <p:cNvSpPr txBox="1">
            <a:spLocks noGrp="1"/>
          </p:cNvSpPr>
          <p:nvPr>
            <p:ph type="dt" idx="10"/>
          </p:nvPr>
        </p:nvSpPr>
        <p:spPr>
          <a:xfrm>
            <a:off x="203200" y="6449816"/>
            <a:ext cx="2844800" cy="21454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794"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95" name="Google Shape;95;p100"/>
          <p:cNvSpPr txBox="1">
            <a:spLocks noGrp="1"/>
          </p:cNvSpPr>
          <p:nvPr>
            <p:ph type="ftr" idx="11"/>
          </p:nvPr>
        </p:nvSpPr>
        <p:spPr>
          <a:xfrm>
            <a:off x="4165600" y="6449816"/>
            <a:ext cx="3860800" cy="214546"/>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794"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96" name="Google Shape;96;p100"/>
          <p:cNvSpPr txBox="1">
            <a:spLocks noGrp="1"/>
          </p:cNvSpPr>
          <p:nvPr>
            <p:ph type="sldNum" idx="12"/>
          </p:nvPr>
        </p:nvSpPr>
        <p:spPr>
          <a:xfrm>
            <a:off x="9144000" y="6449816"/>
            <a:ext cx="2844800" cy="21454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794"/>
              <a:buFont typeface="Arial"/>
              <a:buNone/>
              <a:defRPr sz="794"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100"/>
          <p:cNvSpPr/>
          <p:nvPr/>
        </p:nvSpPr>
        <p:spPr>
          <a:xfrm>
            <a:off x="0" y="0"/>
            <a:ext cx="12192000" cy="6864096"/>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81"/>
              <a:buFont typeface="Arial"/>
              <a:buNone/>
            </a:pPr>
            <a:endParaRPr sz="2381"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708"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aml.uis.unesco.org/policy-link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2.xml"/><Relationship Id="rId1" Type="http://schemas.openxmlformats.org/officeDocument/2006/relationships/slideLayout" Target="../slideLayouts/slideLayout45.xml"/></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6.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0.xml"/><Relationship Id="rId1" Type="http://schemas.openxmlformats.org/officeDocument/2006/relationships/slideLayout" Target="../slideLayouts/slideLayout4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3.xml"/><Relationship Id="rId1" Type="http://schemas.openxmlformats.org/officeDocument/2006/relationships/slideLayout" Target="../slideLayouts/slideLayout12.xml"/><Relationship Id="rId5" Type="http://schemas.openxmlformats.org/officeDocument/2006/relationships/hyperlink" Target="http://timssandpirls.bc.edu/timss2015/interna" TargetMode="External"/><Relationship Id="rId4" Type="http://schemas.microsoft.com/office/2007/relationships/hdphoto" Target="../media/hdphoto1.wdp"/></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8.xml"/><Relationship Id="rId1" Type="http://schemas.openxmlformats.org/officeDocument/2006/relationships/slideLayout" Target="../slideLayouts/slideLayout45.xml"/></Relationships>
</file>

<file path=ppt/slides/_rels/slide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1.xml"/><Relationship Id="rId1" Type="http://schemas.openxmlformats.org/officeDocument/2006/relationships/slideLayout" Target="../slideLayouts/slideLayout45.xml"/></Relationships>
</file>

<file path=ppt/slides/_rels/slide1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8.xml"/><Relationship Id="rId1" Type="http://schemas.openxmlformats.org/officeDocument/2006/relationships/slideLayout" Target="../slideLayouts/slideLayout45.xml"/></Relationships>
</file>

<file path=ppt/slides/_rels/slide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4.xml"/><Relationship Id="rId1" Type="http://schemas.openxmlformats.org/officeDocument/2006/relationships/slideLayout" Target="../slideLayouts/slideLayout45.xml"/></Relationships>
</file>

<file path=ppt/slides/_rels/slide1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7.xml"/><Relationship Id="rId1" Type="http://schemas.openxmlformats.org/officeDocument/2006/relationships/slideLayout" Target="../slideLayouts/slideLayout45.xml"/></Relationships>
</file>

<file path=ppt/slides/_rels/slide16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0.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2.xml"/><Relationship Id="rId1" Type="http://schemas.openxmlformats.org/officeDocument/2006/relationships/slideLayout" Target="../slideLayouts/slideLayout45.xml"/></Relationships>
</file>

<file path=ppt/slides/_rels/slide1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5.xml"/><Relationship Id="rId1" Type="http://schemas.openxmlformats.org/officeDocument/2006/relationships/slideLayout" Target="../slideLayouts/slideLayout45.xml"/></Relationships>
</file>

<file path=ppt/slides/_rels/slide1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6.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creativecommons.org/licenses/by-nc-nd/3.0/" TargetMode="External"/><Relationship Id="rId4" Type="http://schemas.openxmlformats.org/officeDocument/2006/relationships/hyperlink" Target="https://www.opensocietyfoundations.org/voices/how-data-helping-struggle-right-education-south-afric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creativecommons.org/licenses/by-nc-nd/3.0/" TargetMode="External"/><Relationship Id="rId4" Type="http://schemas.openxmlformats.org/officeDocument/2006/relationships/hyperlink" Target="https://www.opensocietyfoundations.org/voices/how-data-helping-struggle-right-education-south-afric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45.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4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45.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6.xml"/><Relationship Id="rId1" Type="http://schemas.openxmlformats.org/officeDocument/2006/relationships/slideLayout" Target="../slideLayouts/slideLayout12.xml"/><Relationship Id="rId4" Type="http://schemas.openxmlformats.org/officeDocument/2006/relationships/hyperlink" Target="http://timssandpirls.bc.edu/timss2015/interna"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2.xml"/><Relationship Id="rId1" Type="http://schemas.openxmlformats.org/officeDocument/2006/relationships/slideLayout" Target="../slideLayouts/slideLayout45.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45.xml"/></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9d942b5609_0_14"/>
          <p:cNvSpPr txBox="1">
            <a:spLocks noGrp="1"/>
          </p:cNvSpPr>
          <p:nvPr>
            <p:ph type="ctrTitle"/>
          </p:nvPr>
        </p:nvSpPr>
        <p:spPr>
          <a:xfrm>
            <a:off x="659892" y="2118725"/>
            <a:ext cx="11073072" cy="8813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174"/>
              <a:buNone/>
            </a:pPr>
            <a:r>
              <a:rPr lang="en-US" sz="4000" dirty="0">
                <a:solidFill>
                  <a:srgbClr val="651D32"/>
                </a:solidFill>
                <a:latin typeface="Gill Sans"/>
                <a:ea typeface="Gill Sans"/>
                <a:cs typeface="Gill Sans"/>
                <a:sym typeface="Gill Sans"/>
              </a:rPr>
              <a:t>GUIDANCE FOR FACILITATING POLICY LINKING WORKSHOPS</a:t>
            </a:r>
          </a:p>
        </p:txBody>
      </p:sp>
      <p:sp>
        <p:nvSpPr>
          <p:cNvPr id="334" name="Google Shape;334;g9d942b5609_0_14"/>
          <p:cNvSpPr txBox="1">
            <a:spLocks noGrp="1"/>
          </p:cNvSpPr>
          <p:nvPr>
            <p:ph type="subTitle" idx="1"/>
          </p:nvPr>
        </p:nvSpPr>
        <p:spPr>
          <a:xfrm>
            <a:off x="659892" y="3249775"/>
            <a:ext cx="10872216" cy="2987100"/>
          </a:xfrm>
          <a:prstGeom prst="rect">
            <a:avLst/>
          </a:prstGeom>
          <a:noFill/>
          <a:ln>
            <a:noFill/>
          </a:ln>
        </p:spPr>
        <p:txBody>
          <a:bodyPr spcFirstLastPara="1" wrap="square" lIns="91425" tIns="45700" rIns="91425" bIns="45700" anchor="t" anchorCtr="0">
            <a:noAutofit/>
          </a:bodyPr>
          <a:lstStyle/>
          <a:p>
            <a:pPr marL="0" lvl="0" indent="0"/>
            <a:r>
              <a:rPr lang="en-US" sz="2120" dirty="0">
                <a:solidFill>
                  <a:srgbClr val="000000"/>
                </a:solidFill>
                <a:latin typeface="Gill Sans"/>
                <a:ea typeface="Gill Sans"/>
                <a:cs typeface="Gill Sans"/>
                <a:sym typeface="Gill Sans"/>
              </a:rPr>
              <a:t>These guidelines and presentation have been designed for implementing the Policy Linking Toolkit, developed by the UNESCO Institute for Statistics in partnership with the World Bank Group and Great Britain. </a:t>
            </a:r>
          </a:p>
          <a:p>
            <a:pPr marL="0" lvl="0" indent="0"/>
            <a:r>
              <a:rPr lang="en-US" sz="2120" dirty="0">
                <a:solidFill>
                  <a:srgbClr val="000000"/>
                </a:solidFill>
                <a:latin typeface="Gill Sans"/>
                <a:ea typeface="Gill Sans"/>
                <a:cs typeface="Gill Sans"/>
                <a:sym typeface="Gill Sans"/>
              </a:rPr>
              <a:t>See more at </a:t>
            </a:r>
            <a:r>
              <a:rPr lang="en-US" sz="2120" dirty="0">
                <a:solidFill>
                  <a:srgbClr val="000000"/>
                </a:solidFill>
                <a:latin typeface="Gill Sans"/>
                <a:ea typeface="Gill Sans"/>
                <a:cs typeface="Gill Sans"/>
                <a:sym typeface="Gill Sans"/>
                <a:hlinkClick r:id="rId3"/>
              </a:rPr>
              <a:t>https://gaml.uis.unesco.org/policy-linking/</a:t>
            </a:r>
            <a:r>
              <a:rPr lang="en-US" sz="2120" dirty="0">
                <a:solidFill>
                  <a:srgbClr val="000000"/>
                </a:solidFill>
                <a:latin typeface="Gill Sans"/>
                <a:ea typeface="Gill Sans"/>
                <a:cs typeface="Gill Sans"/>
                <a:sym typeface="Gill Sans"/>
              </a:rPr>
              <a:t> </a:t>
            </a:r>
            <a:endParaRPr sz="2120" dirty="0">
              <a:solidFill>
                <a:srgbClr val="000000"/>
              </a:solidFill>
              <a:latin typeface="Gill Sans"/>
              <a:ea typeface="Gill Sans"/>
              <a:cs typeface="Gill Sans"/>
              <a:sym typeface="Gill Sans"/>
            </a:endParaRPr>
          </a:p>
        </p:txBody>
      </p:sp>
      <p:pic>
        <p:nvPicPr>
          <p:cNvPr id="10" name="Picture 9">
            <a:extLst>
              <a:ext uri="{FF2B5EF4-FFF2-40B4-BE49-F238E27FC236}">
                <a16:creationId xmlns:a16="http://schemas.microsoft.com/office/drawing/2014/main" id="{0B78B555-5806-C4AF-8282-818791DAF562}"/>
              </a:ext>
            </a:extLst>
          </p:cNvPr>
          <p:cNvPicPr>
            <a:picLocks noChangeAspect="1"/>
          </p:cNvPicPr>
          <p:nvPr/>
        </p:nvPicPr>
        <p:blipFill>
          <a:blip r:embed="rId4"/>
          <a:stretch>
            <a:fillRect/>
          </a:stretch>
        </p:blipFill>
        <p:spPr>
          <a:xfrm>
            <a:off x="659892" y="5115013"/>
            <a:ext cx="7436313" cy="1463040"/>
          </a:xfrm>
          <a:prstGeom prst="rect">
            <a:avLst/>
          </a:prstGeom>
        </p:spPr>
      </p:pic>
    </p:spTree>
    <p:extLst>
      <p:ext uri="{BB962C8B-B14F-4D97-AF65-F5344CB8AC3E}">
        <p14:creationId xmlns:p14="http://schemas.microsoft.com/office/powerpoint/2010/main" val="2214602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4" name="Title 3"/>
          <p:cNvSpPr>
            <a:spLocks noGrp="1"/>
          </p:cNvSpPr>
          <p:nvPr>
            <p:ph type="title"/>
          </p:nvPr>
        </p:nvSpPr>
        <p:spPr>
          <a:xfrm>
            <a:off x="609600" y="836878"/>
            <a:ext cx="10871200" cy="580760"/>
          </a:xfrm>
        </p:spPr>
        <p:txBody>
          <a:bodyPr/>
          <a:lstStyle/>
          <a:p>
            <a:r>
              <a:rPr lang="en-US"/>
              <a:t>WORKSHOP OBJECTIVES</a:t>
            </a:r>
            <a:endParaRPr lang="en-US" dirty="0"/>
          </a:p>
        </p:txBody>
      </p:sp>
      <p:sp>
        <p:nvSpPr>
          <p:cNvPr id="383" name="Google Shape;383;g9c7fbe508c_0_1133"/>
          <p:cNvSpPr txBox="1">
            <a:spLocks noGrp="1"/>
          </p:cNvSpPr>
          <p:nvPr>
            <p:ph type="body" idx="1"/>
          </p:nvPr>
        </p:nvSpPr>
        <p:spPr/>
        <p:txBody>
          <a:bodyPr/>
          <a:lstStyle/>
          <a:p>
            <a:pPr marL="94234" lvl="0" indent="0">
              <a:buNone/>
            </a:pPr>
            <a:r>
              <a:rPr lang="en-US" dirty="0"/>
              <a:t>By the end of this workshop, we aim to:</a:t>
            </a:r>
          </a:p>
          <a:p>
            <a:pPr lvl="0"/>
            <a:r>
              <a:rPr lang="en-US" dirty="0"/>
              <a:t>Understand how well the [assessment name] aligns with global expectations in [subjects] for [grades] </a:t>
            </a:r>
          </a:p>
          <a:p>
            <a:pPr lvl="0"/>
            <a:r>
              <a:rPr lang="en-US" dirty="0"/>
              <a:t>Set the score a learner would need to achieve on the [assessment name] to demonstrate that they have met global expectations for [grades]</a:t>
            </a:r>
          </a:p>
          <a:p>
            <a:pPr lvl="0"/>
            <a:r>
              <a:rPr lang="en-US" dirty="0"/>
              <a:t>Allow reporting of outcomes from [assessment name] internationally</a:t>
            </a:r>
          </a:p>
        </p:txBody>
      </p:sp>
      <p:sp>
        <p:nvSpPr>
          <p:cNvPr id="385" name="Google Shape;385;g9c7fbe508c_0_1133"/>
          <p:cNvSpPr/>
          <p:nvPr/>
        </p:nvSpPr>
        <p:spPr>
          <a:xfrm>
            <a:off x="10968325" y="51380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8ABCDA41-4026-48E7-A403-F978DB58BDE3}"/>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1442" name="Google Shape;1442;p56"/>
          <p:cNvSpPr txBox="1">
            <a:spLocks noGrp="1"/>
          </p:cNvSpPr>
          <p:nvPr>
            <p:ph type="title"/>
          </p:nvPr>
        </p:nvSpPr>
        <p:spPr/>
        <p:txBody>
          <a:bodyPr/>
          <a:lstStyle/>
          <a:p>
            <a:pPr lvl="0"/>
            <a:r>
              <a:rPr lang="en-US"/>
              <a:t>COMPARING, AGGREGATING, AND TRACKING RESULTS</a:t>
            </a:r>
          </a:p>
        </p:txBody>
      </p:sp>
      <p:sp>
        <p:nvSpPr>
          <p:cNvPr id="1443" name="Google Shape;1443;p56"/>
          <p:cNvSpPr txBox="1">
            <a:spLocks noGrp="1"/>
          </p:cNvSpPr>
          <p:nvPr>
            <p:ph type="body" idx="1"/>
          </p:nvPr>
        </p:nvSpPr>
        <p:spPr/>
        <p:txBody>
          <a:bodyPr/>
          <a:lstStyle/>
          <a:p>
            <a:pPr lvl="0"/>
            <a:r>
              <a:rPr lang="en-US" dirty="0"/>
              <a:t>Results from different countries can be </a:t>
            </a:r>
            <a:r>
              <a:rPr lang="en-US" b="1" dirty="0"/>
              <a:t>compared</a:t>
            </a:r>
            <a:r>
              <a:rPr lang="en-US" dirty="0"/>
              <a:t> by examining the percentages of learners meeting (and not meeting) global minimum proficiency.</a:t>
            </a:r>
          </a:p>
          <a:p>
            <a:pPr lvl="0"/>
            <a:r>
              <a:rPr lang="en-US" dirty="0"/>
              <a:t>Results will be </a:t>
            </a:r>
            <a:r>
              <a:rPr lang="en-US" b="1" dirty="0"/>
              <a:t>aggregated both within and across </a:t>
            </a:r>
            <a:r>
              <a:rPr lang="en-US" dirty="0"/>
              <a:t>countries for global reporting. </a:t>
            </a:r>
          </a:p>
          <a:p>
            <a:pPr lvl="0"/>
            <a:r>
              <a:rPr lang="en-US" dirty="0"/>
              <a:t>Results will be </a:t>
            </a:r>
            <a:r>
              <a:rPr lang="en-US" b="1" dirty="0"/>
              <a:t>tracked</a:t>
            </a:r>
            <a:r>
              <a:rPr lang="en-US" dirty="0"/>
              <a:t> over time (by country) to examine changes in the percentages of learners meeting global minimum proficiency.</a:t>
            </a:r>
          </a:p>
        </p:txBody>
      </p:sp>
      <p:sp>
        <p:nvSpPr>
          <p:cNvPr id="1444" name="Google Shape;1444;p56"/>
          <p:cNvSpPr txBox="1"/>
          <p:nvPr/>
        </p:nvSpPr>
        <p:spPr>
          <a:xfrm>
            <a:off x="1130496" y="5006610"/>
            <a:ext cx="10750452" cy="938881"/>
          </a:xfrm>
          <a:prstGeom prst="rect">
            <a:avLst/>
          </a:prstGeom>
          <a:noFill/>
          <a:ln>
            <a:noFill/>
          </a:ln>
        </p:spPr>
        <p:txBody>
          <a:bodyPr spcFirstLastPara="1" wrap="square" lIns="91425" tIns="45700" rIns="91425" bIns="45700" anchor="t" anchorCtr="0">
            <a:normAutofit/>
          </a:bodyPr>
          <a:lstStyle/>
          <a:p>
            <a:pPr marL="304470" marR="0" lvl="0" indent="-164770" algn="l" rtl="0">
              <a:lnSpc>
                <a:spcPct val="100000"/>
              </a:lnSpc>
              <a:spcBef>
                <a:spcPts val="0"/>
              </a:spcBef>
              <a:spcAft>
                <a:spcPts val="0"/>
              </a:spcAft>
              <a:buClr>
                <a:srgbClr val="6C6463"/>
              </a:buClr>
              <a:buSzPts val="2200"/>
              <a:buFont typeface="Arial"/>
              <a:buNone/>
            </a:pPr>
            <a:endParaRPr sz="2200" b="0" i="0" u="none" strike="noStrike" cap="none">
              <a:solidFill>
                <a:srgbClr val="6C6463"/>
              </a:solidFill>
              <a:latin typeface="Gill Sans"/>
              <a:ea typeface="Gill Sans"/>
              <a:cs typeface="Gill Sans"/>
              <a:sym typeface="Gill Sans"/>
            </a:endParaRPr>
          </a:p>
        </p:txBody>
      </p:sp>
      <p:grpSp>
        <p:nvGrpSpPr>
          <p:cNvPr id="7" name="Group 6"/>
          <p:cNvGrpSpPr/>
          <p:nvPr/>
        </p:nvGrpSpPr>
        <p:grpSpPr>
          <a:xfrm>
            <a:off x="157107" y="4212116"/>
            <a:ext cx="11861484" cy="2305379"/>
            <a:chOff x="157107" y="2913893"/>
            <a:chExt cx="11861484" cy="2305379"/>
          </a:xfrm>
        </p:grpSpPr>
        <p:grpSp>
          <p:nvGrpSpPr>
            <p:cNvPr id="8" name="Group 7"/>
            <p:cNvGrpSpPr/>
            <p:nvPr/>
          </p:nvGrpSpPr>
          <p:grpSpPr>
            <a:xfrm>
              <a:off x="157107" y="2913893"/>
              <a:ext cx="11861484" cy="2305379"/>
              <a:chOff x="157107" y="2913893"/>
              <a:chExt cx="11861484" cy="2305379"/>
            </a:xfrm>
          </p:grpSpPr>
          <p:sp>
            <p:nvSpPr>
              <p:cNvPr id="15" name="Google Shape;1385;p54"/>
              <p:cNvSpPr txBox="1"/>
              <p:nvPr/>
            </p:nvSpPr>
            <p:spPr>
              <a:xfrm>
                <a:off x="2462362" y="4776907"/>
                <a:ext cx="8154600" cy="3078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0 ----------------------------------------------------------------------------------------------------------------------------100</a:t>
                </a:r>
                <a:endParaRPr sz="1400" b="0" i="0" u="none" strike="noStrike" cap="none" dirty="0">
                  <a:solidFill>
                    <a:srgbClr val="000000"/>
                  </a:solidFill>
                  <a:latin typeface="Arial"/>
                  <a:ea typeface="Arial"/>
                  <a:cs typeface="Arial"/>
                  <a:sym typeface="Arial"/>
                </a:endParaRPr>
              </a:p>
            </p:txBody>
          </p:sp>
          <p:sp>
            <p:nvSpPr>
              <p:cNvPr id="16" name="Google Shape;1386;p54"/>
              <p:cNvSpPr txBox="1"/>
              <p:nvPr/>
            </p:nvSpPr>
            <p:spPr>
              <a:xfrm>
                <a:off x="2052501" y="3568144"/>
                <a:ext cx="8055460" cy="307777"/>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0 ----------------------------------------------------------------------------------------------------------------------------100</a:t>
                </a:r>
                <a:endParaRPr sz="1400" b="0" i="0" u="none" strike="noStrike" cap="none" dirty="0">
                  <a:solidFill>
                    <a:srgbClr val="000000"/>
                  </a:solidFill>
                  <a:latin typeface="Arial"/>
                  <a:ea typeface="Arial"/>
                  <a:cs typeface="Arial"/>
                  <a:sym typeface="Arial"/>
                </a:endParaRPr>
              </a:p>
            </p:txBody>
          </p:sp>
          <p:sp>
            <p:nvSpPr>
              <p:cNvPr id="17" name="Google Shape;1390;p54"/>
              <p:cNvSpPr txBox="1"/>
              <p:nvPr/>
            </p:nvSpPr>
            <p:spPr>
              <a:xfrm>
                <a:off x="157109" y="4044476"/>
                <a:ext cx="152731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National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Assessment Y</a:t>
                </a:r>
                <a:endParaRPr sz="1400" b="0" i="0" u="none" strike="noStrike" cap="none">
                  <a:solidFill>
                    <a:srgbClr val="000000"/>
                  </a:solidFill>
                  <a:latin typeface="Arial"/>
                  <a:ea typeface="Arial"/>
                  <a:cs typeface="Arial"/>
                  <a:sym typeface="Arial"/>
                </a:endParaRPr>
              </a:p>
            </p:txBody>
          </p:sp>
          <p:sp>
            <p:nvSpPr>
              <p:cNvPr id="18" name="Google Shape;1391;p54"/>
              <p:cNvSpPr txBox="1"/>
              <p:nvPr/>
            </p:nvSpPr>
            <p:spPr>
              <a:xfrm>
                <a:off x="1663917" y="4152198"/>
                <a:ext cx="7954200" cy="3078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0 ---------------------------------------------------------------------------------------------------------------------------100</a:t>
                </a:r>
                <a:endParaRPr sz="1400" b="0" i="0" u="none" strike="noStrike" cap="none" dirty="0">
                  <a:solidFill>
                    <a:srgbClr val="000000"/>
                  </a:solidFill>
                  <a:latin typeface="Arial"/>
                  <a:ea typeface="Arial"/>
                  <a:cs typeface="Arial"/>
                  <a:sym typeface="Arial"/>
                </a:endParaRPr>
              </a:p>
            </p:txBody>
          </p:sp>
          <p:sp>
            <p:nvSpPr>
              <p:cNvPr id="19" name="Google Shape;1392;p54"/>
              <p:cNvSpPr txBox="1"/>
              <p:nvPr/>
            </p:nvSpPr>
            <p:spPr>
              <a:xfrm>
                <a:off x="157107" y="4696052"/>
                <a:ext cx="152730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National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Assessment Z</a:t>
                </a:r>
                <a:endParaRPr sz="1400" b="0" i="0" u="none" strike="noStrike" cap="none">
                  <a:solidFill>
                    <a:srgbClr val="000000"/>
                  </a:solidFill>
                  <a:latin typeface="Arial"/>
                  <a:ea typeface="Arial"/>
                  <a:cs typeface="Arial"/>
                  <a:sym typeface="Arial"/>
                </a:endParaRPr>
              </a:p>
            </p:txBody>
          </p:sp>
          <p:sp>
            <p:nvSpPr>
              <p:cNvPr id="20" name="Google Shape;1393;p54"/>
              <p:cNvSpPr txBox="1"/>
              <p:nvPr/>
            </p:nvSpPr>
            <p:spPr>
              <a:xfrm>
                <a:off x="157107" y="3443781"/>
                <a:ext cx="152731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National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Assessment X</a:t>
                </a:r>
                <a:endParaRPr sz="1400" b="0" i="0" u="none" strike="noStrike" cap="none" dirty="0">
                  <a:solidFill>
                    <a:srgbClr val="000000"/>
                  </a:solidFill>
                  <a:latin typeface="Arial"/>
                  <a:ea typeface="Arial"/>
                  <a:cs typeface="Arial"/>
                  <a:sym typeface="Arial"/>
                </a:endParaRPr>
              </a:p>
            </p:txBody>
          </p:sp>
          <p:cxnSp>
            <p:nvCxnSpPr>
              <p:cNvPr id="21" name="Google Shape;1405;p54"/>
              <p:cNvCxnSpPr>
                <a:stCxn id="28" idx="2"/>
              </p:cNvCxnSpPr>
              <p:nvPr/>
            </p:nvCxnSpPr>
            <p:spPr>
              <a:xfrm>
                <a:off x="6150973" y="3437113"/>
                <a:ext cx="0" cy="1737360"/>
              </a:xfrm>
              <a:prstGeom prst="straightConnector1">
                <a:avLst/>
              </a:prstGeom>
              <a:noFill/>
              <a:ln w="28575" cap="flat" cmpd="sng">
                <a:solidFill>
                  <a:srgbClr val="651D32"/>
                </a:solidFill>
                <a:prstDash val="dot"/>
                <a:round/>
                <a:headEnd type="none" w="sm" len="sm"/>
                <a:tailEnd type="none" w="sm" len="sm"/>
              </a:ln>
              <a:effectLst>
                <a:outerShdw blurRad="40000" dist="20000" dir="5400000" rotWithShape="0">
                  <a:srgbClr val="000000">
                    <a:alpha val="35686"/>
                  </a:srgbClr>
                </a:outerShdw>
              </a:effectLst>
            </p:spPr>
          </p:cxnSp>
          <p:sp>
            <p:nvSpPr>
              <p:cNvPr id="22" name="Google Shape;1407;p54"/>
              <p:cNvSpPr txBox="1"/>
              <p:nvPr/>
            </p:nvSpPr>
            <p:spPr>
              <a:xfrm>
                <a:off x="9615351" y="4037724"/>
                <a:ext cx="137203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Less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Difficult</a:t>
                </a:r>
                <a:endParaRPr sz="1400" b="0" i="0" u="none" strike="noStrike" cap="none">
                  <a:solidFill>
                    <a:srgbClr val="000000"/>
                  </a:solidFill>
                  <a:latin typeface="Arial"/>
                  <a:ea typeface="Arial"/>
                  <a:cs typeface="Arial"/>
                  <a:sym typeface="Arial"/>
                </a:endParaRPr>
              </a:p>
            </p:txBody>
          </p:sp>
          <p:sp>
            <p:nvSpPr>
              <p:cNvPr id="23" name="Google Shape;1408;p54"/>
              <p:cNvSpPr txBox="1"/>
              <p:nvPr/>
            </p:nvSpPr>
            <p:spPr>
              <a:xfrm>
                <a:off x="10646558" y="4648039"/>
                <a:ext cx="137203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More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Difficult</a:t>
                </a:r>
                <a:endParaRPr sz="1400" b="0" i="0" u="none" strike="noStrike" cap="none">
                  <a:solidFill>
                    <a:srgbClr val="000000"/>
                  </a:solidFill>
                  <a:latin typeface="Arial"/>
                  <a:ea typeface="Arial"/>
                  <a:cs typeface="Arial"/>
                  <a:sym typeface="Arial"/>
                </a:endParaRPr>
              </a:p>
            </p:txBody>
          </p:sp>
          <p:sp>
            <p:nvSpPr>
              <p:cNvPr id="24" name="Google Shape;1409;p54"/>
              <p:cNvSpPr txBox="1"/>
              <p:nvPr/>
            </p:nvSpPr>
            <p:spPr>
              <a:xfrm>
                <a:off x="10226276" y="3454474"/>
                <a:ext cx="137203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Moderately Difficult</a:t>
                </a:r>
                <a:endParaRPr sz="1400" b="0" i="0" u="none" strike="noStrike" cap="none">
                  <a:solidFill>
                    <a:srgbClr val="000000"/>
                  </a:solidFill>
                  <a:latin typeface="Arial"/>
                  <a:ea typeface="Arial"/>
                  <a:cs typeface="Arial"/>
                  <a:sym typeface="Arial"/>
                </a:endParaRPr>
              </a:p>
            </p:txBody>
          </p:sp>
          <p:sp>
            <p:nvSpPr>
              <p:cNvPr id="25" name="Google Shape;1410;p54"/>
              <p:cNvSpPr txBox="1"/>
              <p:nvPr/>
            </p:nvSpPr>
            <p:spPr>
              <a:xfrm>
                <a:off x="5818959" y="3496229"/>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50</a:t>
                </a:r>
                <a:endParaRPr sz="1400" b="0" i="0" u="none" strike="noStrike" cap="none">
                  <a:solidFill>
                    <a:srgbClr val="000000"/>
                  </a:solidFill>
                  <a:latin typeface="Arial"/>
                  <a:ea typeface="Arial"/>
                  <a:cs typeface="Arial"/>
                  <a:sym typeface="Arial"/>
                </a:endParaRPr>
              </a:p>
            </p:txBody>
          </p:sp>
          <p:sp>
            <p:nvSpPr>
              <p:cNvPr id="26" name="Google Shape;1411;p54"/>
              <p:cNvSpPr txBox="1"/>
              <p:nvPr/>
            </p:nvSpPr>
            <p:spPr>
              <a:xfrm>
                <a:off x="5818959" y="4080284"/>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60</a:t>
                </a:r>
                <a:endParaRPr sz="1400" b="0" i="0" u="none" strike="noStrike" cap="none">
                  <a:solidFill>
                    <a:srgbClr val="000000"/>
                  </a:solidFill>
                  <a:latin typeface="Arial"/>
                  <a:ea typeface="Arial"/>
                  <a:cs typeface="Arial"/>
                  <a:sym typeface="Arial"/>
                </a:endParaRPr>
              </a:p>
            </p:txBody>
          </p:sp>
          <p:sp>
            <p:nvSpPr>
              <p:cNvPr id="27" name="Google Shape;1412;p54"/>
              <p:cNvSpPr txBox="1"/>
              <p:nvPr/>
            </p:nvSpPr>
            <p:spPr>
              <a:xfrm>
                <a:off x="5818959" y="4692508"/>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40</a:t>
                </a:r>
                <a:endParaRPr sz="1400" b="0" i="0" u="none" strike="noStrike" cap="none">
                  <a:solidFill>
                    <a:srgbClr val="000000"/>
                  </a:solidFill>
                  <a:latin typeface="Arial"/>
                  <a:ea typeface="Arial"/>
                  <a:cs typeface="Arial"/>
                  <a:sym typeface="Arial"/>
                </a:endParaRPr>
              </a:p>
            </p:txBody>
          </p:sp>
          <p:sp>
            <p:nvSpPr>
              <p:cNvPr id="28" name="Google Shape;1406;p54"/>
              <p:cNvSpPr txBox="1"/>
              <p:nvPr/>
            </p:nvSpPr>
            <p:spPr>
              <a:xfrm>
                <a:off x="5007976" y="2913893"/>
                <a:ext cx="228599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651D32"/>
                    </a:solidFill>
                    <a:latin typeface="Gill Sans"/>
                    <a:ea typeface="Gill Sans"/>
                    <a:cs typeface="Gill Sans"/>
                    <a:sym typeface="Gill Sans"/>
                  </a:rPr>
                  <a:t>Meets</a:t>
                </a:r>
                <a:endParaRPr sz="1400" b="0" i="0" u="none" strike="noStrike" cap="none" dirty="0">
                  <a:solidFill>
                    <a:srgbClr val="651D32"/>
                  </a:solidFil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651D32"/>
                    </a:solidFill>
                    <a:latin typeface="Gill Sans"/>
                    <a:ea typeface="Gill Sans"/>
                    <a:cs typeface="Gill Sans"/>
                    <a:sym typeface="Gill Sans"/>
                  </a:rPr>
                  <a:t>Benchmark</a:t>
                </a:r>
                <a:endParaRPr sz="1400" b="0" i="0" u="none" strike="noStrike" cap="none" dirty="0">
                  <a:solidFill>
                    <a:srgbClr val="651D32"/>
                  </a:solidFill>
                  <a:sym typeface="Arial"/>
                </a:endParaRPr>
              </a:p>
            </p:txBody>
          </p:sp>
        </p:grpSp>
        <p:sp>
          <p:nvSpPr>
            <p:cNvPr id="9" name="Google Shape;1420;p55"/>
            <p:cNvSpPr txBox="1"/>
            <p:nvPr/>
          </p:nvSpPr>
          <p:spPr>
            <a:xfrm>
              <a:off x="4023451" y="4703902"/>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65%</a:t>
              </a:r>
              <a:endParaRPr sz="1400" b="0" i="0" u="none" strike="noStrike" cap="none" dirty="0">
                <a:solidFill>
                  <a:srgbClr val="000000"/>
                </a:solidFill>
                <a:latin typeface="Arial"/>
                <a:ea typeface="Arial"/>
                <a:cs typeface="Arial"/>
                <a:sym typeface="Arial"/>
              </a:endParaRPr>
            </a:p>
          </p:txBody>
        </p:sp>
        <p:sp>
          <p:nvSpPr>
            <p:cNvPr id="10" name="Google Shape;1421;p55"/>
            <p:cNvSpPr txBox="1"/>
            <p:nvPr/>
          </p:nvSpPr>
          <p:spPr>
            <a:xfrm>
              <a:off x="7870806" y="4703902"/>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2"/>
                  </a:solidFill>
                  <a:latin typeface="Gill Sans"/>
                  <a:ea typeface="Gill Sans"/>
                  <a:cs typeface="Gill Sans"/>
                  <a:sym typeface="Gill Sans"/>
                </a:rPr>
                <a:t>35%</a:t>
              </a:r>
              <a:endParaRPr sz="1400" b="0" i="0" u="none" strike="noStrike" cap="none">
                <a:solidFill>
                  <a:srgbClr val="000000"/>
                </a:solidFill>
                <a:latin typeface="Arial"/>
                <a:ea typeface="Arial"/>
                <a:cs typeface="Arial"/>
                <a:sym typeface="Arial"/>
              </a:endParaRPr>
            </a:p>
          </p:txBody>
        </p:sp>
        <p:sp>
          <p:nvSpPr>
            <p:cNvPr id="11" name="Google Shape;1422;p55"/>
            <p:cNvSpPr txBox="1"/>
            <p:nvPr/>
          </p:nvSpPr>
          <p:spPr>
            <a:xfrm>
              <a:off x="7375402" y="4083780"/>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2"/>
                  </a:solidFill>
                  <a:latin typeface="Gill Sans"/>
                  <a:ea typeface="Gill Sans"/>
                  <a:cs typeface="Gill Sans"/>
                  <a:sym typeface="Gill Sans"/>
                </a:rPr>
                <a:t>25%</a:t>
              </a:r>
              <a:endParaRPr sz="1400" b="0" i="0" u="none" strike="noStrike" cap="none">
                <a:solidFill>
                  <a:srgbClr val="000000"/>
                </a:solidFill>
                <a:latin typeface="Arial"/>
                <a:ea typeface="Arial"/>
                <a:cs typeface="Arial"/>
                <a:sym typeface="Arial"/>
              </a:endParaRPr>
            </a:p>
          </p:txBody>
        </p:sp>
        <p:sp>
          <p:nvSpPr>
            <p:cNvPr id="12" name="Google Shape;1423;p55"/>
            <p:cNvSpPr txBox="1"/>
            <p:nvPr/>
          </p:nvSpPr>
          <p:spPr>
            <a:xfrm>
              <a:off x="3482858" y="4083780"/>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75%</a:t>
              </a:r>
              <a:endParaRPr sz="1400" b="0" i="0" u="none" strike="noStrike" cap="none" dirty="0">
                <a:solidFill>
                  <a:srgbClr val="000000"/>
                </a:solidFill>
                <a:latin typeface="Arial"/>
                <a:ea typeface="Arial"/>
                <a:cs typeface="Arial"/>
                <a:sym typeface="Arial"/>
              </a:endParaRPr>
            </a:p>
          </p:txBody>
        </p:sp>
        <p:sp>
          <p:nvSpPr>
            <p:cNvPr id="13" name="Google Shape;1424;p55"/>
            <p:cNvSpPr txBox="1"/>
            <p:nvPr/>
          </p:nvSpPr>
          <p:spPr>
            <a:xfrm>
              <a:off x="3788086" y="3494991"/>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55%</a:t>
              </a:r>
              <a:endParaRPr sz="1400" b="0" i="0" u="none" strike="noStrike" cap="none" dirty="0">
                <a:solidFill>
                  <a:srgbClr val="000000"/>
                </a:solidFill>
                <a:latin typeface="Arial"/>
                <a:ea typeface="Arial"/>
                <a:cs typeface="Arial"/>
                <a:sym typeface="Arial"/>
              </a:endParaRPr>
            </a:p>
          </p:txBody>
        </p:sp>
        <p:sp>
          <p:nvSpPr>
            <p:cNvPr id="14" name="Google Shape;1425;p55"/>
            <p:cNvSpPr txBox="1"/>
            <p:nvPr/>
          </p:nvSpPr>
          <p:spPr>
            <a:xfrm>
              <a:off x="7595600" y="3494991"/>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2"/>
                  </a:solidFill>
                  <a:latin typeface="Gill Sans"/>
                  <a:ea typeface="Gill Sans"/>
                  <a:cs typeface="Gill Sans"/>
                  <a:sym typeface="Gill Sans"/>
                </a:rPr>
                <a:t>45%</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57"/>
          <p:cNvSpPr txBox="1">
            <a:spLocks noGrp="1"/>
          </p:cNvSpPr>
          <p:nvPr>
            <p:ph type="title"/>
          </p:nvPr>
        </p:nvSpPr>
        <p:spPr>
          <a:xfrm>
            <a:off x="609600" y="836838"/>
            <a:ext cx="10871200" cy="580800"/>
          </a:xfrm>
        </p:spPr>
        <p:txBody>
          <a:bodyPr/>
          <a:lstStyle/>
          <a:p>
            <a:pPr lvl="0"/>
            <a:r>
              <a:rPr lang="en-US"/>
              <a:t>COMPARING, AGGREGATING, AND TRACKING RESULTS </a:t>
            </a:r>
          </a:p>
        </p:txBody>
      </p:sp>
      <p:graphicFrame>
        <p:nvGraphicFramePr>
          <p:cNvPr id="1454" name="Google Shape;1454;p57"/>
          <p:cNvGraphicFramePr/>
          <p:nvPr/>
        </p:nvGraphicFramePr>
        <p:xfrm>
          <a:off x="609600" y="1967046"/>
          <a:ext cx="10872215" cy="3763042"/>
        </p:xfrm>
        <a:graphic>
          <a:graphicData uri="http://schemas.openxmlformats.org/drawingml/2006/table">
            <a:tbl>
              <a:tblPr firstRow="1" bandRow="1">
                <a:noFill/>
                <a:tableStyleId>{AF71F6A6-84FC-4517-B84F-205E2E999F06}</a:tableStyleId>
              </a:tblPr>
              <a:tblGrid>
                <a:gridCol w="2263524">
                  <a:extLst>
                    <a:ext uri="{9D8B030D-6E8A-4147-A177-3AD203B41FA5}">
                      <a16:colId xmlns:a16="http://schemas.microsoft.com/office/drawing/2014/main" val="20000"/>
                    </a:ext>
                  </a:extLst>
                </a:gridCol>
                <a:gridCol w="2174762">
                  <a:extLst>
                    <a:ext uri="{9D8B030D-6E8A-4147-A177-3AD203B41FA5}">
                      <a16:colId xmlns:a16="http://schemas.microsoft.com/office/drawing/2014/main" val="20001"/>
                    </a:ext>
                  </a:extLst>
                </a:gridCol>
                <a:gridCol w="2068917">
                  <a:extLst>
                    <a:ext uri="{9D8B030D-6E8A-4147-A177-3AD203B41FA5}">
                      <a16:colId xmlns:a16="http://schemas.microsoft.com/office/drawing/2014/main" val="20002"/>
                    </a:ext>
                  </a:extLst>
                </a:gridCol>
                <a:gridCol w="2267489">
                  <a:extLst>
                    <a:ext uri="{9D8B030D-6E8A-4147-A177-3AD203B41FA5}">
                      <a16:colId xmlns:a16="http://schemas.microsoft.com/office/drawing/2014/main" val="20003"/>
                    </a:ext>
                  </a:extLst>
                </a:gridCol>
                <a:gridCol w="2097523">
                  <a:extLst>
                    <a:ext uri="{9D8B030D-6E8A-4147-A177-3AD203B41FA5}">
                      <a16:colId xmlns:a16="http://schemas.microsoft.com/office/drawing/2014/main" val="20004"/>
                    </a:ext>
                  </a:extLst>
                </a:gridCol>
              </a:tblGrid>
              <a:tr h="429840">
                <a:tc rowSpan="3">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olidFill>
                            <a:schemeClr val="bg1"/>
                          </a:solidFill>
                          <a:latin typeface="+mj-lt"/>
                        </a:rPr>
                        <a:t>Country and Assessment</a:t>
                      </a:r>
                      <a:endParaRPr sz="1800" u="none" strike="noStrike" cap="none" dirty="0">
                        <a:solidFill>
                          <a:schemeClr val="bg1"/>
                        </a:solidFill>
                        <a:latin typeface="+mj-lt"/>
                      </a:endParaRPr>
                    </a:p>
                  </a:txBody>
                  <a:tcPr marL="91230" marR="91230" marT="45615" marB="45615"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gridSpan="4">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chemeClr val="bg1"/>
                          </a:solidFill>
                          <a:latin typeface="+mj-lt"/>
                        </a:rPr>
                        <a:t>Global Minimum Proficiency Levels</a:t>
                      </a:r>
                      <a:endParaRPr sz="1800" u="none" strike="noStrike" cap="none" dirty="0">
                        <a:solidFill>
                          <a:schemeClr val="bg1"/>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41913">
                <a:tc v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800"/>
                        <a:buFont typeface="Arial"/>
                        <a:buNone/>
                      </a:pPr>
                      <a:r>
                        <a:rPr lang="en-US" sz="1800" b="1" dirty="0">
                          <a:solidFill>
                            <a:schemeClr val="bg1"/>
                          </a:solidFill>
                          <a:latin typeface="+mj-lt"/>
                        </a:rPr>
                        <a:t>Below Partially </a:t>
                      </a:r>
                      <a:r>
                        <a:rPr lang="en-US" sz="1800" b="1" strike="noStrike" cap="none" dirty="0">
                          <a:solidFill>
                            <a:schemeClr val="bg1"/>
                          </a:solidFill>
                          <a:latin typeface="+mj-lt"/>
                        </a:rPr>
                        <a:t>Meets/</a:t>
                      </a:r>
                      <a:br>
                        <a:rPr lang="en-US" sz="1800" b="1" dirty="0">
                          <a:solidFill>
                            <a:schemeClr val="bg1"/>
                          </a:solidFill>
                          <a:latin typeface="+mj-lt"/>
                        </a:rPr>
                      </a:br>
                      <a:r>
                        <a:rPr lang="en-US" sz="1800" b="1" strike="noStrike" cap="none" dirty="0">
                          <a:solidFill>
                            <a:schemeClr val="bg1"/>
                          </a:solidFill>
                          <a:latin typeface="+mj-lt"/>
                        </a:rPr>
                        <a:t>Partially Meets</a:t>
                      </a:r>
                      <a:endParaRPr sz="1800" strike="noStrike" cap="none" dirty="0">
                        <a:solidFill>
                          <a:schemeClr val="bg1"/>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800"/>
                        <a:buFont typeface="Arial"/>
                        <a:buNone/>
                      </a:pPr>
                      <a:r>
                        <a:rPr lang="en-US" sz="1800" b="1" strike="noStrike" cap="none" dirty="0">
                          <a:solidFill>
                            <a:schemeClr val="bg1"/>
                          </a:solidFill>
                          <a:latin typeface="+mj-lt"/>
                        </a:rPr>
                        <a:t>Meets/Exceeds</a:t>
                      </a:r>
                      <a:endParaRPr sz="1800" strike="noStrike" cap="none" dirty="0">
                        <a:solidFill>
                          <a:schemeClr val="bg1"/>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extLst>
                  <a:ext uri="{0D108BD9-81ED-4DB2-BD59-A6C34878D82A}">
                    <a16:rowId xmlns:a16="http://schemas.microsoft.com/office/drawing/2014/main" val="10001"/>
                  </a:ext>
                </a:extLst>
              </a:tr>
              <a:tr h="364891">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rgbClr val="000000"/>
                          </a:solidFill>
                          <a:latin typeface="+mj-lt"/>
                        </a:rPr>
                        <a:t>Score Range</a:t>
                      </a:r>
                      <a:endParaRPr sz="1800" u="none" strike="noStrike" cap="none" dirty="0">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rgbClr val="000000"/>
                          </a:solidFill>
                          <a:latin typeface="+mj-lt"/>
                        </a:rPr>
                        <a:t>Percentage</a:t>
                      </a:r>
                      <a:endParaRPr sz="1800" u="none" strike="noStrike" cap="none" dirty="0">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rgbClr val="000000"/>
                          </a:solidFill>
                          <a:latin typeface="+mj-lt"/>
                        </a:rPr>
                        <a:t>Score Range</a:t>
                      </a:r>
                      <a:endParaRPr sz="1800" u="none" strike="noStrike" cap="none" dirty="0">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rgbClr val="000000"/>
                          </a:solidFill>
                          <a:latin typeface="+mj-lt"/>
                        </a:rPr>
                        <a:t>Percentage</a:t>
                      </a:r>
                      <a:endParaRPr sz="1800" u="none" strike="noStrike" cap="none" dirty="0">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741913">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olidFill>
                            <a:srgbClr val="000000"/>
                          </a:solidFill>
                          <a:latin typeface="+mj-lt"/>
                        </a:rPr>
                        <a:t>National </a:t>
                      </a:r>
                      <a:endParaRPr sz="1800" u="none" strike="noStrike" cap="none" dirty="0">
                        <a:solidFill>
                          <a:srgbClr val="000000"/>
                        </a:solidFill>
                        <a:latin typeface="+mj-lt"/>
                      </a:endParaRPr>
                    </a:p>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olidFill>
                            <a:srgbClr val="000000"/>
                          </a:solidFill>
                          <a:latin typeface="+mj-lt"/>
                        </a:rPr>
                        <a:t>Assessment X</a:t>
                      </a:r>
                      <a:endParaRPr sz="1800" u="none" strike="noStrike" cap="none" dirty="0">
                        <a:solidFill>
                          <a:srgbClr val="000000"/>
                        </a:solidFill>
                        <a:latin typeface="+mj-lt"/>
                      </a:endParaRPr>
                    </a:p>
                  </a:txBody>
                  <a:tcPr marL="91230" marR="91230" marT="45615" marB="45615"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000000"/>
                          </a:solidFill>
                          <a:latin typeface="+mj-lt"/>
                        </a:rPr>
                        <a:t>0-49</a:t>
                      </a:r>
                      <a:endParaRPr sz="1800" u="none" strike="noStrike" cap="none">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000000"/>
                          </a:solidFill>
                          <a:latin typeface="+mj-lt"/>
                        </a:rPr>
                        <a:t>55%</a:t>
                      </a:r>
                      <a:endParaRPr sz="1800" u="none" strike="noStrike" cap="none">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000000"/>
                          </a:solidFill>
                          <a:latin typeface="+mj-lt"/>
                        </a:rPr>
                        <a:t>50-100</a:t>
                      </a:r>
                      <a:endParaRPr sz="1800" u="none" strike="noStrike" cap="none" dirty="0">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000000"/>
                          </a:solidFill>
                          <a:latin typeface="+mj-lt"/>
                        </a:rPr>
                        <a:t>45%</a:t>
                      </a:r>
                      <a:endParaRPr sz="1800" u="none" strike="noStrike" cap="none" dirty="0">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41913">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olidFill>
                            <a:srgbClr val="000000"/>
                          </a:solidFill>
                          <a:latin typeface="+mj-lt"/>
                        </a:rPr>
                        <a:t>National </a:t>
                      </a:r>
                      <a:endParaRPr sz="1800" u="none" strike="noStrike" cap="none" dirty="0">
                        <a:solidFill>
                          <a:srgbClr val="000000"/>
                        </a:solidFill>
                        <a:latin typeface="+mj-lt"/>
                      </a:endParaRPr>
                    </a:p>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olidFill>
                            <a:srgbClr val="000000"/>
                          </a:solidFill>
                          <a:latin typeface="+mj-lt"/>
                        </a:rPr>
                        <a:t>Assessment Y</a:t>
                      </a:r>
                      <a:endParaRPr sz="1800" u="none" strike="noStrike" cap="none" dirty="0">
                        <a:solidFill>
                          <a:srgbClr val="000000"/>
                        </a:solidFill>
                        <a:latin typeface="+mj-lt"/>
                      </a:endParaRPr>
                    </a:p>
                  </a:txBody>
                  <a:tcPr marL="91230" marR="91230" marT="45615" marB="45615"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000000"/>
                          </a:solidFill>
                          <a:latin typeface="+mj-lt"/>
                        </a:rPr>
                        <a:t>0-59</a:t>
                      </a:r>
                      <a:endParaRPr sz="1800" u="none" strike="noStrike" cap="none">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000000"/>
                          </a:solidFill>
                          <a:latin typeface="+mj-lt"/>
                        </a:rPr>
                        <a:t>75%</a:t>
                      </a:r>
                      <a:endParaRPr sz="1800" u="none" strike="noStrike" cap="none">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000000"/>
                          </a:solidFill>
                          <a:latin typeface="+mj-lt"/>
                        </a:rPr>
                        <a:t>60-100</a:t>
                      </a:r>
                      <a:endParaRPr sz="1800" u="none" strike="noStrike" cap="none">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000000"/>
                          </a:solidFill>
                          <a:latin typeface="+mj-lt"/>
                        </a:rPr>
                        <a:t>25%</a:t>
                      </a:r>
                      <a:endParaRPr sz="1800" u="none" strike="noStrike" cap="none" dirty="0">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41913">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olidFill>
                            <a:srgbClr val="000000"/>
                          </a:solidFill>
                          <a:latin typeface="+mj-lt"/>
                        </a:rPr>
                        <a:t>National </a:t>
                      </a:r>
                      <a:endParaRPr sz="1800" u="none" strike="noStrike" cap="none" dirty="0">
                        <a:solidFill>
                          <a:srgbClr val="000000"/>
                        </a:solidFill>
                        <a:latin typeface="+mj-lt"/>
                      </a:endParaRPr>
                    </a:p>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olidFill>
                            <a:srgbClr val="000000"/>
                          </a:solidFill>
                          <a:latin typeface="+mj-lt"/>
                        </a:rPr>
                        <a:t>Assessment Z</a:t>
                      </a:r>
                      <a:endParaRPr sz="1800" u="none" strike="noStrike" cap="none" dirty="0">
                        <a:solidFill>
                          <a:srgbClr val="000000"/>
                        </a:solidFill>
                        <a:latin typeface="+mj-lt"/>
                      </a:endParaRPr>
                    </a:p>
                  </a:txBody>
                  <a:tcPr marL="91230" marR="91230" marT="45615" marB="45615"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000000"/>
                          </a:solidFill>
                          <a:latin typeface="+mj-lt"/>
                        </a:rPr>
                        <a:t>0-39</a:t>
                      </a:r>
                      <a:endParaRPr sz="1800" u="none" strike="noStrike" cap="none">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000000"/>
                          </a:solidFill>
                          <a:latin typeface="+mj-lt"/>
                        </a:rPr>
                        <a:t>65%</a:t>
                      </a:r>
                      <a:endParaRPr sz="1800" u="none" strike="noStrike" cap="none">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000000"/>
                          </a:solidFill>
                          <a:latin typeface="+mj-lt"/>
                        </a:rPr>
                        <a:t>40-100</a:t>
                      </a:r>
                      <a:endParaRPr sz="1800" u="none" strike="noStrike" cap="none">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000000"/>
                          </a:solidFill>
                          <a:latin typeface="+mj-lt"/>
                        </a:rPr>
                        <a:t>35%</a:t>
                      </a:r>
                      <a:endParaRPr sz="1800" u="none" strike="noStrike" cap="none" dirty="0">
                        <a:solidFill>
                          <a:srgbClr val="000000"/>
                        </a:solidFill>
                        <a:latin typeface="+mj-lt"/>
                      </a:endParaRPr>
                    </a:p>
                  </a:txBody>
                  <a:tcPr marL="91230" marR="91230" marT="45615" marB="4561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2" name="Picture 1" descr="A black and white logo&#10;&#10;Description automatically generated with low confidence">
            <a:extLst>
              <a:ext uri="{FF2B5EF4-FFF2-40B4-BE49-F238E27FC236}">
                <a16:creationId xmlns:a16="http://schemas.microsoft.com/office/drawing/2014/main" id="{D2443E00-1DF4-8916-6B7D-23634B8CFF9D}"/>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58"/>
          <p:cNvSpPr txBox="1">
            <a:spLocks noGrp="1"/>
          </p:cNvSpPr>
          <p:nvPr>
            <p:ph type="title"/>
          </p:nvPr>
        </p:nvSpPr>
        <p:spPr/>
        <p:txBody>
          <a:bodyPr/>
          <a:lstStyle/>
          <a:p>
            <a:pPr lvl="0"/>
            <a:r>
              <a:rPr lang="en-US"/>
              <a:t>SETTING THREE GLOBAL BENCHMARKS</a:t>
            </a:r>
          </a:p>
        </p:txBody>
      </p:sp>
      <p:sp>
        <p:nvSpPr>
          <p:cNvPr id="1461" name="Google Shape;1461;p58"/>
          <p:cNvSpPr txBox="1">
            <a:spLocks noGrp="1"/>
          </p:cNvSpPr>
          <p:nvPr>
            <p:ph type="body" idx="1"/>
          </p:nvPr>
        </p:nvSpPr>
        <p:spPr/>
        <p:txBody>
          <a:bodyPr/>
          <a:lstStyle/>
          <a:p>
            <a:pPr lvl="0"/>
            <a:r>
              <a:rPr lang="en-US" dirty="0"/>
              <a:t>Setting </a:t>
            </a:r>
            <a:r>
              <a:rPr lang="en-US" b="1" dirty="0"/>
              <a:t>three global benchmarks </a:t>
            </a:r>
            <a:r>
              <a:rPr lang="en-US" dirty="0"/>
              <a:t>classifies learners into </a:t>
            </a:r>
            <a:r>
              <a:rPr lang="en-US" b="1" dirty="0"/>
              <a:t>four GPLs</a:t>
            </a:r>
            <a:r>
              <a:rPr lang="en-US" dirty="0"/>
              <a:t>.</a:t>
            </a:r>
          </a:p>
          <a:p>
            <a:pPr lvl="0"/>
            <a:r>
              <a:rPr lang="en-US" dirty="0"/>
              <a:t>Percentages of learners in the four GPLs are calculated based on the assessment data sets (score distributions).</a:t>
            </a:r>
          </a:p>
          <a:p>
            <a:pPr lvl="0"/>
            <a:r>
              <a:rPr lang="en-US" dirty="0"/>
              <a:t>[USAID “F” indicators require reporting on the percentage of learners progressing from a lower to a higher GPL over time.]</a:t>
            </a:r>
          </a:p>
        </p:txBody>
      </p:sp>
      <p:grpSp>
        <p:nvGrpSpPr>
          <p:cNvPr id="5" name="Group 4"/>
          <p:cNvGrpSpPr/>
          <p:nvPr/>
        </p:nvGrpSpPr>
        <p:grpSpPr>
          <a:xfrm>
            <a:off x="368124" y="4321237"/>
            <a:ext cx="10913076" cy="2232911"/>
            <a:chOff x="368124" y="4321237"/>
            <a:chExt cx="10913076" cy="2232911"/>
          </a:xfrm>
        </p:grpSpPr>
        <p:sp>
          <p:nvSpPr>
            <p:cNvPr id="32" name="Google Shape;1350;p53"/>
            <p:cNvSpPr txBox="1"/>
            <p:nvPr/>
          </p:nvSpPr>
          <p:spPr>
            <a:xfrm>
              <a:off x="2051508" y="4990539"/>
              <a:ext cx="8368135" cy="307777"/>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0-----------------------------------------------------------------------------------------------------------------------------100</a:t>
              </a:r>
              <a:endParaRPr sz="1400" b="0" i="0" u="none" strike="noStrike" cap="none" dirty="0">
                <a:solidFill>
                  <a:srgbClr val="000000"/>
                </a:solidFill>
                <a:latin typeface="Arial"/>
                <a:ea typeface="Arial"/>
                <a:cs typeface="Arial"/>
                <a:sym typeface="Arial"/>
              </a:endParaRPr>
            </a:p>
          </p:txBody>
        </p:sp>
        <p:cxnSp>
          <p:nvCxnSpPr>
            <p:cNvPr id="44" name="Google Shape;1484;gadaf0ff14e_0_3104"/>
            <p:cNvCxnSpPr/>
            <p:nvPr/>
          </p:nvCxnSpPr>
          <p:spPr>
            <a:xfrm>
              <a:off x="8388354" y="4843310"/>
              <a:ext cx="0" cy="1663200"/>
            </a:xfrm>
            <a:prstGeom prst="straightConnector1">
              <a:avLst/>
            </a:prstGeom>
            <a:noFill/>
            <a:ln w="28575" cap="flat" cmpd="sng">
              <a:solidFill>
                <a:schemeClr val="accent3"/>
              </a:solidFill>
              <a:prstDash val="dot"/>
              <a:round/>
              <a:headEnd type="none" w="sm" len="sm"/>
              <a:tailEnd type="none" w="sm" len="sm"/>
            </a:ln>
            <a:effectLst>
              <a:outerShdw blurRad="40000" dist="20000" dir="5400000" rotWithShape="0">
                <a:srgbClr val="000000">
                  <a:alpha val="36080"/>
                </a:srgbClr>
              </a:outerShdw>
            </a:effectLst>
          </p:spPr>
        </p:cxnSp>
        <p:cxnSp>
          <p:nvCxnSpPr>
            <p:cNvPr id="43" name="Google Shape;1483;gadaf0ff14e_0_3104"/>
            <p:cNvCxnSpPr/>
            <p:nvPr/>
          </p:nvCxnSpPr>
          <p:spPr>
            <a:xfrm>
              <a:off x="3871383" y="4843310"/>
              <a:ext cx="0" cy="1663200"/>
            </a:xfrm>
            <a:prstGeom prst="straightConnector1">
              <a:avLst/>
            </a:prstGeom>
            <a:noFill/>
            <a:ln w="28575" cap="flat" cmpd="sng">
              <a:solidFill>
                <a:schemeClr val="accent3"/>
              </a:solidFill>
              <a:prstDash val="dot"/>
              <a:round/>
              <a:headEnd type="none" w="sm" len="sm"/>
              <a:tailEnd type="none" w="sm" len="sm"/>
            </a:ln>
            <a:effectLst>
              <a:outerShdw blurRad="40000" dist="20000" dir="5400000" rotWithShape="0">
                <a:srgbClr val="000000">
                  <a:alpha val="36080"/>
                </a:srgbClr>
              </a:outerShdw>
            </a:effectLst>
          </p:spPr>
        </p:cxnSp>
        <p:cxnSp>
          <p:nvCxnSpPr>
            <p:cNvPr id="33" name="Google Shape;1351;p53"/>
            <p:cNvCxnSpPr/>
            <p:nvPr/>
          </p:nvCxnSpPr>
          <p:spPr>
            <a:xfrm>
              <a:off x="6150130" y="4843433"/>
              <a:ext cx="0" cy="1663077"/>
            </a:xfrm>
            <a:prstGeom prst="straightConnector1">
              <a:avLst/>
            </a:prstGeom>
            <a:noFill/>
            <a:ln w="28575" cap="flat" cmpd="sng">
              <a:solidFill>
                <a:srgbClr val="651D32"/>
              </a:solidFill>
              <a:prstDash val="dot"/>
              <a:round/>
              <a:headEnd type="none" w="sm" len="sm"/>
              <a:tailEnd type="none" w="sm" len="sm"/>
            </a:ln>
            <a:effectLst>
              <a:outerShdw blurRad="40000" dist="20000" dir="5400000" rotWithShape="0">
                <a:srgbClr val="000000">
                  <a:alpha val="36078"/>
                </a:srgbClr>
              </a:outerShdw>
            </a:effectLst>
          </p:spPr>
        </p:cxnSp>
        <p:sp>
          <p:nvSpPr>
            <p:cNvPr id="34" name="Google Shape;1352;p53"/>
            <p:cNvSpPr txBox="1"/>
            <p:nvPr/>
          </p:nvSpPr>
          <p:spPr>
            <a:xfrm>
              <a:off x="5000186" y="4321237"/>
              <a:ext cx="228599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651D32"/>
                  </a:solidFill>
                  <a:latin typeface="Gill Sans"/>
                  <a:ea typeface="Gill Sans"/>
                  <a:cs typeface="Gill Sans"/>
                  <a:sym typeface="Gill Sans"/>
                </a:rPr>
                <a:t>Meets</a:t>
              </a:r>
              <a:endParaRPr sz="1400" b="0" i="0" u="none" strike="noStrike" cap="none" dirty="0">
                <a:solidFill>
                  <a:srgbClr val="651D32"/>
                </a:solidFil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651D32"/>
                  </a:solidFill>
                  <a:latin typeface="Gill Sans"/>
                  <a:ea typeface="Gill Sans"/>
                  <a:cs typeface="Gill Sans"/>
                  <a:sym typeface="Gill Sans"/>
                </a:rPr>
                <a:t>Benchmark</a:t>
              </a:r>
              <a:endParaRPr sz="1400" b="0" i="0" u="none" strike="noStrike" cap="none" dirty="0">
                <a:solidFill>
                  <a:srgbClr val="651D32"/>
                </a:solidFill>
                <a:sym typeface="Arial"/>
              </a:endParaRPr>
            </a:p>
          </p:txBody>
        </p:sp>
        <p:sp>
          <p:nvSpPr>
            <p:cNvPr id="35" name="Google Shape;1353;p53"/>
            <p:cNvSpPr txBox="1"/>
            <p:nvPr/>
          </p:nvSpPr>
          <p:spPr>
            <a:xfrm>
              <a:off x="5822458" y="4922060"/>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50</a:t>
              </a:r>
              <a:endParaRPr sz="1400" b="0" i="0" u="none" strike="noStrike" cap="none" dirty="0">
                <a:solidFill>
                  <a:srgbClr val="000000"/>
                </a:solidFill>
                <a:latin typeface="Arial"/>
                <a:ea typeface="Arial"/>
                <a:cs typeface="Arial"/>
                <a:sym typeface="Arial"/>
              </a:endParaRPr>
            </a:p>
          </p:txBody>
        </p:sp>
        <p:sp>
          <p:nvSpPr>
            <p:cNvPr id="36" name="Google Shape;1354;p53"/>
            <p:cNvSpPr txBox="1"/>
            <p:nvPr/>
          </p:nvSpPr>
          <p:spPr>
            <a:xfrm>
              <a:off x="368124" y="4882817"/>
              <a:ext cx="152731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National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Assessment X</a:t>
              </a:r>
              <a:endParaRPr sz="1400" b="0" i="0" u="none" strike="noStrike" cap="none" dirty="0">
                <a:solidFill>
                  <a:srgbClr val="000000"/>
                </a:solidFill>
                <a:latin typeface="Arial"/>
                <a:ea typeface="Arial"/>
                <a:cs typeface="Arial"/>
                <a:sym typeface="Arial"/>
              </a:endParaRPr>
            </a:p>
          </p:txBody>
        </p:sp>
        <p:grpSp>
          <p:nvGrpSpPr>
            <p:cNvPr id="37" name="Google Shape;591;g9e221870aa_0_0"/>
            <p:cNvGrpSpPr/>
            <p:nvPr/>
          </p:nvGrpSpPr>
          <p:grpSpPr>
            <a:xfrm>
              <a:off x="1565875" y="5182548"/>
              <a:ext cx="9715325" cy="1371600"/>
              <a:chOff x="-298419" y="1"/>
              <a:chExt cx="9220200" cy="1371600"/>
            </a:xfrm>
          </p:grpSpPr>
          <p:sp>
            <p:nvSpPr>
              <p:cNvPr id="38" name="Google Shape;592;g9e221870aa_0_0"/>
              <p:cNvSpPr/>
              <p:nvPr/>
            </p:nvSpPr>
            <p:spPr>
              <a:xfrm>
                <a:off x="-298419" y="1"/>
                <a:ext cx="9220200"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593;g9e221870aa_0_0"/>
              <p:cNvSpPr/>
              <p:nvPr/>
            </p:nvSpPr>
            <p:spPr>
              <a:xfrm>
                <a:off x="-170702" y="411451"/>
                <a:ext cx="1995938"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Below Partially Meets Global Minimum Proficiency</a:t>
                </a:r>
                <a:endParaRPr lang="en-US" sz="1300" dirty="0"/>
              </a:p>
            </p:txBody>
          </p:sp>
          <p:sp>
            <p:nvSpPr>
              <p:cNvPr id="40" name="Google Shape;595;g9e221870aa_0_0"/>
              <p:cNvSpPr/>
              <p:nvPr/>
            </p:nvSpPr>
            <p:spPr>
              <a:xfrm>
                <a:off x="1978560" y="411451"/>
                <a:ext cx="1995938"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Partially Meets Global Minimum Proficiency</a:t>
                </a:r>
                <a:endParaRPr lang="en-US" sz="1300" dirty="0"/>
              </a:p>
            </p:txBody>
          </p:sp>
          <p:sp>
            <p:nvSpPr>
              <p:cNvPr id="41" name="Google Shape;597;g9e221870aa_0_0"/>
              <p:cNvSpPr/>
              <p:nvPr/>
            </p:nvSpPr>
            <p:spPr>
              <a:xfrm>
                <a:off x="4127823" y="411451"/>
                <a:ext cx="1995938"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Meets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sp>
            <p:nvSpPr>
              <p:cNvPr id="42" name="Google Shape;599;g9e221870aa_0_0"/>
              <p:cNvSpPr/>
              <p:nvPr/>
            </p:nvSpPr>
            <p:spPr>
              <a:xfrm>
                <a:off x="6277085" y="411451"/>
                <a:ext cx="1995938"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Exceeds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grpSp>
        <p:sp>
          <p:nvSpPr>
            <p:cNvPr id="45" name="Google Shape;1485;gadaf0ff14e_0_3104"/>
            <p:cNvSpPr txBox="1"/>
            <p:nvPr/>
          </p:nvSpPr>
          <p:spPr>
            <a:xfrm>
              <a:off x="8056407" y="4922037"/>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accent3"/>
                  </a:solidFill>
                  <a:latin typeface="Gill Sans"/>
                  <a:ea typeface="Gill Sans"/>
                  <a:cs typeface="Gill Sans"/>
                  <a:sym typeface="Gill Sans"/>
                </a:rPr>
                <a:t>80</a:t>
              </a:r>
              <a:endParaRPr sz="1400" b="0" i="0" u="none" strike="noStrike" cap="none">
                <a:solidFill>
                  <a:schemeClr val="accent3"/>
                </a:solidFill>
                <a:sym typeface="Arial"/>
              </a:endParaRPr>
            </a:p>
          </p:txBody>
        </p:sp>
        <p:sp>
          <p:nvSpPr>
            <p:cNvPr id="46" name="Google Shape;1486;gadaf0ff14e_0_3104"/>
            <p:cNvSpPr txBox="1"/>
            <p:nvPr/>
          </p:nvSpPr>
          <p:spPr>
            <a:xfrm>
              <a:off x="3539436" y="4922037"/>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accent3"/>
                  </a:solidFill>
                  <a:latin typeface="Gill Sans"/>
                  <a:ea typeface="Gill Sans"/>
                  <a:cs typeface="Gill Sans"/>
                  <a:sym typeface="Gill Sans"/>
                </a:rPr>
                <a:t>30</a:t>
              </a:r>
              <a:endParaRPr sz="1400" b="0" i="0" u="none" strike="noStrike" cap="none" dirty="0">
                <a:solidFill>
                  <a:schemeClr val="accent3"/>
                </a:solidFill>
                <a:sym typeface="Arial"/>
              </a:endParaRPr>
            </a:p>
          </p:txBody>
        </p:sp>
        <p:sp>
          <p:nvSpPr>
            <p:cNvPr id="47" name="Google Shape;1487;gadaf0ff14e_0_3104"/>
            <p:cNvSpPr txBox="1"/>
            <p:nvPr/>
          </p:nvSpPr>
          <p:spPr>
            <a:xfrm>
              <a:off x="2728386" y="4321257"/>
              <a:ext cx="22860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accent3"/>
                  </a:solidFill>
                  <a:latin typeface="Gill Sans"/>
                  <a:ea typeface="Gill Sans"/>
                  <a:cs typeface="Gill Sans"/>
                  <a:sym typeface="Gill Sans"/>
                </a:rPr>
                <a:t>Partially Meets</a:t>
              </a:r>
              <a:endParaRPr sz="1400" b="0" i="0" u="none" strike="noStrike" cap="none" dirty="0">
                <a:solidFill>
                  <a:schemeClr val="accent3"/>
                </a:solidFil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accent3"/>
                  </a:solidFill>
                  <a:latin typeface="Gill Sans"/>
                  <a:ea typeface="Gill Sans"/>
                  <a:cs typeface="Gill Sans"/>
                  <a:sym typeface="Gill Sans"/>
                </a:rPr>
                <a:t>Benchmark</a:t>
              </a:r>
              <a:endParaRPr sz="1400" b="0" i="0" u="none" strike="noStrike" cap="none" dirty="0">
                <a:solidFill>
                  <a:schemeClr val="accent3"/>
                </a:solidFill>
                <a:sym typeface="Arial"/>
              </a:endParaRPr>
            </a:p>
          </p:txBody>
        </p:sp>
        <p:sp>
          <p:nvSpPr>
            <p:cNvPr id="48" name="Google Shape;1488;gadaf0ff14e_0_3104"/>
            <p:cNvSpPr txBox="1"/>
            <p:nvPr/>
          </p:nvSpPr>
          <p:spPr>
            <a:xfrm>
              <a:off x="7245357" y="4321257"/>
              <a:ext cx="22860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accent3"/>
                  </a:solidFill>
                  <a:latin typeface="Gill Sans"/>
                  <a:ea typeface="Gill Sans"/>
                  <a:cs typeface="Gill Sans"/>
                  <a:sym typeface="Gill Sans"/>
                </a:rPr>
                <a:t>Exceeds</a:t>
              </a:r>
              <a:endParaRPr sz="1400" b="0" i="0" u="none" strike="noStrike" cap="none" dirty="0">
                <a:solidFill>
                  <a:schemeClr val="accent3"/>
                </a:solidFil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accent3"/>
                  </a:solidFill>
                  <a:latin typeface="Gill Sans"/>
                  <a:ea typeface="Gill Sans"/>
                  <a:cs typeface="Gill Sans"/>
                  <a:sym typeface="Gill Sans"/>
                </a:rPr>
                <a:t>Benchmark</a:t>
              </a:r>
              <a:endParaRPr sz="1400" b="0" i="0" u="none" strike="noStrike" cap="none" dirty="0">
                <a:solidFill>
                  <a:schemeClr val="accent3"/>
                </a:solidFill>
                <a:sym typeface="Arial"/>
              </a:endParaRPr>
            </a:p>
          </p:txBody>
        </p:sp>
        <p:sp>
          <p:nvSpPr>
            <p:cNvPr id="49" name="Google Shape;1489;gadaf0ff14e_0_3104"/>
            <p:cNvSpPr txBox="1"/>
            <p:nvPr/>
          </p:nvSpPr>
          <p:spPr>
            <a:xfrm>
              <a:off x="2622316" y="4922037"/>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20%</a:t>
              </a:r>
              <a:endParaRPr sz="1400" b="0" i="0" u="none" strike="noStrike" cap="none" dirty="0">
                <a:solidFill>
                  <a:srgbClr val="000000"/>
                </a:solidFill>
                <a:latin typeface="Arial"/>
                <a:ea typeface="Arial"/>
                <a:cs typeface="Arial"/>
                <a:sym typeface="Arial"/>
              </a:endParaRPr>
            </a:p>
          </p:txBody>
        </p:sp>
        <p:sp>
          <p:nvSpPr>
            <p:cNvPr id="50" name="Google Shape;1490;gadaf0ff14e_0_3104"/>
            <p:cNvSpPr txBox="1"/>
            <p:nvPr/>
          </p:nvSpPr>
          <p:spPr>
            <a:xfrm>
              <a:off x="4713845" y="4922037"/>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35%</a:t>
              </a:r>
              <a:endParaRPr sz="1400" b="0" i="0" u="none" strike="noStrike" cap="none" dirty="0">
                <a:solidFill>
                  <a:srgbClr val="000000"/>
                </a:solidFill>
                <a:latin typeface="Arial"/>
                <a:ea typeface="Arial"/>
                <a:cs typeface="Arial"/>
                <a:sym typeface="Arial"/>
              </a:endParaRPr>
            </a:p>
          </p:txBody>
        </p:sp>
        <p:sp>
          <p:nvSpPr>
            <p:cNvPr id="51" name="Google Shape;1491;gadaf0ff14e_0_3104"/>
            <p:cNvSpPr txBox="1"/>
            <p:nvPr/>
          </p:nvSpPr>
          <p:spPr>
            <a:xfrm>
              <a:off x="7020444" y="4922037"/>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30%</a:t>
              </a:r>
              <a:endParaRPr sz="1400" b="0" i="0" u="none" strike="noStrike" cap="none" dirty="0">
                <a:solidFill>
                  <a:srgbClr val="000000"/>
                </a:solidFill>
                <a:latin typeface="Arial"/>
                <a:ea typeface="Arial"/>
                <a:cs typeface="Arial"/>
                <a:sym typeface="Arial"/>
              </a:endParaRPr>
            </a:p>
          </p:txBody>
        </p:sp>
        <p:sp>
          <p:nvSpPr>
            <p:cNvPr id="52" name="Google Shape;1492;gadaf0ff14e_0_3104"/>
            <p:cNvSpPr txBox="1"/>
            <p:nvPr/>
          </p:nvSpPr>
          <p:spPr>
            <a:xfrm>
              <a:off x="8874581" y="4922037"/>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15%</a:t>
              </a:r>
              <a:endParaRPr sz="1400" b="0" i="0" u="none" strike="noStrike" cap="none" dirty="0">
                <a:solidFill>
                  <a:srgbClr val="000000"/>
                </a:solidFill>
                <a:latin typeface="Arial"/>
                <a:ea typeface="Arial"/>
                <a:cs typeface="Arial"/>
                <a:sym typeface="Arial"/>
              </a:endParaRPr>
            </a:p>
          </p:txBody>
        </p:sp>
      </p:grpSp>
      <p:sp>
        <p:nvSpPr>
          <p:cNvPr id="26" name="Google Shape;1355;p53">
            <a:extLst>
              <a:ext uri="{FF2B5EF4-FFF2-40B4-BE49-F238E27FC236}">
                <a16:creationId xmlns:a16="http://schemas.microsoft.com/office/drawing/2014/main" id="{338A5BD3-B044-461D-A6ED-0FBFA302FFC8}"/>
              </a:ext>
            </a:extLst>
          </p:cNvPr>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09D858B4-8BF7-385B-4348-77F4D145BB12}"/>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US" dirty="0"/>
              <a:t>Presentation 12</a:t>
            </a:r>
            <a:br>
              <a:rPr lang="en-US" dirty="0"/>
            </a:br>
            <a:br>
              <a:rPr lang="en-US" dirty="0"/>
            </a:br>
            <a:r>
              <a:rPr lang="en-US" dirty="0"/>
              <a:t>Train Panelists on Benchmarking Task</a:t>
            </a:r>
          </a:p>
        </p:txBody>
      </p:sp>
    </p:spTree>
    <p:extLst>
      <p:ext uri="{BB962C8B-B14F-4D97-AF65-F5344CB8AC3E}">
        <p14:creationId xmlns:p14="http://schemas.microsoft.com/office/powerpoint/2010/main" val="25699897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59"/>
          <p:cNvSpPr txBox="1">
            <a:spLocks noGrp="1"/>
          </p:cNvSpPr>
          <p:nvPr>
            <p:ph type="ctrTitle"/>
          </p:nvPr>
        </p:nvSpPr>
        <p:spPr>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lt2"/>
              </a:buClr>
              <a:buSzPts val="2800"/>
              <a:buFont typeface="Gill Sans"/>
              <a:buNone/>
            </a:pPr>
            <a:r>
              <a:rPr lang="en-US" sz="3600" b="1" cap="none" dirty="0">
                <a:solidFill>
                  <a:srgbClr val="F3F3F3"/>
                </a:solidFill>
              </a:rPr>
              <a:t>PRESENTATION</a:t>
            </a:r>
            <a:endParaRPr sz="3600" b="1"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b="1" cap="none" dirty="0">
                <a:solidFill>
                  <a:srgbClr val="F3F3F3"/>
                </a:solidFill>
              </a:rPr>
              <a:t> </a:t>
            </a:r>
            <a:endParaRPr sz="3600" b="1" cap="none"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cap="none" dirty="0">
                <a:solidFill>
                  <a:srgbClr val="F3F3F3"/>
                </a:solidFill>
              </a:rPr>
              <a:t>ANGOFF METHOD </a:t>
            </a:r>
            <a:r>
              <a:rPr lang="en-US" sz="3600" dirty="0">
                <a:solidFill>
                  <a:srgbClr val="F3F3F3"/>
                </a:solidFill>
              </a:rPr>
              <a:t>FOR SETTING BENCHMARKS</a:t>
            </a:r>
            <a:endParaRPr sz="3600" dirty="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id="{AB80735D-8A7B-ACEA-2A85-C8FA30EEAB89}"/>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60"/>
          <p:cNvSpPr txBox="1">
            <a:spLocks noGrp="1"/>
          </p:cNvSpPr>
          <p:nvPr>
            <p:ph type="title"/>
          </p:nvPr>
        </p:nvSpPr>
        <p:spPr/>
        <p:txBody>
          <a:bodyPr/>
          <a:lstStyle/>
          <a:p>
            <a:pPr lvl="0"/>
            <a:r>
              <a:rPr lang="en-US"/>
              <a:t>IMPLEMENTING THE ANGOFF METHOD FOR SETTING BENCHMARKS</a:t>
            </a:r>
            <a:endParaRPr lang="en-US" dirty="0"/>
          </a:p>
        </p:txBody>
      </p:sp>
      <p:sp>
        <p:nvSpPr>
          <p:cNvPr id="1508" name="Google Shape;1508;p60"/>
          <p:cNvSpPr txBox="1">
            <a:spLocks noGrp="1"/>
          </p:cNvSpPr>
          <p:nvPr>
            <p:ph type="body" idx="1"/>
          </p:nvPr>
        </p:nvSpPr>
        <p:spPr/>
        <p:txBody>
          <a:bodyPr/>
          <a:lstStyle/>
          <a:p>
            <a:pPr lvl="0"/>
            <a:r>
              <a:rPr lang="en-US" dirty="0"/>
              <a:t>The </a:t>
            </a:r>
            <a:r>
              <a:rPr lang="en-US" b="1" dirty="0"/>
              <a:t>Modified Angoff method </a:t>
            </a:r>
            <a:r>
              <a:rPr lang="en-US" dirty="0"/>
              <a:t>is used to set the benchmarks: </a:t>
            </a:r>
          </a:p>
          <a:p>
            <a:pPr lvl="1"/>
            <a:r>
              <a:rPr lang="en-US" dirty="0"/>
              <a:t>Widely-used benchmarking method</a:t>
            </a:r>
          </a:p>
          <a:p>
            <a:pPr lvl="1"/>
            <a:r>
              <a:rPr lang="en-US" dirty="0"/>
              <a:t>Relies on judgements by expert panelists</a:t>
            </a:r>
          </a:p>
          <a:p>
            <a:pPr lvl="1"/>
            <a:r>
              <a:rPr lang="en-US" dirty="0"/>
              <a:t>Item-centered method, i.e., panelists rate each item, estimating whether minimally proficient learners at each GPL would answer the item correctly</a:t>
            </a:r>
          </a:p>
          <a:p>
            <a:pPr lvl="0"/>
            <a:endParaRPr lang="en-US" dirty="0"/>
          </a:p>
          <a:p>
            <a:pPr lvl="0"/>
            <a:r>
              <a:rPr lang="en-US" dirty="0"/>
              <a:t>Critical to focus on the </a:t>
            </a:r>
            <a:r>
              <a:rPr lang="en-US" b="1" dirty="0"/>
              <a:t>definitions of minimum proficiency from the GPDs </a:t>
            </a:r>
            <a:r>
              <a:rPr lang="en-US" dirty="0"/>
              <a:t>in the GPF at [(Grade 2 for SDG 4.1.1(a), Grade 5 for SDG 4.1.1(b) and Grade 8 for SDG 4.1.1(c))]</a:t>
            </a:r>
          </a:p>
        </p:txBody>
      </p:sp>
      <p:sp>
        <p:nvSpPr>
          <p:cNvPr id="4" name="Google Shape;1617;p66">
            <a:extLst>
              <a:ext uri="{FF2B5EF4-FFF2-40B4-BE49-F238E27FC236}">
                <a16:creationId xmlns:a16="http://schemas.microsoft.com/office/drawing/2014/main" id="{9B77E1F9-A26B-4345-93AE-14F3A879AEF8}"/>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C0AC98E6-1BD5-2109-243F-E4798DB38431}"/>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g9c7fbe508c_0_1735"/>
          <p:cNvSpPr txBox="1">
            <a:spLocks noGrp="1"/>
          </p:cNvSpPr>
          <p:nvPr>
            <p:ph type="title"/>
          </p:nvPr>
        </p:nvSpPr>
        <p:spPr/>
        <p:txBody>
          <a:bodyPr/>
          <a:lstStyle/>
          <a:p>
            <a:pPr lvl="0"/>
            <a:r>
              <a:rPr lang="en-US"/>
              <a:t>IMPLEMENTING THE ANGOFF METHOD FOR SETTING BENCHMARKS</a:t>
            </a:r>
            <a:endParaRPr lang="en-US" dirty="0"/>
          </a:p>
        </p:txBody>
      </p:sp>
      <p:sp>
        <p:nvSpPr>
          <p:cNvPr id="1516" name="Google Shape;1516;g9c7fbe508c_0_1735"/>
          <p:cNvSpPr txBox="1">
            <a:spLocks noGrp="1"/>
          </p:cNvSpPr>
          <p:nvPr>
            <p:ph type="body" idx="1"/>
          </p:nvPr>
        </p:nvSpPr>
        <p:spPr/>
        <p:txBody>
          <a:bodyPr/>
          <a:lstStyle/>
          <a:p>
            <a:pPr lvl="0"/>
            <a:r>
              <a:rPr lang="en-US" dirty="0"/>
              <a:t>Ratings for Task 3 should be </a:t>
            </a:r>
            <a:r>
              <a:rPr lang="en-US" b="1" dirty="0"/>
              <a:t>individual and independent</a:t>
            </a:r>
            <a:r>
              <a:rPr lang="en-US" dirty="0"/>
              <a:t>.</a:t>
            </a:r>
          </a:p>
          <a:p>
            <a:pPr lvl="0"/>
            <a:r>
              <a:rPr lang="en-US" b="1" dirty="0"/>
              <a:t>Consensus on ratings is not needed</a:t>
            </a:r>
            <a:r>
              <a:rPr lang="en-US" dirty="0"/>
              <a:t>, though consistency is desired.</a:t>
            </a:r>
          </a:p>
          <a:p>
            <a:pPr lvl="0"/>
            <a:r>
              <a:rPr lang="en-US" b="1" dirty="0"/>
              <a:t>Benchmarks represent the panel’s estimates of scores</a:t>
            </a:r>
            <a:r>
              <a:rPr lang="en-US" dirty="0"/>
              <a:t> that a minimally proficient learner at each level would obtain on the assessment.</a:t>
            </a:r>
          </a:p>
          <a:p>
            <a:pPr lvl="0"/>
            <a:r>
              <a:rPr lang="en-US" dirty="0"/>
              <a:t>Angoff uses </a:t>
            </a:r>
            <a:r>
              <a:rPr lang="en-US" b="1" dirty="0"/>
              <a:t>two rounds </a:t>
            </a:r>
            <a:r>
              <a:rPr lang="en-US" dirty="0"/>
              <a:t>of item ratings, with discussions and feedback between rounds. </a:t>
            </a:r>
          </a:p>
          <a:p>
            <a:pPr lvl="0"/>
            <a:r>
              <a:rPr lang="en-US" b="1" dirty="0"/>
              <a:t>Global benchmarks </a:t>
            </a:r>
            <a:r>
              <a:rPr lang="en-US" dirty="0"/>
              <a:t>are calculated based on the total ratings by each panelist and the averages across all the panelists.</a:t>
            </a:r>
          </a:p>
        </p:txBody>
      </p:sp>
      <p:pic>
        <p:nvPicPr>
          <p:cNvPr id="2" name="Picture 1" descr="A black and white logo&#10;&#10;Description automatically generated with low confidence">
            <a:extLst>
              <a:ext uri="{FF2B5EF4-FFF2-40B4-BE49-F238E27FC236}">
                <a16:creationId xmlns:a16="http://schemas.microsoft.com/office/drawing/2014/main" id="{1892BA50-D40A-F95E-FF8C-06649AEE72F0}"/>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24" name="Google Shape;1524;p61"/>
          <p:cNvSpPr txBox="1">
            <a:spLocks noGrp="1"/>
          </p:cNvSpPr>
          <p:nvPr>
            <p:ph type="title"/>
          </p:nvPr>
        </p:nvSpPr>
        <p:spPr/>
        <p:txBody>
          <a:bodyPr/>
          <a:lstStyle/>
          <a:p>
            <a:pPr lvl="0"/>
            <a:r>
              <a:rPr lang="en-US"/>
              <a:t>IMPLEMENTING THE ANGOFF METHOD FOR SETTING BENCHMARKS</a:t>
            </a:r>
            <a:endParaRPr lang="en-US" dirty="0"/>
          </a:p>
        </p:txBody>
      </p:sp>
      <p:sp>
        <p:nvSpPr>
          <p:cNvPr id="1523" name="Google Shape;1523;p61"/>
          <p:cNvSpPr txBox="1">
            <a:spLocks noGrp="1"/>
          </p:cNvSpPr>
          <p:nvPr>
            <p:ph type="body" idx="1"/>
          </p:nvPr>
        </p:nvSpPr>
        <p:spPr>
          <a:xfrm>
            <a:off x="609600" y="1600201"/>
            <a:ext cx="10871200" cy="4981221"/>
          </a:xfrm>
        </p:spPr>
        <p:txBody>
          <a:bodyPr>
            <a:normAutofit/>
          </a:bodyPr>
          <a:lstStyle/>
          <a:p>
            <a:pPr marL="94234" lvl="0" indent="0">
              <a:buNone/>
            </a:pPr>
            <a:endParaRPr lang="en-US" dirty="0"/>
          </a:p>
          <a:p>
            <a:pPr marL="94234" lvl="0" indent="0">
              <a:buNone/>
            </a:pPr>
            <a:endParaRPr lang="en-US" dirty="0"/>
          </a:p>
          <a:p>
            <a:pPr marL="94234" lvl="0" indent="0">
              <a:buNone/>
            </a:pPr>
            <a:endParaRPr lang="en-US" dirty="0"/>
          </a:p>
          <a:p>
            <a:pPr marL="94234" lvl="0" indent="0">
              <a:buNone/>
            </a:pPr>
            <a:r>
              <a:rPr lang="en-US" dirty="0"/>
              <a:t>Two Rounds</a:t>
            </a:r>
          </a:p>
          <a:p>
            <a:pPr lvl="0"/>
            <a:r>
              <a:rPr lang="en-US" b="1" dirty="0"/>
              <a:t>Round 1</a:t>
            </a:r>
            <a:r>
              <a:rPr lang="en-US" dirty="0"/>
              <a:t>: Make </a:t>
            </a:r>
            <a:r>
              <a:rPr lang="en-US" b="1" dirty="0"/>
              <a:t>beginning ratings </a:t>
            </a:r>
            <a:r>
              <a:rPr lang="en-US" dirty="0"/>
              <a:t>for each item on the assessment.</a:t>
            </a:r>
          </a:p>
          <a:p>
            <a:pPr lvl="1"/>
            <a:r>
              <a:rPr lang="en-US" dirty="0"/>
              <a:t>After Round 1, total the ratings to calculate each panelist’s </a:t>
            </a:r>
            <a:r>
              <a:rPr lang="en-US" b="1" dirty="0"/>
              <a:t>initial global benchmarks</a:t>
            </a:r>
            <a:r>
              <a:rPr lang="en-US" dirty="0"/>
              <a:t>, and then average them to calculate the panel’s initial benchmarks.</a:t>
            </a:r>
          </a:p>
          <a:p>
            <a:r>
              <a:rPr lang="en-US" b="1" dirty="0"/>
              <a:t>Round 2</a:t>
            </a:r>
            <a:r>
              <a:rPr lang="en-US" dirty="0"/>
              <a:t>: Make </a:t>
            </a:r>
            <a:r>
              <a:rPr lang="en-US" b="1" dirty="0"/>
              <a:t>revised ratings </a:t>
            </a:r>
            <a:r>
              <a:rPr lang="en-US" dirty="0"/>
              <a:t>for each item on the assessment.</a:t>
            </a:r>
          </a:p>
          <a:p>
            <a:pPr lvl="1"/>
            <a:r>
              <a:rPr lang="en-US" dirty="0"/>
              <a:t>After Round 2, total the ratings to calculate each panelist’s </a:t>
            </a:r>
            <a:r>
              <a:rPr lang="en-US" b="1" dirty="0"/>
              <a:t>final global benchmarks</a:t>
            </a:r>
            <a:r>
              <a:rPr lang="en-US" dirty="0"/>
              <a:t>, and then average them to calculate the panel’s final benchmarks.</a:t>
            </a:r>
          </a:p>
        </p:txBody>
      </p:sp>
      <p:grpSp>
        <p:nvGrpSpPr>
          <p:cNvPr id="22" name="Group 21"/>
          <p:cNvGrpSpPr/>
          <p:nvPr/>
        </p:nvGrpSpPr>
        <p:grpSpPr>
          <a:xfrm>
            <a:off x="1565875" y="1453858"/>
            <a:ext cx="9715325" cy="1736197"/>
            <a:chOff x="1565875" y="4817951"/>
            <a:chExt cx="9715325" cy="1736197"/>
          </a:xfrm>
        </p:grpSpPr>
        <p:cxnSp>
          <p:nvCxnSpPr>
            <p:cNvPr id="24" name="Google Shape;1484;gadaf0ff14e_0_3104"/>
            <p:cNvCxnSpPr/>
            <p:nvPr/>
          </p:nvCxnSpPr>
          <p:spPr>
            <a:xfrm>
              <a:off x="8388354" y="5340024"/>
              <a:ext cx="0" cy="1005840"/>
            </a:xfrm>
            <a:prstGeom prst="straightConnector1">
              <a:avLst/>
            </a:prstGeom>
            <a:noFill/>
            <a:ln w="28575" cap="flat" cmpd="sng">
              <a:solidFill>
                <a:schemeClr val="accent3"/>
              </a:solidFill>
              <a:prstDash val="dot"/>
              <a:round/>
              <a:headEnd type="none" w="sm" len="sm"/>
              <a:tailEnd type="none" w="sm" len="sm"/>
            </a:ln>
            <a:effectLst>
              <a:outerShdw blurRad="40000" dist="20000" dir="5400000" rotWithShape="0">
                <a:srgbClr val="000000">
                  <a:alpha val="36080"/>
                </a:srgbClr>
              </a:outerShdw>
            </a:effectLst>
          </p:spPr>
        </p:cxnSp>
        <p:cxnSp>
          <p:nvCxnSpPr>
            <p:cNvPr id="25" name="Google Shape;1483;gadaf0ff14e_0_3104"/>
            <p:cNvCxnSpPr/>
            <p:nvPr/>
          </p:nvCxnSpPr>
          <p:spPr>
            <a:xfrm>
              <a:off x="3871383" y="5340024"/>
              <a:ext cx="0" cy="1005840"/>
            </a:xfrm>
            <a:prstGeom prst="straightConnector1">
              <a:avLst/>
            </a:prstGeom>
            <a:noFill/>
            <a:ln w="28575" cap="flat" cmpd="sng">
              <a:solidFill>
                <a:schemeClr val="accent3"/>
              </a:solidFill>
              <a:prstDash val="dot"/>
              <a:round/>
              <a:headEnd type="none" w="sm" len="sm"/>
              <a:tailEnd type="none" w="sm" len="sm"/>
            </a:ln>
            <a:effectLst>
              <a:outerShdw blurRad="40000" dist="20000" dir="5400000" rotWithShape="0">
                <a:srgbClr val="000000">
                  <a:alpha val="36080"/>
                </a:srgbClr>
              </a:outerShdw>
            </a:effectLst>
          </p:spPr>
        </p:cxnSp>
        <p:cxnSp>
          <p:nvCxnSpPr>
            <p:cNvPr id="26" name="Google Shape;1351;p53"/>
            <p:cNvCxnSpPr/>
            <p:nvPr/>
          </p:nvCxnSpPr>
          <p:spPr>
            <a:xfrm>
              <a:off x="6150130" y="5340147"/>
              <a:ext cx="0" cy="1005840"/>
            </a:xfrm>
            <a:prstGeom prst="straightConnector1">
              <a:avLst/>
            </a:prstGeom>
            <a:noFill/>
            <a:ln w="28575" cap="flat" cmpd="sng">
              <a:solidFill>
                <a:srgbClr val="651D32"/>
              </a:solidFill>
              <a:prstDash val="dot"/>
              <a:round/>
              <a:headEnd type="none" w="sm" len="sm"/>
              <a:tailEnd type="none" w="sm" len="sm"/>
            </a:ln>
            <a:effectLst>
              <a:outerShdw blurRad="40000" dist="20000" dir="5400000" rotWithShape="0">
                <a:srgbClr val="000000">
                  <a:alpha val="36078"/>
                </a:srgbClr>
              </a:outerShdw>
            </a:effectLst>
          </p:spPr>
        </p:cxnSp>
        <p:sp>
          <p:nvSpPr>
            <p:cNvPr id="27" name="Google Shape;1352;p53"/>
            <p:cNvSpPr txBox="1"/>
            <p:nvPr/>
          </p:nvSpPr>
          <p:spPr>
            <a:xfrm>
              <a:off x="5000186" y="4817951"/>
              <a:ext cx="228599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651D32"/>
                  </a:solidFill>
                  <a:latin typeface="Gill Sans"/>
                  <a:ea typeface="Gill Sans"/>
                  <a:cs typeface="Gill Sans"/>
                  <a:sym typeface="Gill Sans"/>
                </a:rPr>
                <a:t>Meets</a:t>
              </a:r>
              <a:endParaRPr sz="1400" b="0" i="0" u="none" strike="noStrike" cap="none" dirty="0">
                <a:solidFill>
                  <a:srgbClr val="651D32"/>
                </a:solidFil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651D32"/>
                  </a:solidFill>
                  <a:latin typeface="Gill Sans"/>
                  <a:ea typeface="Gill Sans"/>
                  <a:cs typeface="Gill Sans"/>
                  <a:sym typeface="Gill Sans"/>
                </a:rPr>
                <a:t>Benchmark</a:t>
              </a:r>
              <a:endParaRPr sz="1400" b="0" i="0" u="none" strike="noStrike" cap="none" dirty="0">
                <a:solidFill>
                  <a:srgbClr val="651D32"/>
                </a:solidFill>
                <a:sym typeface="Arial"/>
              </a:endParaRPr>
            </a:p>
          </p:txBody>
        </p:sp>
        <p:grpSp>
          <p:nvGrpSpPr>
            <p:cNvPr id="30" name="Google Shape;591;g9e221870aa_0_0"/>
            <p:cNvGrpSpPr/>
            <p:nvPr/>
          </p:nvGrpSpPr>
          <p:grpSpPr>
            <a:xfrm>
              <a:off x="1565875" y="5182548"/>
              <a:ext cx="9715325" cy="1371600"/>
              <a:chOff x="-298419" y="1"/>
              <a:chExt cx="9220200" cy="1371600"/>
            </a:xfrm>
          </p:grpSpPr>
          <p:sp>
            <p:nvSpPr>
              <p:cNvPr id="39" name="Google Shape;592;g9e221870aa_0_0"/>
              <p:cNvSpPr/>
              <p:nvPr/>
            </p:nvSpPr>
            <p:spPr>
              <a:xfrm>
                <a:off x="-298419" y="1"/>
                <a:ext cx="9220200"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593;g9e221870aa_0_0"/>
              <p:cNvSpPr/>
              <p:nvPr/>
            </p:nvSpPr>
            <p:spPr>
              <a:xfrm>
                <a:off x="-170702" y="411451"/>
                <a:ext cx="1995938"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Below Partially Meets Global Minimum Proficiency</a:t>
                </a:r>
                <a:endParaRPr lang="en-US" sz="1300" dirty="0"/>
              </a:p>
            </p:txBody>
          </p:sp>
          <p:sp>
            <p:nvSpPr>
              <p:cNvPr id="41" name="Google Shape;595;g9e221870aa_0_0"/>
              <p:cNvSpPr/>
              <p:nvPr/>
            </p:nvSpPr>
            <p:spPr>
              <a:xfrm>
                <a:off x="1978560" y="411451"/>
                <a:ext cx="1995938"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Partially Meets Global Minimum Proficiency</a:t>
                </a:r>
                <a:endParaRPr lang="en-US" sz="1300" dirty="0"/>
              </a:p>
            </p:txBody>
          </p:sp>
          <p:sp>
            <p:nvSpPr>
              <p:cNvPr id="42" name="Google Shape;597;g9e221870aa_0_0"/>
              <p:cNvSpPr/>
              <p:nvPr/>
            </p:nvSpPr>
            <p:spPr>
              <a:xfrm>
                <a:off x="4127823" y="411451"/>
                <a:ext cx="1995938"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Meets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sp>
            <p:nvSpPr>
              <p:cNvPr id="43" name="Google Shape;599;g9e221870aa_0_0"/>
              <p:cNvSpPr/>
              <p:nvPr/>
            </p:nvSpPr>
            <p:spPr>
              <a:xfrm>
                <a:off x="6277085" y="411451"/>
                <a:ext cx="1995938"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Exceeds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grpSp>
        <p:sp>
          <p:nvSpPr>
            <p:cNvPr id="33" name="Google Shape;1487;gadaf0ff14e_0_3104"/>
            <p:cNvSpPr txBox="1"/>
            <p:nvPr/>
          </p:nvSpPr>
          <p:spPr>
            <a:xfrm>
              <a:off x="2728386" y="4817971"/>
              <a:ext cx="22860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accent3"/>
                  </a:solidFill>
                  <a:latin typeface="Gill Sans"/>
                  <a:ea typeface="Gill Sans"/>
                  <a:cs typeface="Gill Sans"/>
                  <a:sym typeface="Gill Sans"/>
                </a:rPr>
                <a:t>Partially Meets</a:t>
              </a:r>
              <a:endParaRPr sz="1400" b="0" i="0" u="none" strike="noStrike" cap="none" dirty="0">
                <a:solidFill>
                  <a:schemeClr val="accent3"/>
                </a:solidFil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accent3"/>
                  </a:solidFill>
                  <a:latin typeface="Gill Sans"/>
                  <a:ea typeface="Gill Sans"/>
                  <a:cs typeface="Gill Sans"/>
                  <a:sym typeface="Gill Sans"/>
                </a:rPr>
                <a:t>Benchmark</a:t>
              </a:r>
              <a:endParaRPr sz="1400" b="0" i="0" u="none" strike="noStrike" cap="none" dirty="0">
                <a:solidFill>
                  <a:schemeClr val="accent3"/>
                </a:solidFill>
                <a:sym typeface="Arial"/>
              </a:endParaRPr>
            </a:p>
          </p:txBody>
        </p:sp>
        <p:sp>
          <p:nvSpPr>
            <p:cNvPr id="34" name="Google Shape;1488;gadaf0ff14e_0_3104"/>
            <p:cNvSpPr txBox="1"/>
            <p:nvPr/>
          </p:nvSpPr>
          <p:spPr>
            <a:xfrm>
              <a:off x="7245357" y="4817971"/>
              <a:ext cx="22860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accent3"/>
                  </a:solidFill>
                  <a:latin typeface="Gill Sans"/>
                  <a:ea typeface="Gill Sans"/>
                  <a:cs typeface="Gill Sans"/>
                  <a:sym typeface="Gill Sans"/>
                </a:rPr>
                <a:t>Exceeds</a:t>
              </a:r>
              <a:endParaRPr sz="1400" b="0" i="0" u="none" strike="noStrike" cap="none" dirty="0">
                <a:solidFill>
                  <a:schemeClr val="accent3"/>
                </a:solidFil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accent3"/>
                  </a:solidFill>
                  <a:latin typeface="Gill Sans"/>
                  <a:ea typeface="Gill Sans"/>
                  <a:cs typeface="Gill Sans"/>
                  <a:sym typeface="Gill Sans"/>
                </a:rPr>
                <a:t>Benchmark</a:t>
              </a:r>
              <a:endParaRPr sz="1400" b="0" i="0" u="none" strike="noStrike" cap="none" dirty="0">
                <a:solidFill>
                  <a:schemeClr val="accent3"/>
                </a:solidFill>
                <a:sym typeface="Arial"/>
              </a:endParaRPr>
            </a:p>
          </p:txBody>
        </p:sp>
      </p:grpSp>
      <p:pic>
        <p:nvPicPr>
          <p:cNvPr id="2" name="Picture 1" descr="A black and white logo&#10;&#10;Description automatically generated with low confidence">
            <a:extLst>
              <a:ext uri="{FF2B5EF4-FFF2-40B4-BE49-F238E27FC236}">
                <a16:creationId xmlns:a16="http://schemas.microsoft.com/office/drawing/2014/main" id="{6C9D0269-701A-1895-B41D-54A2B51C88D0}"/>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546" name="Google Shape;1546;p62"/>
          <p:cNvSpPr txBox="1"/>
          <p:nvPr/>
        </p:nvSpPr>
        <p:spPr>
          <a:xfrm>
            <a:off x="6310484" y="3595329"/>
            <a:ext cx="5276700" cy="30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C6463"/>
              </a:buClr>
              <a:buSzPts val="2000"/>
              <a:buFont typeface="Arial"/>
              <a:buNone/>
            </a:pPr>
            <a:r>
              <a:rPr lang="en-US" sz="2000" b="0" i="0" u="none" strike="noStrike" cap="none" dirty="0">
                <a:latin typeface="Gill Sans"/>
                <a:ea typeface="Gill Sans"/>
                <a:cs typeface="Gill Sans"/>
                <a:sym typeface="Gill Sans"/>
              </a:rPr>
              <a:t>At or Slightly Above Partially Meets Global Minimum Proficiency (Just Partially Meets or </a:t>
            </a:r>
            <a:r>
              <a:rPr lang="en-US" sz="2000" b="1" i="0" u="none" strike="noStrike" cap="none" dirty="0">
                <a:latin typeface="Gill Sans"/>
                <a:ea typeface="Gill Sans"/>
                <a:cs typeface="Gill Sans"/>
                <a:sym typeface="Gill Sans"/>
              </a:rPr>
              <a:t>JP</a:t>
            </a:r>
            <a:r>
              <a:rPr lang="en-US" sz="2000" b="0" i="0" u="none" strike="noStrike" cap="none" dirty="0">
                <a:latin typeface="Gill Sans"/>
                <a:ea typeface="Gill Sans"/>
                <a:cs typeface="Gill Sans"/>
                <a:sym typeface="Gill Sans"/>
              </a:rPr>
              <a:t>)</a:t>
            </a:r>
            <a:endParaRPr sz="2000" b="1" i="0" u="none" strike="noStrike" cap="none" dirty="0">
              <a:latin typeface="Gill Sans"/>
              <a:ea typeface="Gill Sans"/>
              <a:cs typeface="Gill Sans"/>
              <a:sym typeface="Gill Sans"/>
            </a:endParaRPr>
          </a:p>
          <a:p>
            <a:pPr marL="0" marR="0" lvl="0" indent="0" algn="l" rtl="0">
              <a:lnSpc>
                <a:spcPct val="100000"/>
              </a:lnSpc>
              <a:spcBef>
                <a:spcPts val="3600"/>
              </a:spcBef>
              <a:spcAft>
                <a:spcPts val="0"/>
              </a:spcAft>
              <a:buClr>
                <a:srgbClr val="6C6463"/>
              </a:buClr>
              <a:buSzPts val="2000"/>
              <a:buFont typeface="Arial"/>
              <a:buNone/>
            </a:pPr>
            <a:r>
              <a:rPr lang="en-US" sz="2000" b="0" i="0" u="none" strike="noStrike" cap="none" dirty="0">
                <a:latin typeface="Gill Sans"/>
                <a:ea typeface="Gill Sans"/>
                <a:cs typeface="Gill Sans"/>
                <a:sym typeface="Gill Sans"/>
              </a:rPr>
              <a:t>At or Slightly Above Meets Global Minimum Proficiency (Just Meets or </a:t>
            </a:r>
            <a:r>
              <a:rPr lang="en-US" sz="2000" b="1" i="0" u="none" strike="noStrike" cap="none" dirty="0">
                <a:latin typeface="Gill Sans"/>
                <a:ea typeface="Gill Sans"/>
                <a:cs typeface="Gill Sans"/>
                <a:sym typeface="Gill Sans"/>
              </a:rPr>
              <a:t>JM</a:t>
            </a:r>
            <a:r>
              <a:rPr lang="en-US" sz="2000" b="0" i="0" u="none" strike="noStrike" cap="none" dirty="0">
                <a:latin typeface="Gill Sans"/>
                <a:ea typeface="Gill Sans"/>
                <a:cs typeface="Gill Sans"/>
                <a:sym typeface="Gill Sans"/>
              </a:rPr>
              <a:t>)</a:t>
            </a:r>
            <a:endParaRPr sz="2000" b="1" i="0" u="none" strike="noStrike" cap="none" dirty="0">
              <a:latin typeface="Gill Sans"/>
              <a:ea typeface="Gill Sans"/>
              <a:cs typeface="Gill Sans"/>
              <a:sym typeface="Gill Sans"/>
            </a:endParaRPr>
          </a:p>
          <a:p>
            <a:pPr marL="0" marR="0" lvl="0" indent="0" algn="l" rtl="0">
              <a:lnSpc>
                <a:spcPct val="100000"/>
              </a:lnSpc>
              <a:spcBef>
                <a:spcPts val="3600"/>
              </a:spcBef>
              <a:spcAft>
                <a:spcPts val="0"/>
              </a:spcAft>
              <a:buClr>
                <a:srgbClr val="6C6463"/>
              </a:buClr>
              <a:buSzPts val="2000"/>
              <a:buFont typeface="Arial"/>
              <a:buNone/>
            </a:pPr>
            <a:r>
              <a:rPr lang="en-US" sz="2000" b="0" i="0" u="none" strike="noStrike" cap="none" dirty="0">
                <a:latin typeface="Gill Sans"/>
                <a:ea typeface="Gill Sans"/>
                <a:cs typeface="Gill Sans"/>
                <a:sym typeface="Gill Sans"/>
              </a:rPr>
              <a:t>At or Slightly Above Exceeds Global Minimum Proficiency (Just Exceeds or </a:t>
            </a:r>
            <a:r>
              <a:rPr lang="en-US" sz="2000" b="1" i="0" u="none" strike="noStrike" cap="none" dirty="0">
                <a:latin typeface="Gill Sans"/>
                <a:ea typeface="Gill Sans"/>
                <a:cs typeface="Gill Sans"/>
                <a:sym typeface="Gill Sans"/>
              </a:rPr>
              <a:t>JE</a:t>
            </a:r>
            <a:r>
              <a:rPr lang="en-US" sz="2000" b="0" i="0" u="none" strike="noStrike" cap="none" dirty="0">
                <a:latin typeface="Gill Sans"/>
                <a:ea typeface="Gill Sans"/>
                <a:cs typeface="Gill Sans"/>
                <a:sym typeface="Gill Sans"/>
              </a:rPr>
              <a:t>)</a:t>
            </a:r>
            <a:endParaRPr sz="2000" b="1" i="0" u="none" strike="noStrike" cap="none" dirty="0">
              <a:latin typeface="Gill Sans"/>
              <a:ea typeface="Gill Sans"/>
              <a:cs typeface="Gill Sans"/>
              <a:sym typeface="Gill Sans"/>
            </a:endParaRPr>
          </a:p>
          <a:p>
            <a:pPr marL="0" marR="0" lvl="0" indent="0" algn="l" rtl="0">
              <a:lnSpc>
                <a:spcPct val="100000"/>
              </a:lnSpc>
              <a:spcBef>
                <a:spcPts val="2400"/>
              </a:spcBef>
              <a:spcAft>
                <a:spcPts val="0"/>
              </a:spcAft>
              <a:buClr>
                <a:srgbClr val="6C6463"/>
              </a:buClr>
              <a:buSzPts val="1800"/>
              <a:buFont typeface="Arial"/>
              <a:buNone/>
            </a:pPr>
            <a:endParaRPr sz="1800" b="0" i="0" u="none" strike="noStrike" cap="none" dirty="0">
              <a:latin typeface="Gill Sans"/>
              <a:ea typeface="Gill Sans"/>
              <a:cs typeface="Gill Sans"/>
              <a:sym typeface="Gill Sans"/>
            </a:endParaRPr>
          </a:p>
        </p:txBody>
      </p:sp>
      <p:sp>
        <p:nvSpPr>
          <p:cNvPr id="1554" name="Google Shape;1554;p62"/>
          <p:cNvSpPr txBox="1">
            <a:spLocks noGrp="1"/>
          </p:cNvSpPr>
          <p:nvPr>
            <p:ph type="title"/>
          </p:nvPr>
        </p:nvSpPr>
        <p:spPr>
          <a:xfrm>
            <a:off x="609600" y="836838"/>
            <a:ext cx="10871200" cy="580800"/>
          </a:xfrm>
        </p:spPr>
        <p:txBody>
          <a:bodyPr/>
          <a:lstStyle/>
          <a:p>
            <a:pPr lvl="0"/>
            <a:r>
              <a:rPr lang="en-US"/>
              <a:t>IMPLEMENTING THE ANGOFF METHOD FOR SETTING BENCHMARKS</a:t>
            </a:r>
            <a:endParaRPr lang="en-US" dirty="0"/>
          </a:p>
        </p:txBody>
      </p:sp>
      <p:grpSp>
        <p:nvGrpSpPr>
          <p:cNvPr id="1550" name="Google Shape;1550;p62"/>
          <p:cNvGrpSpPr/>
          <p:nvPr/>
        </p:nvGrpSpPr>
        <p:grpSpPr>
          <a:xfrm>
            <a:off x="5627807" y="3880550"/>
            <a:ext cx="537549" cy="2385467"/>
            <a:chOff x="7581205" y="3479913"/>
            <a:chExt cx="537549" cy="1603179"/>
          </a:xfrm>
        </p:grpSpPr>
        <p:sp>
          <p:nvSpPr>
            <p:cNvPr id="1551" name="Google Shape;1551;p62"/>
            <p:cNvSpPr/>
            <p:nvPr/>
          </p:nvSpPr>
          <p:spPr>
            <a:xfrm>
              <a:off x="7581207" y="3479913"/>
              <a:ext cx="515389" cy="245225"/>
            </a:xfrm>
            <a:prstGeom prst="rightArrow">
              <a:avLst>
                <a:gd name="adj1" fmla="val 50000"/>
                <a:gd name="adj2" fmla="val 50000"/>
              </a:avLst>
            </a:prstGeom>
            <a:solidFill>
              <a:srgbClr val="651D32"/>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552" name="Google Shape;1552;p62"/>
            <p:cNvSpPr/>
            <p:nvPr/>
          </p:nvSpPr>
          <p:spPr>
            <a:xfrm>
              <a:off x="7581205" y="4145987"/>
              <a:ext cx="515389" cy="245225"/>
            </a:xfrm>
            <a:prstGeom prst="rightArrow">
              <a:avLst>
                <a:gd name="adj1" fmla="val 50000"/>
                <a:gd name="adj2" fmla="val 50000"/>
              </a:avLst>
            </a:prstGeom>
            <a:solidFill>
              <a:srgbClr val="651D32"/>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553" name="Google Shape;1553;p62"/>
            <p:cNvSpPr/>
            <p:nvPr/>
          </p:nvSpPr>
          <p:spPr>
            <a:xfrm>
              <a:off x="7603365" y="4837867"/>
              <a:ext cx="515389" cy="245225"/>
            </a:xfrm>
            <a:prstGeom prst="rightArrow">
              <a:avLst>
                <a:gd name="adj1" fmla="val 50000"/>
                <a:gd name="adj2" fmla="val 50000"/>
              </a:avLst>
            </a:prstGeom>
            <a:solidFill>
              <a:srgbClr val="651D32"/>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grpSp>
      <p:sp>
        <p:nvSpPr>
          <p:cNvPr id="32" name="Google Shape;1548;p62"/>
          <p:cNvSpPr txBox="1">
            <a:spLocks noGrp="1"/>
          </p:cNvSpPr>
          <p:nvPr>
            <p:ph type="body" idx="1"/>
          </p:nvPr>
        </p:nvSpPr>
        <p:spPr>
          <a:xfrm>
            <a:off x="609600" y="3595329"/>
            <a:ext cx="4985969" cy="300867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C6463"/>
              </a:buClr>
              <a:buSzPts val="2000"/>
              <a:buNone/>
            </a:pPr>
            <a:r>
              <a:rPr lang="en-US" sz="2000" dirty="0"/>
              <a:t>Between Below Partially Meets and Partially Meets Global Minimum Proficiency (</a:t>
            </a:r>
            <a:r>
              <a:rPr lang="en-US" sz="2000" b="1" dirty="0"/>
              <a:t>Partially Meets Benchmark</a:t>
            </a:r>
            <a:r>
              <a:rPr lang="en-US" sz="2000" dirty="0"/>
              <a:t>)</a:t>
            </a:r>
            <a:endParaRPr dirty="0"/>
          </a:p>
          <a:p>
            <a:pPr marL="0" lvl="0" indent="0" algn="l" rtl="0">
              <a:lnSpc>
                <a:spcPct val="100000"/>
              </a:lnSpc>
              <a:spcBef>
                <a:spcPts val="1800"/>
              </a:spcBef>
              <a:spcAft>
                <a:spcPts val="0"/>
              </a:spcAft>
              <a:buClr>
                <a:srgbClr val="6C6463"/>
              </a:buClr>
              <a:buSzPts val="2000"/>
              <a:buNone/>
            </a:pPr>
            <a:r>
              <a:rPr lang="en-US" sz="2000" dirty="0"/>
              <a:t>Between Partially Meets and Meets Global Minimum Proficiency (</a:t>
            </a:r>
            <a:r>
              <a:rPr lang="en-US" sz="2000" b="1" dirty="0"/>
              <a:t>Meets Benchmark</a:t>
            </a:r>
            <a:r>
              <a:rPr lang="en-US" sz="2000" dirty="0"/>
              <a:t>)</a:t>
            </a:r>
            <a:endParaRPr dirty="0"/>
          </a:p>
          <a:p>
            <a:pPr marL="0" lvl="0" indent="0" algn="l" rtl="0">
              <a:lnSpc>
                <a:spcPct val="100000"/>
              </a:lnSpc>
              <a:spcBef>
                <a:spcPts val="1800"/>
              </a:spcBef>
              <a:spcAft>
                <a:spcPts val="0"/>
              </a:spcAft>
              <a:buClr>
                <a:srgbClr val="6C6463"/>
              </a:buClr>
              <a:buSzPts val="2000"/>
              <a:buNone/>
            </a:pPr>
            <a:r>
              <a:rPr lang="en-US" sz="2000" dirty="0"/>
              <a:t>Between Meets and Exceeds Global Minimum Proficiency (</a:t>
            </a:r>
            <a:r>
              <a:rPr lang="en-US" sz="2000" b="1" dirty="0"/>
              <a:t>Exceeds Benchmark</a:t>
            </a:r>
            <a:r>
              <a:rPr lang="en-US" sz="2000" dirty="0"/>
              <a:t>)</a:t>
            </a:r>
            <a:endParaRPr dirty="0"/>
          </a:p>
        </p:txBody>
      </p:sp>
      <p:grpSp>
        <p:nvGrpSpPr>
          <p:cNvPr id="8" name="Group 7"/>
          <p:cNvGrpSpPr/>
          <p:nvPr/>
        </p:nvGrpSpPr>
        <p:grpSpPr>
          <a:xfrm>
            <a:off x="1565875" y="1395514"/>
            <a:ext cx="9715325" cy="2031610"/>
            <a:chOff x="1565875" y="1395514"/>
            <a:chExt cx="9715325" cy="2031610"/>
          </a:xfrm>
        </p:grpSpPr>
        <p:grpSp>
          <p:nvGrpSpPr>
            <p:cNvPr id="33" name="Group 32"/>
            <p:cNvGrpSpPr/>
            <p:nvPr/>
          </p:nvGrpSpPr>
          <p:grpSpPr>
            <a:xfrm>
              <a:off x="1565875" y="1690927"/>
              <a:ext cx="9715325" cy="1736197"/>
              <a:chOff x="1565875" y="4817951"/>
              <a:chExt cx="9715325" cy="1736197"/>
            </a:xfrm>
          </p:grpSpPr>
          <p:cxnSp>
            <p:nvCxnSpPr>
              <p:cNvPr id="34" name="Google Shape;1484;gadaf0ff14e_0_3104"/>
              <p:cNvCxnSpPr/>
              <p:nvPr/>
            </p:nvCxnSpPr>
            <p:spPr>
              <a:xfrm>
                <a:off x="8388354" y="5340024"/>
                <a:ext cx="0" cy="1005840"/>
              </a:xfrm>
              <a:prstGeom prst="straightConnector1">
                <a:avLst/>
              </a:prstGeom>
              <a:noFill/>
              <a:ln w="28575" cap="flat" cmpd="sng">
                <a:solidFill>
                  <a:schemeClr val="accent3"/>
                </a:solidFill>
                <a:prstDash val="dot"/>
                <a:round/>
                <a:headEnd type="none" w="sm" len="sm"/>
                <a:tailEnd type="none" w="sm" len="sm"/>
              </a:ln>
              <a:effectLst>
                <a:outerShdw blurRad="40000" dist="20000" dir="5400000" rotWithShape="0">
                  <a:srgbClr val="000000">
                    <a:alpha val="36080"/>
                  </a:srgbClr>
                </a:outerShdw>
              </a:effectLst>
            </p:spPr>
          </p:cxnSp>
          <p:cxnSp>
            <p:nvCxnSpPr>
              <p:cNvPr id="35" name="Google Shape;1483;gadaf0ff14e_0_3104"/>
              <p:cNvCxnSpPr/>
              <p:nvPr/>
            </p:nvCxnSpPr>
            <p:spPr>
              <a:xfrm>
                <a:off x="3871383" y="5340024"/>
                <a:ext cx="0" cy="1005840"/>
              </a:xfrm>
              <a:prstGeom prst="straightConnector1">
                <a:avLst/>
              </a:prstGeom>
              <a:noFill/>
              <a:ln w="28575" cap="flat" cmpd="sng">
                <a:solidFill>
                  <a:schemeClr val="accent3"/>
                </a:solidFill>
                <a:prstDash val="dot"/>
                <a:round/>
                <a:headEnd type="none" w="sm" len="sm"/>
                <a:tailEnd type="none" w="sm" len="sm"/>
              </a:ln>
              <a:effectLst>
                <a:outerShdw blurRad="40000" dist="20000" dir="5400000" rotWithShape="0">
                  <a:srgbClr val="000000">
                    <a:alpha val="36080"/>
                  </a:srgbClr>
                </a:outerShdw>
              </a:effectLst>
            </p:spPr>
          </p:cxnSp>
          <p:cxnSp>
            <p:nvCxnSpPr>
              <p:cNvPr id="36" name="Google Shape;1351;p53"/>
              <p:cNvCxnSpPr/>
              <p:nvPr/>
            </p:nvCxnSpPr>
            <p:spPr>
              <a:xfrm>
                <a:off x="6150130" y="5340147"/>
                <a:ext cx="0" cy="1005840"/>
              </a:xfrm>
              <a:prstGeom prst="straightConnector1">
                <a:avLst/>
              </a:prstGeom>
              <a:noFill/>
              <a:ln w="28575" cap="flat" cmpd="sng">
                <a:solidFill>
                  <a:srgbClr val="651D32"/>
                </a:solidFill>
                <a:prstDash val="dot"/>
                <a:round/>
                <a:headEnd type="none" w="sm" len="sm"/>
                <a:tailEnd type="none" w="sm" len="sm"/>
              </a:ln>
              <a:effectLst>
                <a:outerShdw blurRad="40000" dist="20000" dir="5400000" rotWithShape="0">
                  <a:srgbClr val="000000">
                    <a:alpha val="36078"/>
                  </a:srgbClr>
                </a:outerShdw>
              </a:effectLst>
            </p:spPr>
          </p:cxnSp>
          <p:sp>
            <p:nvSpPr>
              <p:cNvPr id="37" name="Google Shape;1352;p53"/>
              <p:cNvSpPr txBox="1"/>
              <p:nvPr/>
            </p:nvSpPr>
            <p:spPr>
              <a:xfrm>
                <a:off x="5000186" y="4817951"/>
                <a:ext cx="228599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651D32"/>
                    </a:solidFill>
                    <a:latin typeface="Gill Sans"/>
                    <a:ea typeface="Gill Sans"/>
                    <a:cs typeface="Gill Sans"/>
                    <a:sym typeface="Gill Sans"/>
                  </a:rPr>
                  <a:t>Meets</a:t>
                </a:r>
                <a:endParaRPr sz="1400" b="0" i="0" u="none" strike="noStrike" cap="none" dirty="0">
                  <a:solidFill>
                    <a:srgbClr val="651D32"/>
                  </a:solidFil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651D32"/>
                    </a:solidFill>
                    <a:latin typeface="Gill Sans"/>
                    <a:ea typeface="Gill Sans"/>
                    <a:cs typeface="Gill Sans"/>
                    <a:sym typeface="Gill Sans"/>
                  </a:rPr>
                  <a:t>Benchmark</a:t>
                </a:r>
                <a:endParaRPr sz="1400" b="0" i="0" u="none" strike="noStrike" cap="none" dirty="0">
                  <a:solidFill>
                    <a:srgbClr val="651D32"/>
                  </a:solidFill>
                  <a:sym typeface="Arial"/>
                </a:endParaRPr>
              </a:p>
            </p:txBody>
          </p:sp>
          <p:grpSp>
            <p:nvGrpSpPr>
              <p:cNvPr id="38" name="Google Shape;591;g9e221870aa_0_0"/>
              <p:cNvGrpSpPr/>
              <p:nvPr/>
            </p:nvGrpSpPr>
            <p:grpSpPr>
              <a:xfrm>
                <a:off x="1565875" y="5182548"/>
                <a:ext cx="9715325" cy="1371600"/>
                <a:chOff x="-298419" y="1"/>
                <a:chExt cx="9220200" cy="1371600"/>
              </a:xfrm>
            </p:grpSpPr>
            <p:sp>
              <p:nvSpPr>
                <p:cNvPr id="41" name="Google Shape;592;g9e221870aa_0_0"/>
                <p:cNvSpPr/>
                <p:nvPr/>
              </p:nvSpPr>
              <p:spPr>
                <a:xfrm>
                  <a:off x="-298419" y="1"/>
                  <a:ext cx="9220200"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593;g9e221870aa_0_0"/>
                <p:cNvSpPr/>
                <p:nvPr/>
              </p:nvSpPr>
              <p:spPr>
                <a:xfrm>
                  <a:off x="-170702" y="411451"/>
                  <a:ext cx="1995938"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Below Partially Meets Global Minimum Proficiency</a:t>
                  </a:r>
                  <a:endParaRPr lang="en-US" sz="1300" dirty="0"/>
                </a:p>
              </p:txBody>
            </p:sp>
            <p:sp>
              <p:nvSpPr>
                <p:cNvPr id="43" name="Google Shape;595;g9e221870aa_0_0"/>
                <p:cNvSpPr/>
                <p:nvPr/>
              </p:nvSpPr>
              <p:spPr>
                <a:xfrm>
                  <a:off x="1978560" y="411451"/>
                  <a:ext cx="1995938"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Partially Meets Global Minimum Proficiency</a:t>
                  </a:r>
                  <a:endParaRPr lang="en-US" sz="1300" dirty="0"/>
                </a:p>
              </p:txBody>
            </p:sp>
            <p:sp>
              <p:nvSpPr>
                <p:cNvPr id="44" name="Google Shape;597;g9e221870aa_0_0"/>
                <p:cNvSpPr/>
                <p:nvPr/>
              </p:nvSpPr>
              <p:spPr>
                <a:xfrm>
                  <a:off x="4127823" y="411451"/>
                  <a:ext cx="1995938"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Meets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sp>
              <p:nvSpPr>
                <p:cNvPr id="45" name="Google Shape;599;g9e221870aa_0_0"/>
                <p:cNvSpPr/>
                <p:nvPr/>
              </p:nvSpPr>
              <p:spPr>
                <a:xfrm>
                  <a:off x="6277085" y="411451"/>
                  <a:ext cx="1995938"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Exceeds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grpSp>
          <p:sp>
            <p:nvSpPr>
              <p:cNvPr id="39" name="Google Shape;1487;gadaf0ff14e_0_3104"/>
              <p:cNvSpPr txBox="1"/>
              <p:nvPr/>
            </p:nvSpPr>
            <p:spPr>
              <a:xfrm>
                <a:off x="2728386" y="4817971"/>
                <a:ext cx="22860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accent3"/>
                    </a:solidFill>
                    <a:latin typeface="Gill Sans"/>
                    <a:ea typeface="Gill Sans"/>
                    <a:cs typeface="Gill Sans"/>
                    <a:sym typeface="Gill Sans"/>
                  </a:rPr>
                  <a:t>Partially Meets</a:t>
                </a:r>
                <a:endParaRPr sz="1400" b="0" i="0" u="none" strike="noStrike" cap="none" dirty="0">
                  <a:solidFill>
                    <a:schemeClr val="accent3"/>
                  </a:solidFil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accent3"/>
                    </a:solidFill>
                    <a:latin typeface="Gill Sans"/>
                    <a:ea typeface="Gill Sans"/>
                    <a:cs typeface="Gill Sans"/>
                    <a:sym typeface="Gill Sans"/>
                  </a:rPr>
                  <a:t>Benchmark</a:t>
                </a:r>
                <a:endParaRPr sz="1400" b="0" i="0" u="none" strike="noStrike" cap="none" dirty="0">
                  <a:solidFill>
                    <a:schemeClr val="accent3"/>
                  </a:solidFill>
                  <a:sym typeface="Arial"/>
                </a:endParaRPr>
              </a:p>
            </p:txBody>
          </p:sp>
          <p:sp>
            <p:nvSpPr>
              <p:cNvPr id="40" name="Google Shape;1488;gadaf0ff14e_0_3104"/>
              <p:cNvSpPr txBox="1"/>
              <p:nvPr/>
            </p:nvSpPr>
            <p:spPr>
              <a:xfrm>
                <a:off x="7245357" y="4817971"/>
                <a:ext cx="22860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accent3"/>
                    </a:solidFill>
                    <a:latin typeface="Gill Sans"/>
                    <a:ea typeface="Gill Sans"/>
                    <a:cs typeface="Gill Sans"/>
                    <a:sym typeface="Gill Sans"/>
                  </a:rPr>
                  <a:t>Exceeds</a:t>
                </a:r>
                <a:endParaRPr sz="1400" b="0" i="0" u="none" strike="noStrike" cap="none" dirty="0">
                  <a:solidFill>
                    <a:schemeClr val="accent3"/>
                  </a:solidFil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accent3"/>
                    </a:solidFill>
                    <a:latin typeface="Gill Sans"/>
                    <a:ea typeface="Gill Sans"/>
                    <a:cs typeface="Gill Sans"/>
                    <a:sym typeface="Gill Sans"/>
                  </a:rPr>
                  <a:t>Benchmark</a:t>
                </a:r>
                <a:endParaRPr sz="1400" b="0" i="0" u="none" strike="noStrike" cap="none" dirty="0">
                  <a:solidFill>
                    <a:schemeClr val="accent3"/>
                  </a:solidFill>
                  <a:sym typeface="Arial"/>
                </a:endParaRPr>
              </a:p>
            </p:txBody>
          </p:sp>
        </p:grpSp>
        <p:sp>
          <p:nvSpPr>
            <p:cNvPr id="7" name="Rectangle 6"/>
            <p:cNvSpPr/>
            <p:nvPr/>
          </p:nvSpPr>
          <p:spPr>
            <a:xfrm>
              <a:off x="3728745" y="1395514"/>
              <a:ext cx="647934" cy="307777"/>
            </a:xfrm>
            <a:prstGeom prst="rect">
              <a:avLst/>
            </a:prstGeom>
          </p:spPr>
          <p:txBody>
            <a:bodyPr wrap="none">
              <a:spAutoFit/>
            </a:bodyPr>
            <a:lstStyle/>
            <a:p>
              <a:pPr algn="ctr"/>
              <a:r>
                <a:rPr lang="en-US" b="1" dirty="0">
                  <a:solidFill>
                    <a:schemeClr val="tx2"/>
                  </a:solidFill>
                  <a:latin typeface="Gill Sans"/>
                  <a:ea typeface="Gill Sans"/>
                  <a:cs typeface="Gill Sans"/>
                  <a:sym typeface="Gill Sans"/>
                </a:rPr>
                <a:t> ( JP )</a:t>
              </a:r>
              <a:endParaRPr lang="en-US" dirty="0">
                <a:solidFill>
                  <a:schemeClr val="tx2"/>
                </a:solidFill>
              </a:endParaRPr>
            </a:p>
          </p:txBody>
        </p:sp>
        <p:sp>
          <p:nvSpPr>
            <p:cNvPr id="47" name="Rectangle 46"/>
            <p:cNvSpPr/>
            <p:nvPr/>
          </p:nvSpPr>
          <p:spPr>
            <a:xfrm>
              <a:off x="6027773" y="1395514"/>
              <a:ext cx="689612" cy="307777"/>
            </a:xfrm>
            <a:prstGeom prst="rect">
              <a:avLst/>
            </a:prstGeom>
          </p:spPr>
          <p:txBody>
            <a:bodyPr wrap="none">
              <a:spAutoFit/>
            </a:bodyPr>
            <a:lstStyle/>
            <a:p>
              <a:pPr algn="ctr"/>
              <a:r>
                <a:rPr lang="en-US" b="1" dirty="0">
                  <a:solidFill>
                    <a:schemeClr val="tx2"/>
                  </a:solidFill>
                  <a:latin typeface="Gill Sans"/>
                  <a:ea typeface="Gill Sans"/>
                  <a:cs typeface="Gill Sans"/>
                  <a:sym typeface="Gill Sans"/>
                </a:rPr>
                <a:t> ( JM )</a:t>
              </a:r>
              <a:endParaRPr lang="en-US" dirty="0">
                <a:solidFill>
                  <a:schemeClr val="tx2"/>
                </a:solidFill>
              </a:endParaRPr>
            </a:p>
          </p:txBody>
        </p:sp>
        <p:sp>
          <p:nvSpPr>
            <p:cNvPr id="48" name="Rectangle 47"/>
            <p:cNvSpPr/>
            <p:nvPr/>
          </p:nvSpPr>
          <p:spPr>
            <a:xfrm>
              <a:off x="8274125" y="1395514"/>
              <a:ext cx="644728" cy="307777"/>
            </a:xfrm>
            <a:prstGeom prst="rect">
              <a:avLst/>
            </a:prstGeom>
          </p:spPr>
          <p:txBody>
            <a:bodyPr wrap="none">
              <a:spAutoFit/>
            </a:bodyPr>
            <a:lstStyle/>
            <a:p>
              <a:pPr algn="ctr"/>
              <a:r>
                <a:rPr lang="en-US" b="1" dirty="0">
                  <a:solidFill>
                    <a:schemeClr val="tx2"/>
                  </a:solidFill>
                  <a:latin typeface="Gill Sans"/>
                  <a:ea typeface="Gill Sans"/>
                  <a:cs typeface="Gill Sans"/>
                  <a:sym typeface="Gill Sans"/>
                </a:rPr>
                <a:t> ( JE )</a:t>
              </a:r>
              <a:endParaRPr lang="en-US" dirty="0">
                <a:solidFill>
                  <a:schemeClr val="tx2"/>
                </a:solidFill>
              </a:endParaRPr>
            </a:p>
          </p:txBody>
        </p:sp>
      </p:grpSp>
      <p:pic>
        <p:nvPicPr>
          <p:cNvPr id="2" name="Picture 1" descr="A black and white logo&#10;&#10;Description automatically generated with low confidence">
            <a:extLst>
              <a:ext uri="{FF2B5EF4-FFF2-40B4-BE49-F238E27FC236}">
                <a16:creationId xmlns:a16="http://schemas.microsoft.com/office/drawing/2014/main" id="{EE63E4CB-10CA-BEA3-D412-6871853C51AF}"/>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sp>
        <p:nvSpPr>
          <p:cNvPr id="1579" name="Google Shape;1579;p63"/>
          <p:cNvSpPr txBox="1">
            <a:spLocks noGrp="1"/>
          </p:cNvSpPr>
          <p:nvPr>
            <p:ph type="title"/>
          </p:nvPr>
        </p:nvSpPr>
        <p:spPr/>
        <p:txBody>
          <a:bodyPr/>
          <a:lstStyle/>
          <a:p>
            <a:pPr lvl="0"/>
            <a:r>
              <a:rPr lang="en-US"/>
              <a:t>IMPLEMENTING THE ANGOFF METHOD FOR SETTING BENCHMARKS</a:t>
            </a:r>
            <a:endParaRPr lang="en-US" dirty="0"/>
          </a:p>
        </p:txBody>
      </p:sp>
      <p:sp>
        <p:nvSpPr>
          <p:cNvPr id="1577" name="Google Shape;1577;p63"/>
          <p:cNvSpPr txBox="1">
            <a:spLocks noGrp="1"/>
          </p:cNvSpPr>
          <p:nvPr>
            <p:ph type="body" idx="1"/>
          </p:nvPr>
        </p:nvSpPr>
        <p:spPr>
          <a:xfrm>
            <a:off x="609600" y="1600201"/>
            <a:ext cx="10871200" cy="4721577"/>
          </a:xfrm>
        </p:spPr>
        <p:txBody>
          <a:bodyPr>
            <a:normAutofit lnSpcReduction="10000"/>
          </a:bodyPr>
          <a:lstStyle/>
          <a:p>
            <a:pPr lvl="0"/>
            <a:r>
              <a:rPr lang="en-US" dirty="0"/>
              <a:t>Item ratings are based on </a:t>
            </a:r>
            <a:r>
              <a:rPr lang="en-US" b="1" dirty="0"/>
              <a:t>four expectations</a:t>
            </a:r>
            <a:r>
              <a:rPr lang="en-US" dirty="0"/>
              <a:t>, i.e., chances of whether a minimally proficient learner (based on the GPDs in the GPF) would answer each item correctly:</a:t>
            </a:r>
          </a:p>
          <a:p>
            <a:pPr lvl="1"/>
            <a:r>
              <a:rPr lang="en-US" dirty="0"/>
              <a:t>Probably not (“no”)</a:t>
            </a:r>
          </a:p>
          <a:p>
            <a:pPr lvl="1"/>
            <a:r>
              <a:rPr lang="en-US" dirty="0"/>
              <a:t>Somewhat possible (“no”)</a:t>
            </a:r>
          </a:p>
          <a:p>
            <a:pPr lvl="1"/>
            <a:r>
              <a:rPr lang="en-US" b="1" dirty="0"/>
              <a:t>Reasonably sure or ≥ 67 percent chance (“yes”)</a:t>
            </a:r>
            <a:endParaRPr lang="en-US" dirty="0"/>
          </a:p>
          <a:p>
            <a:pPr lvl="1"/>
            <a:r>
              <a:rPr lang="en-US" dirty="0"/>
              <a:t>Absolutely positive (“yes”)</a:t>
            </a:r>
          </a:p>
          <a:p>
            <a:pPr lvl="0"/>
            <a:r>
              <a:rPr lang="en-US" dirty="0"/>
              <a:t>Item ratings are not based on “should” but on “would” for </a:t>
            </a:r>
            <a:r>
              <a:rPr lang="en-US" b="1" dirty="0"/>
              <a:t>realistic expectations</a:t>
            </a:r>
            <a:r>
              <a:rPr lang="en-US" dirty="0"/>
              <a:t>:</a:t>
            </a:r>
          </a:p>
          <a:p>
            <a:pPr lvl="1"/>
            <a:r>
              <a:rPr lang="en-US" b="1" dirty="0"/>
              <a:t>Should</a:t>
            </a:r>
            <a:r>
              <a:rPr lang="en-US" dirty="0"/>
              <a:t> refers to performance based only based on the statements of knowledge and/or skill(s) from the GPF.</a:t>
            </a:r>
          </a:p>
          <a:p>
            <a:pPr lvl="1"/>
            <a:r>
              <a:rPr lang="en-US" b="1" dirty="0"/>
              <a:t>Would</a:t>
            </a:r>
            <a:r>
              <a:rPr lang="en-US" dirty="0"/>
              <a:t> is influenced by assessment constraints, e.g., difficulty of an item for a particular learner, testing conditions, learner anxiety, and random errors.</a:t>
            </a:r>
          </a:p>
        </p:txBody>
      </p:sp>
      <p:pic>
        <p:nvPicPr>
          <p:cNvPr id="2" name="Picture 1" descr="A black and white logo&#10;&#10;Description automatically generated with low confidence">
            <a:extLst>
              <a:ext uri="{FF2B5EF4-FFF2-40B4-BE49-F238E27FC236}">
                <a16:creationId xmlns:a16="http://schemas.microsoft.com/office/drawing/2014/main" id="{D29635B6-EA88-66B0-5DBC-F7D074C7CAB9}"/>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9d942b5609_0_7"/>
          <p:cNvSpPr txBox="1">
            <a:spLocks noGrp="1"/>
          </p:cNvSpPr>
          <p:nvPr>
            <p:ph type="title"/>
          </p:nvPr>
        </p:nvSpPr>
        <p:spPr/>
        <p:txBody>
          <a:bodyPr/>
          <a:lstStyle/>
          <a:p>
            <a:pPr lvl="0"/>
            <a:r>
              <a:rPr lang="en-US"/>
              <a:t>PARTICIPANT PACKET</a:t>
            </a:r>
          </a:p>
        </p:txBody>
      </p:sp>
      <p:sp>
        <p:nvSpPr>
          <p:cNvPr id="4" name="Text Placeholder 3"/>
          <p:cNvSpPr>
            <a:spLocks noGrp="1"/>
          </p:cNvSpPr>
          <p:nvPr>
            <p:ph type="body" idx="1"/>
          </p:nvPr>
        </p:nvSpPr>
        <p:spPr/>
        <p:txBody>
          <a:bodyPr/>
          <a:lstStyle/>
          <a:p>
            <a:pPr marL="463550" indent="-369888">
              <a:buFont typeface="+mj-lt"/>
              <a:buAutoNum type="arabicPeriod"/>
            </a:pPr>
            <a:r>
              <a:rPr lang="en-US" dirty="0"/>
              <a:t>Agenda</a:t>
            </a:r>
          </a:p>
          <a:p>
            <a:pPr marL="463550" indent="-369888">
              <a:buFont typeface="+mj-lt"/>
              <a:buAutoNum type="arabicPeriod"/>
            </a:pPr>
            <a:r>
              <a:rPr lang="en-US" dirty="0"/>
              <a:t>Panelist ID </a:t>
            </a:r>
          </a:p>
          <a:p>
            <a:pPr marL="463550" indent="-369888">
              <a:buFont typeface="+mj-lt"/>
              <a:buAutoNum type="arabicPeriod"/>
            </a:pPr>
            <a:r>
              <a:rPr lang="en-US" dirty="0"/>
              <a:t>Glossary of Terms</a:t>
            </a:r>
          </a:p>
          <a:p>
            <a:pPr marL="463550" indent="-369888">
              <a:buFont typeface="+mj-lt"/>
              <a:buAutoNum type="arabicPeriod"/>
            </a:pPr>
            <a:r>
              <a:rPr lang="en-US" dirty="0"/>
              <a:t>Acronym list </a:t>
            </a:r>
          </a:p>
          <a:p>
            <a:pPr marL="463550" indent="-369888">
              <a:buFont typeface="+mj-lt"/>
              <a:buAutoNum type="arabicPeriod"/>
            </a:pPr>
            <a:r>
              <a:rPr lang="en-US" dirty="0"/>
              <a:t>[Relevant grade/subject] GPDs from the GPF</a:t>
            </a:r>
          </a:p>
          <a:p>
            <a:pPr marL="463550" indent="-369888">
              <a:buFont typeface="+mj-lt"/>
              <a:buAutoNum type="arabicPeriod"/>
            </a:pPr>
            <a:r>
              <a:rPr lang="en-US" dirty="0"/>
              <a:t>Assessment instrument(s) [assessment name]</a:t>
            </a:r>
          </a:p>
          <a:p>
            <a:pPr marL="463550" indent="-369888">
              <a:buFont typeface="+mj-lt"/>
              <a:buAutoNum type="arabicPeriod"/>
            </a:pPr>
            <a:r>
              <a:rPr lang="en-US" dirty="0"/>
              <a:t>Slides (printed in notes format)</a:t>
            </a:r>
          </a:p>
          <a:p>
            <a:pPr marL="463550" indent="-369888">
              <a:buFont typeface="+mj-lt"/>
              <a:buAutoNum type="arabicPeriod"/>
            </a:pPr>
            <a:r>
              <a:rPr lang="en-US" dirty="0"/>
              <a:t>Alignment rating form </a:t>
            </a:r>
          </a:p>
          <a:p>
            <a:pPr marL="463550" indent="-369888">
              <a:buFont typeface="+mj-lt"/>
              <a:buAutoNum type="arabicPeriod"/>
            </a:pPr>
            <a:r>
              <a:rPr lang="en-US" dirty="0"/>
              <a:t>Item rating form </a:t>
            </a:r>
          </a:p>
        </p:txBody>
      </p:sp>
      <p:sp>
        <p:nvSpPr>
          <p:cNvPr id="410" name="Google Shape;410;g9d942b5609_0_7"/>
          <p:cNvSpPr/>
          <p:nvPr/>
        </p:nvSpPr>
        <p:spPr>
          <a:xfrm>
            <a:off x="10968325" y="51380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7499F3DA-338E-A9A9-39B2-ADF9724B0580}"/>
              </a:ext>
            </a:extLst>
          </p:cNvPr>
          <p:cNvPicPr>
            <a:picLocks noChangeAspect="1"/>
          </p:cNvPicPr>
          <p:nvPr/>
        </p:nvPicPr>
        <p:blipFill rotWithShape="1">
          <a:blip r:embed="rId3"/>
          <a:srcRect l="56736" t="15091" r="16052" b="56378"/>
          <a:stretch/>
        </p:blipFill>
        <p:spPr>
          <a:xfrm>
            <a:off x="11085812" y="5904357"/>
            <a:ext cx="789975" cy="640080"/>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p65"/>
          <p:cNvSpPr txBox="1">
            <a:spLocks noGrp="1"/>
          </p:cNvSpPr>
          <p:nvPr>
            <p:ph type="title"/>
          </p:nvPr>
        </p:nvSpPr>
        <p:spPr/>
        <p:txBody>
          <a:bodyPr/>
          <a:lstStyle/>
          <a:p>
            <a:pPr lvl="0"/>
            <a:r>
              <a:rPr lang="en-US"/>
              <a:t>ROUND 1: RATING PROCEDURE</a:t>
            </a:r>
          </a:p>
        </p:txBody>
      </p:sp>
      <p:sp>
        <p:nvSpPr>
          <p:cNvPr id="1586" name="Google Shape;1586;p65"/>
          <p:cNvSpPr txBox="1">
            <a:spLocks noGrp="1"/>
          </p:cNvSpPr>
          <p:nvPr>
            <p:ph type="body" idx="1"/>
          </p:nvPr>
        </p:nvSpPr>
        <p:spPr/>
        <p:txBody>
          <a:bodyPr/>
          <a:lstStyle/>
          <a:p>
            <a:pPr lvl="0"/>
            <a:endParaRPr lang="en-US" dirty="0"/>
          </a:p>
          <a:p>
            <a:pPr lvl="0"/>
            <a:endParaRPr lang="en-US" dirty="0"/>
          </a:p>
          <a:p>
            <a:pPr lvl="0"/>
            <a:endParaRPr lang="en-US" dirty="0"/>
          </a:p>
          <a:p>
            <a:pPr lvl="0"/>
            <a:endParaRPr lang="en-US" dirty="0"/>
          </a:p>
          <a:p>
            <a:pPr lvl="0"/>
            <a:endParaRPr lang="en-US" dirty="0"/>
          </a:p>
          <a:p>
            <a:pPr marL="94234" lvl="0" indent="0">
              <a:buNone/>
            </a:pPr>
            <a:r>
              <a:rPr lang="en-US" b="1" dirty="0"/>
              <a:t>Step 1</a:t>
            </a:r>
            <a:r>
              <a:rPr lang="en-US" dirty="0"/>
              <a:t>: Identify and/or </a:t>
            </a:r>
            <a:r>
              <a:rPr lang="en-US" b="1" dirty="0"/>
              <a:t>conceptualize</a:t>
            </a:r>
            <a:r>
              <a:rPr lang="en-US" dirty="0"/>
              <a:t> three Just Partially Meets (JP), three Just Meets (JM), and three Just Exceeds (JE) learners based on an understanding of the GPF at [Grade 2 for SDG 4.1.1(a), Grade 5 for SDG 4.1.1(b) and Grade 8 for SDG 4.1.1(c)].</a:t>
            </a:r>
          </a:p>
          <a:p>
            <a:pPr lvl="0"/>
            <a:endParaRPr lang="en-US" dirty="0"/>
          </a:p>
          <a:p>
            <a:pPr lvl="0"/>
            <a:endParaRPr lang="en-US" dirty="0"/>
          </a:p>
        </p:txBody>
      </p:sp>
      <p:grpSp>
        <p:nvGrpSpPr>
          <p:cNvPr id="1588" name="Google Shape;1588;p65"/>
          <p:cNvGrpSpPr/>
          <p:nvPr/>
        </p:nvGrpSpPr>
        <p:grpSpPr>
          <a:xfrm>
            <a:off x="1752600" y="1767656"/>
            <a:ext cx="1828800" cy="1799232"/>
            <a:chOff x="1234643" y="1723303"/>
            <a:chExt cx="1828800" cy="1799232"/>
          </a:xfrm>
        </p:grpSpPr>
        <p:grpSp>
          <p:nvGrpSpPr>
            <p:cNvPr id="1589" name="Google Shape;1589;p65"/>
            <p:cNvGrpSpPr/>
            <p:nvPr/>
          </p:nvGrpSpPr>
          <p:grpSpPr>
            <a:xfrm>
              <a:off x="1234643" y="1723303"/>
              <a:ext cx="1828800" cy="914400"/>
              <a:chOff x="952010" y="1723303"/>
              <a:chExt cx="1828800" cy="914400"/>
            </a:xfrm>
          </p:grpSpPr>
          <p:pic>
            <p:nvPicPr>
              <p:cNvPr id="1590" name="Google Shape;1590;p65" descr="Man"/>
              <p:cNvPicPr preferRelativeResize="0"/>
              <p:nvPr/>
            </p:nvPicPr>
            <p:blipFill rotWithShape="1">
              <a:blip r:embed="rId3">
                <a:alphaModFix/>
              </a:blip>
              <a:srcRect/>
              <a:stretch/>
            </p:blipFill>
            <p:spPr>
              <a:xfrm>
                <a:off x="952010" y="1723303"/>
                <a:ext cx="914400" cy="914400"/>
              </a:xfrm>
              <a:prstGeom prst="rect">
                <a:avLst/>
              </a:prstGeom>
              <a:noFill/>
              <a:ln>
                <a:noFill/>
              </a:ln>
            </p:spPr>
          </p:pic>
          <p:pic>
            <p:nvPicPr>
              <p:cNvPr id="1591" name="Google Shape;1591;p65" descr="Woman"/>
              <p:cNvPicPr preferRelativeResize="0"/>
              <p:nvPr/>
            </p:nvPicPr>
            <p:blipFill rotWithShape="1">
              <a:blip r:embed="rId4">
                <a:alphaModFix/>
              </a:blip>
              <a:srcRect/>
              <a:stretch/>
            </p:blipFill>
            <p:spPr>
              <a:xfrm>
                <a:off x="1409210" y="1723303"/>
                <a:ext cx="914400" cy="914400"/>
              </a:xfrm>
              <a:prstGeom prst="rect">
                <a:avLst/>
              </a:prstGeom>
              <a:noFill/>
              <a:ln>
                <a:noFill/>
              </a:ln>
            </p:spPr>
          </p:pic>
          <p:pic>
            <p:nvPicPr>
              <p:cNvPr id="1592" name="Google Shape;1592;p65" descr="Man"/>
              <p:cNvPicPr preferRelativeResize="0"/>
              <p:nvPr/>
            </p:nvPicPr>
            <p:blipFill rotWithShape="1">
              <a:blip r:embed="rId3">
                <a:alphaModFix/>
              </a:blip>
              <a:srcRect/>
              <a:stretch/>
            </p:blipFill>
            <p:spPr>
              <a:xfrm>
                <a:off x="1866410" y="1723303"/>
                <a:ext cx="914400" cy="914400"/>
              </a:xfrm>
              <a:prstGeom prst="rect">
                <a:avLst/>
              </a:prstGeom>
              <a:noFill/>
              <a:ln>
                <a:noFill/>
              </a:ln>
            </p:spPr>
          </p:pic>
        </p:grpSp>
        <p:sp>
          <p:nvSpPr>
            <p:cNvPr id="1593" name="Google Shape;1593;p65"/>
            <p:cNvSpPr txBox="1"/>
            <p:nvPr/>
          </p:nvSpPr>
          <p:spPr>
            <a:xfrm>
              <a:off x="1409210" y="2876204"/>
              <a:ext cx="143559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Just Partially Meets (JP)</a:t>
              </a:r>
              <a:endParaRPr sz="1400" b="0" i="0" u="none" strike="noStrike" cap="none">
                <a:solidFill>
                  <a:srgbClr val="000000"/>
                </a:solidFill>
                <a:latin typeface="Arial"/>
                <a:ea typeface="Arial"/>
                <a:cs typeface="Arial"/>
                <a:sym typeface="Arial"/>
              </a:endParaRPr>
            </a:p>
          </p:txBody>
        </p:sp>
      </p:grpSp>
      <p:grpSp>
        <p:nvGrpSpPr>
          <p:cNvPr id="1594" name="Google Shape;1594;p65"/>
          <p:cNvGrpSpPr/>
          <p:nvPr/>
        </p:nvGrpSpPr>
        <p:grpSpPr>
          <a:xfrm>
            <a:off x="8214157" y="1752872"/>
            <a:ext cx="1828800" cy="1799232"/>
            <a:chOff x="1234643" y="1723303"/>
            <a:chExt cx="1828800" cy="1799232"/>
          </a:xfrm>
        </p:grpSpPr>
        <p:grpSp>
          <p:nvGrpSpPr>
            <p:cNvPr id="1595" name="Google Shape;1595;p65"/>
            <p:cNvGrpSpPr/>
            <p:nvPr/>
          </p:nvGrpSpPr>
          <p:grpSpPr>
            <a:xfrm>
              <a:off x="1234643" y="1723303"/>
              <a:ext cx="1828800" cy="914400"/>
              <a:chOff x="952010" y="1723303"/>
              <a:chExt cx="1828800" cy="914400"/>
            </a:xfrm>
          </p:grpSpPr>
          <p:pic>
            <p:nvPicPr>
              <p:cNvPr id="1596" name="Google Shape;1596;p65" descr="Man"/>
              <p:cNvPicPr preferRelativeResize="0"/>
              <p:nvPr/>
            </p:nvPicPr>
            <p:blipFill rotWithShape="1">
              <a:blip r:embed="rId3">
                <a:alphaModFix/>
              </a:blip>
              <a:srcRect/>
              <a:stretch/>
            </p:blipFill>
            <p:spPr>
              <a:xfrm>
                <a:off x="952010" y="1723303"/>
                <a:ext cx="914400" cy="914400"/>
              </a:xfrm>
              <a:prstGeom prst="rect">
                <a:avLst/>
              </a:prstGeom>
              <a:noFill/>
              <a:ln>
                <a:noFill/>
              </a:ln>
            </p:spPr>
          </p:pic>
          <p:pic>
            <p:nvPicPr>
              <p:cNvPr id="1597" name="Google Shape;1597;p65" descr="Woman"/>
              <p:cNvPicPr preferRelativeResize="0"/>
              <p:nvPr/>
            </p:nvPicPr>
            <p:blipFill rotWithShape="1">
              <a:blip r:embed="rId4">
                <a:alphaModFix/>
              </a:blip>
              <a:srcRect/>
              <a:stretch/>
            </p:blipFill>
            <p:spPr>
              <a:xfrm>
                <a:off x="1409210" y="1723303"/>
                <a:ext cx="914400" cy="914400"/>
              </a:xfrm>
              <a:prstGeom prst="rect">
                <a:avLst/>
              </a:prstGeom>
              <a:noFill/>
              <a:ln>
                <a:noFill/>
              </a:ln>
            </p:spPr>
          </p:pic>
          <p:pic>
            <p:nvPicPr>
              <p:cNvPr id="1598" name="Google Shape;1598;p65" descr="Man"/>
              <p:cNvPicPr preferRelativeResize="0"/>
              <p:nvPr/>
            </p:nvPicPr>
            <p:blipFill rotWithShape="1">
              <a:blip r:embed="rId3">
                <a:alphaModFix/>
              </a:blip>
              <a:srcRect/>
              <a:stretch/>
            </p:blipFill>
            <p:spPr>
              <a:xfrm>
                <a:off x="1866410" y="1723303"/>
                <a:ext cx="914400" cy="914400"/>
              </a:xfrm>
              <a:prstGeom prst="rect">
                <a:avLst/>
              </a:prstGeom>
              <a:noFill/>
              <a:ln>
                <a:noFill/>
              </a:ln>
            </p:spPr>
          </p:pic>
        </p:grpSp>
        <p:sp>
          <p:nvSpPr>
            <p:cNvPr id="1599" name="Google Shape;1599;p65"/>
            <p:cNvSpPr txBox="1"/>
            <p:nvPr/>
          </p:nvSpPr>
          <p:spPr>
            <a:xfrm>
              <a:off x="1409210" y="2876204"/>
              <a:ext cx="143559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Just Exceeds (JE)</a:t>
              </a:r>
              <a:endParaRPr sz="1400" b="0" i="0" u="none" strike="noStrike" cap="none">
                <a:solidFill>
                  <a:srgbClr val="000000"/>
                </a:solidFill>
                <a:latin typeface="Arial"/>
                <a:ea typeface="Arial"/>
                <a:cs typeface="Arial"/>
                <a:sym typeface="Arial"/>
              </a:endParaRPr>
            </a:p>
          </p:txBody>
        </p:sp>
      </p:grpSp>
      <p:grpSp>
        <p:nvGrpSpPr>
          <p:cNvPr id="1600" name="Google Shape;1600;p65"/>
          <p:cNvGrpSpPr/>
          <p:nvPr/>
        </p:nvGrpSpPr>
        <p:grpSpPr>
          <a:xfrm>
            <a:off x="4953000" y="1752872"/>
            <a:ext cx="1828800" cy="1799233"/>
            <a:chOff x="4267200" y="1723302"/>
            <a:chExt cx="1828800" cy="1799233"/>
          </a:xfrm>
        </p:grpSpPr>
        <p:grpSp>
          <p:nvGrpSpPr>
            <p:cNvPr id="1601" name="Google Shape;1601;p65"/>
            <p:cNvGrpSpPr/>
            <p:nvPr/>
          </p:nvGrpSpPr>
          <p:grpSpPr>
            <a:xfrm>
              <a:off x="4267200" y="1723303"/>
              <a:ext cx="1610157" cy="1799232"/>
              <a:chOff x="1234643" y="1723303"/>
              <a:chExt cx="1610157" cy="1799232"/>
            </a:xfrm>
          </p:grpSpPr>
          <p:grpSp>
            <p:nvGrpSpPr>
              <p:cNvPr id="1602" name="Google Shape;1602;p65"/>
              <p:cNvGrpSpPr/>
              <p:nvPr/>
            </p:nvGrpSpPr>
            <p:grpSpPr>
              <a:xfrm>
                <a:off x="1234643" y="1723303"/>
                <a:ext cx="1371600" cy="914400"/>
                <a:chOff x="952010" y="1723303"/>
                <a:chExt cx="1371600" cy="914400"/>
              </a:xfrm>
            </p:grpSpPr>
            <p:pic>
              <p:nvPicPr>
                <p:cNvPr id="1603" name="Google Shape;1603;p65" descr="Man"/>
                <p:cNvPicPr preferRelativeResize="0"/>
                <p:nvPr/>
              </p:nvPicPr>
              <p:blipFill rotWithShape="1">
                <a:blip r:embed="rId3">
                  <a:alphaModFix/>
                </a:blip>
                <a:srcRect/>
                <a:stretch/>
              </p:blipFill>
              <p:spPr>
                <a:xfrm>
                  <a:off x="952010" y="1723303"/>
                  <a:ext cx="914400" cy="914400"/>
                </a:xfrm>
                <a:prstGeom prst="rect">
                  <a:avLst/>
                </a:prstGeom>
                <a:noFill/>
                <a:ln>
                  <a:noFill/>
                </a:ln>
              </p:spPr>
            </p:pic>
            <p:pic>
              <p:nvPicPr>
                <p:cNvPr id="1604" name="Google Shape;1604;p65" descr="Woman"/>
                <p:cNvPicPr preferRelativeResize="0"/>
                <p:nvPr/>
              </p:nvPicPr>
              <p:blipFill rotWithShape="1">
                <a:blip r:embed="rId4">
                  <a:alphaModFix/>
                </a:blip>
                <a:srcRect/>
                <a:stretch/>
              </p:blipFill>
              <p:spPr>
                <a:xfrm>
                  <a:off x="1409210" y="1723303"/>
                  <a:ext cx="914400" cy="914400"/>
                </a:xfrm>
                <a:prstGeom prst="rect">
                  <a:avLst/>
                </a:prstGeom>
                <a:noFill/>
                <a:ln>
                  <a:noFill/>
                </a:ln>
              </p:spPr>
            </p:pic>
          </p:grpSp>
          <p:sp>
            <p:nvSpPr>
              <p:cNvPr id="1605" name="Google Shape;1605;p65"/>
              <p:cNvSpPr txBox="1"/>
              <p:nvPr/>
            </p:nvSpPr>
            <p:spPr>
              <a:xfrm>
                <a:off x="1409210" y="2876204"/>
                <a:ext cx="143559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Just Meets (JM)</a:t>
                </a:r>
                <a:endParaRPr sz="1400" b="0" i="0" u="none" strike="noStrike" cap="none">
                  <a:solidFill>
                    <a:srgbClr val="000000"/>
                  </a:solidFill>
                  <a:latin typeface="Arial"/>
                  <a:ea typeface="Arial"/>
                  <a:cs typeface="Arial"/>
                  <a:sym typeface="Arial"/>
                </a:endParaRPr>
              </a:p>
            </p:txBody>
          </p:sp>
        </p:grpSp>
        <p:pic>
          <p:nvPicPr>
            <p:cNvPr id="1606" name="Google Shape;1606;p65" descr="Woman"/>
            <p:cNvPicPr preferRelativeResize="0"/>
            <p:nvPr/>
          </p:nvPicPr>
          <p:blipFill rotWithShape="1">
            <a:blip r:embed="rId4">
              <a:alphaModFix/>
            </a:blip>
            <a:srcRect/>
            <a:stretch/>
          </p:blipFill>
          <p:spPr>
            <a:xfrm>
              <a:off x="5181600" y="1723302"/>
              <a:ext cx="914400" cy="914400"/>
            </a:xfrm>
            <a:prstGeom prst="rect">
              <a:avLst/>
            </a:prstGeom>
            <a:noFill/>
            <a:ln>
              <a:noFill/>
            </a:ln>
          </p:spPr>
        </p:pic>
      </p:grpSp>
      <p:sp>
        <p:nvSpPr>
          <p:cNvPr id="23" name="Google Shape;1617;p66">
            <a:extLst>
              <a:ext uri="{FF2B5EF4-FFF2-40B4-BE49-F238E27FC236}">
                <a16:creationId xmlns:a16="http://schemas.microsoft.com/office/drawing/2014/main" id="{CABD293D-BBCB-4752-85F0-6094396EEDD2}"/>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1385AB9F-D835-F724-2E24-E5A1EE1C77F7}"/>
              </a:ext>
            </a:extLst>
          </p:cNvPr>
          <p:cNvPicPr>
            <a:picLocks noChangeAspect="1"/>
          </p:cNvPicPr>
          <p:nvPr/>
        </p:nvPicPr>
        <p:blipFill rotWithShape="1">
          <a:blip r:embed="rId5"/>
          <a:srcRect l="56736" t="15091" r="16052" b="56378"/>
          <a:stretch/>
        </p:blipFill>
        <p:spPr>
          <a:xfrm>
            <a:off x="11085812" y="5960933"/>
            <a:ext cx="789975" cy="640080"/>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66"/>
          <p:cNvSpPr txBox="1">
            <a:spLocks noGrp="1"/>
          </p:cNvSpPr>
          <p:nvPr>
            <p:ph type="title"/>
          </p:nvPr>
        </p:nvSpPr>
        <p:spPr>
          <a:xfrm>
            <a:off x="609600" y="836838"/>
            <a:ext cx="10871200" cy="580800"/>
          </a:xfrm>
        </p:spPr>
        <p:txBody>
          <a:bodyPr/>
          <a:lstStyle/>
          <a:p>
            <a:pPr lvl="0"/>
            <a:r>
              <a:rPr lang="en-US"/>
              <a:t>ROUND 1: RATING PROCEDURE</a:t>
            </a:r>
          </a:p>
        </p:txBody>
      </p:sp>
      <p:sp>
        <p:nvSpPr>
          <p:cNvPr id="1613" name="Google Shape;1613;p66"/>
          <p:cNvSpPr txBox="1">
            <a:spLocks noGrp="1"/>
          </p:cNvSpPr>
          <p:nvPr>
            <p:ph type="body" idx="1"/>
          </p:nvPr>
        </p:nvSpPr>
        <p:spPr>
          <a:xfrm>
            <a:off x="609600" y="1600201"/>
            <a:ext cx="10871200" cy="4419599"/>
          </a:xfrm>
        </p:spPr>
        <p:txBody>
          <a:bodyPr/>
          <a:lstStyle/>
          <a:p>
            <a:pPr marL="94234" lvl="0" indent="0">
              <a:buNone/>
            </a:pPr>
            <a:r>
              <a:rPr lang="en-US" b="1" dirty="0"/>
              <a:t>Step 2</a:t>
            </a:r>
            <a:r>
              <a:rPr lang="en-US" dirty="0"/>
              <a:t>: Carefully read the first item on the assessment and consider the </a:t>
            </a:r>
            <a:r>
              <a:rPr lang="en-US" b="1" dirty="0"/>
              <a:t>knowledge and/or skill(s) </a:t>
            </a:r>
            <a:r>
              <a:rPr lang="en-US" dirty="0"/>
              <a:t>required to answer the item correctly. Consider what makes the item easy or difficult (e.g., the wording of the item stem and the strength of the incorrect options, or distractors) and what kind of errors may be possible or reasonable. </a:t>
            </a:r>
          </a:p>
          <a:p>
            <a:pPr lvl="0"/>
            <a:endParaRPr lang="en-US" dirty="0"/>
          </a:p>
          <a:p>
            <a:pPr lvl="0"/>
            <a:r>
              <a:rPr lang="en-US" dirty="0"/>
              <a:t>  </a:t>
            </a:r>
          </a:p>
          <a:p>
            <a:pPr lvl="0"/>
            <a:endParaRPr lang="en-US" dirty="0"/>
          </a:p>
          <a:p>
            <a:pPr lvl="0"/>
            <a:endParaRPr lang="en-US" dirty="0"/>
          </a:p>
        </p:txBody>
      </p:sp>
      <p:sp>
        <p:nvSpPr>
          <p:cNvPr id="1615" name="Google Shape;1615;p66"/>
          <p:cNvSpPr/>
          <p:nvPr/>
        </p:nvSpPr>
        <p:spPr>
          <a:xfrm>
            <a:off x="620888" y="3619183"/>
            <a:ext cx="4686900" cy="2246729"/>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How is eighty-seven written in standard form? </a:t>
            </a:r>
            <a:endParaRPr sz="1400" b="0" i="0" u="none" strike="noStrike" cap="none" dirty="0">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latin typeface="Gill Sans"/>
                <a:ea typeface="Gill Sans"/>
                <a:cs typeface="Gill Sans"/>
                <a:sym typeface="Gill Sans"/>
              </a:rPr>
              <a:t>A.  80  </a:t>
            </a:r>
            <a:endParaRPr sz="1400" b="0" i="0" u="none" strike="noStrike" cap="none" dirty="0">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B.  87 </a:t>
            </a:r>
            <a:endParaRPr sz="1400" b="0" i="0" u="none" strike="noStrike" cap="none" dirty="0">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latin typeface="Gill Sans"/>
                <a:ea typeface="Gill Sans"/>
                <a:cs typeface="Gill Sans"/>
                <a:sym typeface="Gill Sans"/>
              </a:rPr>
              <a:t>C.  807 </a:t>
            </a:r>
            <a:endParaRPr sz="1400" b="0" i="0" u="none" strike="noStrike" cap="none" dirty="0">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latin typeface="Gill Sans"/>
                <a:ea typeface="Gill Sans"/>
                <a:cs typeface="Gill Sans"/>
                <a:sym typeface="Gill Sans"/>
              </a:rPr>
              <a:t>D.  870 </a:t>
            </a:r>
            <a:endParaRPr sz="1400" b="0" i="0" u="none" strike="noStrike" cap="none" dirty="0">
              <a:sym typeface="Arial"/>
            </a:endParaRPr>
          </a:p>
        </p:txBody>
      </p:sp>
      <p:sp>
        <p:nvSpPr>
          <p:cNvPr id="1616" name="Google Shape;1616;p66"/>
          <p:cNvSpPr txBox="1"/>
          <p:nvPr/>
        </p:nvSpPr>
        <p:spPr>
          <a:xfrm flipH="1">
            <a:off x="6172300" y="3619183"/>
            <a:ext cx="5308500" cy="2400617"/>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Knowledge and Skills Required: </a:t>
            </a:r>
            <a:r>
              <a:rPr lang="en-US" sz="2000" b="0" i="0" u="none" strike="noStrike" cap="none" dirty="0">
                <a:latin typeface="Gill Sans"/>
                <a:ea typeface="Gill Sans"/>
                <a:cs typeface="Gill Sans"/>
                <a:sym typeface="Gill Sans"/>
              </a:rPr>
              <a:t>Count, read, and write whole numbers up to 100.</a:t>
            </a:r>
            <a:endParaRPr sz="2000" b="0" i="0" u="none" strike="noStrike" cap="none" dirty="0">
              <a:latin typeface="Gill Sans"/>
              <a:ea typeface="Gill Sans"/>
              <a:cs typeface="Gill Sans"/>
              <a:sym typeface="Gill Sans"/>
            </a:endParaRPr>
          </a:p>
          <a:p>
            <a:pPr marL="0" marR="0" lvl="0" indent="0" algn="l" rtl="0">
              <a:lnSpc>
                <a:spcPct val="100000"/>
              </a:lnSpc>
              <a:spcBef>
                <a:spcPts val="120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Item Stem: </a:t>
            </a:r>
            <a:r>
              <a:rPr lang="en-US" sz="2000" b="0" i="0" u="none" strike="noStrike" cap="none" dirty="0">
                <a:latin typeface="Gill Sans"/>
                <a:ea typeface="Gill Sans"/>
                <a:cs typeface="Gill Sans"/>
                <a:sym typeface="Gill Sans"/>
              </a:rPr>
              <a:t>It is clearly stated.</a:t>
            </a:r>
            <a:endParaRPr sz="2000" b="1" i="0" u="none" strike="noStrike" cap="none" dirty="0">
              <a:latin typeface="Gill Sans"/>
              <a:ea typeface="Gill Sans"/>
              <a:cs typeface="Gill Sans"/>
              <a:sym typeface="Gill Sans"/>
            </a:endParaRPr>
          </a:p>
          <a:p>
            <a:pPr marL="0" marR="0" lvl="0" indent="0" algn="l" rtl="0">
              <a:lnSpc>
                <a:spcPct val="100000"/>
              </a:lnSpc>
              <a:spcBef>
                <a:spcPts val="120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Item Distractors: </a:t>
            </a:r>
            <a:r>
              <a:rPr lang="en-US" sz="2000" b="0" i="0" u="none" strike="noStrike" cap="none" dirty="0">
                <a:latin typeface="Gill Sans"/>
                <a:ea typeface="Gill Sans"/>
                <a:cs typeface="Gill Sans"/>
                <a:sym typeface="Gill Sans"/>
              </a:rPr>
              <a:t>Options A and C are strong.</a:t>
            </a:r>
            <a:endParaRPr sz="2000" b="0" i="0" u="none" strike="noStrike" cap="none" dirty="0">
              <a:latin typeface="Gill Sans"/>
              <a:ea typeface="Gill Sans"/>
              <a:cs typeface="Gill Sans"/>
              <a:sym typeface="Gill Sans"/>
            </a:endParaRPr>
          </a:p>
          <a:p>
            <a:pPr marL="0" marR="0" lvl="0" indent="0" algn="l" rtl="0">
              <a:lnSpc>
                <a:spcPct val="100000"/>
              </a:lnSpc>
              <a:spcBef>
                <a:spcPts val="120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Possible Errors: </a:t>
            </a:r>
            <a:r>
              <a:rPr lang="en-US" sz="2000" b="0" i="0" u="none" strike="noStrike" cap="none" dirty="0">
                <a:latin typeface="Gill Sans"/>
                <a:ea typeface="Gill Sans"/>
                <a:cs typeface="Gill Sans"/>
                <a:sym typeface="Gill Sans"/>
              </a:rPr>
              <a:t>Learners may confuse seven with seventy or misunderstand place value.</a:t>
            </a:r>
            <a:endParaRPr sz="1400" b="0" i="0" u="none" strike="noStrike" cap="none" dirty="0">
              <a:sym typeface="Arial"/>
            </a:endParaRPr>
          </a:p>
        </p:txBody>
      </p:sp>
      <p:sp>
        <p:nvSpPr>
          <p:cNvPr id="1617" name="Google Shape;1617;p66"/>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67"/>
          <p:cNvSpPr txBox="1">
            <a:spLocks noGrp="1"/>
          </p:cNvSpPr>
          <p:nvPr>
            <p:ph type="title"/>
          </p:nvPr>
        </p:nvSpPr>
        <p:spPr>
          <a:xfrm>
            <a:off x="609600" y="836838"/>
            <a:ext cx="10871200" cy="580800"/>
          </a:xfrm>
        </p:spPr>
        <p:txBody>
          <a:bodyPr/>
          <a:lstStyle/>
          <a:p>
            <a:pPr lvl="0"/>
            <a:r>
              <a:rPr lang="en-US"/>
              <a:t>ROUND 1: RATING PROCEDURE </a:t>
            </a:r>
            <a:endParaRPr lang="en-US" dirty="0"/>
          </a:p>
        </p:txBody>
      </p:sp>
      <p:sp>
        <p:nvSpPr>
          <p:cNvPr id="1624" name="Google Shape;1624;p67"/>
          <p:cNvSpPr txBox="1">
            <a:spLocks noGrp="1"/>
          </p:cNvSpPr>
          <p:nvPr>
            <p:ph type="body" idx="1"/>
          </p:nvPr>
        </p:nvSpPr>
        <p:spPr/>
        <p:txBody>
          <a:bodyPr/>
          <a:lstStyle/>
          <a:p>
            <a:pPr marL="94234" lvl="0" indent="0">
              <a:buNone/>
            </a:pPr>
            <a:r>
              <a:rPr lang="en-US" b="1" dirty="0"/>
              <a:t>Step 3</a:t>
            </a:r>
            <a:r>
              <a:rPr lang="en-US" dirty="0"/>
              <a:t>: Building from Task 2, select the domain, construct, subconstruct, statement of knowledge and/or skill(s), and GPLs/GPDs in the GPF that are most relevant for the item. </a:t>
            </a:r>
          </a:p>
        </p:txBody>
      </p:sp>
      <p:sp>
        <p:nvSpPr>
          <p:cNvPr id="1626" name="Google Shape;1626;p67"/>
          <p:cNvSpPr txBox="1"/>
          <p:nvPr/>
        </p:nvSpPr>
        <p:spPr>
          <a:xfrm flipH="1">
            <a:off x="609600" y="2801794"/>
            <a:ext cx="10872216" cy="3570208"/>
          </a:xfrm>
          <a:prstGeom prst="rect">
            <a:avLst/>
          </a:prstGeom>
          <a:solidFill>
            <a:schemeClr val="bg1"/>
          </a:solidFill>
          <a:ln w="9525" cap="flat" cmpd="sng">
            <a:noFill/>
            <a:prstDash val="solid"/>
            <a:round/>
            <a:headEnd type="none" w="sm" len="sm"/>
            <a:tailEnd type="none" w="sm" len="sm"/>
          </a:ln>
        </p:spPr>
        <p:txBody>
          <a:bodyPr spcFirstLastPara="1" wrap="square" lIns="91425" tIns="91440" rIns="91425" bIns="9144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latin typeface="Gill Sans MT" panose="020B0502020104020203" pitchFamily="34" charset="0"/>
                <a:ea typeface="Gill Sans"/>
                <a:cs typeface="Gill Sans"/>
                <a:sym typeface="Gill Sans"/>
              </a:rPr>
              <a:t>Domain: </a:t>
            </a:r>
            <a:r>
              <a:rPr lang="en-US" sz="2000" b="0" i="0" u="none" strike="noStrike" cap="none" dirty="0">
                <a:latin typeface="Gill Sans MT" panose="020B0502020104020203" pitchFamily="34" charset="0"/>
                <a:ea typeface="Gill Sans"/>
                <a:cs typeface="Gill Sans"/>
                <a:sym typeface="Gill Sans"/>
              </a:rPr>
              <a:t>Number </a:t>
            </a:r>
            <a:r>
              <a:rPr lang="en-US" sz="2000" dirty="0">
                <a:latin typeface="Gill Sans MT" panose="020B0502020104020203" pitchFamily="34" charset="0"/>
                <a:ea typeface="Gill Sans"/>
                <a:cs typeface="Gill Sans"/>
                <a:sym typeface="Gill Sans"/>
              </a:rPr>
              <a:t>and Operations</a:t>
            </a:r>
            <a:endParaRPr sz="2000" b="0" i="0" u="none" strike="noStrike" cap="none" dirty="0">
              <a:latin typeface="Gill Sans MT" panose="020B0502020104020203" pitchFamily="34" charset="0"/>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dirty="0">
                <a:latin typeface="Gill Sans MT" panose="020B0502020104020203" pitchFamily="34" charset="0"/>
                <a:ea typeface="Gill Sans"/>
                <a:cs typeface="Gill Sans"/>
                <a:sym typeface="Gill Sans"/>
              </a:rPr>
              <a:t>Construct: </a:t>
            </a:r>
            <a:r>
              <a:rPr lang="en-US" sz="2000" b="0" i="0" u="none" strike="noStrike" cap="none" dirty="0">
                <a:latin typeface="Gill Sans MT" panose="020B0502020104020203" pitchFamily="34" charset="0"/>
                <a:ea typeface="Gill Sans"/>
                <a:cs typeface="Gill Sans"/>
                <a:sym typeface="Gill Sans"/>
              </a:rPr>
              <a:t>Whole </a:t>
            </a:r>
            <a:r>
              <a:rPr lang="en-US" sz="2000" dirty="0">
                <a:latin typeface="Gill Sans MT" panose="020B0502020104020203" pitchFamily="34" charset="0"/>
                <a:ea typeface="Gill Sans"/>
                <a:cs typeface="Gill Sans"/>
                <a:sym typeface="Gill Sans"/>
              </a:rPr>
              <a:t>N</a:t>
            </a:r>
            <a:r>
              <a:rPr lang="en-US" sz="2000" b="0" i="0" u="none" strike="noStrike" cap="none" dirty="0">
                <a:latin typeface="Gill Sans MT" panose="020B0502020104020203" pitchFamily="34" charset="0"/>
                <a:ea typeface="Gill Sans"/>
                <a:cs typeface="Gill Sans"/>
                <a:sym typeface="Gill Sans"/>
              </a:rPr>
              <a:t>umbers  </a:t>
            </a:r>
            <a:endParaRPr sz="2000" b="0" i="0" u="none" strike="noStrike" cap="none" dirty="0">
              <a:latin typeface="Gill Sans MT" panose="020B0502020104020203" pitchFamily="34" charset="0"/>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dirty="0">
                <a:latin typeface="Gill Sans MT" panose="020B0502020104020203" pitchFamily="34" charset="0"/>
                <a:ea typeface="Gill Sans"/>
                <a:cs typeface="Gill Sans"/>
                <a:sym typeface="Gill Sans"/>
              </a:rPr>
              <a:t>Sub</a:t>
            </a:r>
            <a:r>
              <a:rPr lang="en-US" sz="2000" b="1" dirty="0">
                <a:latin typeface="Gill Sans MT" panose="020B0502020104020203" pitchFamily="34" charset="0"/>
                <a:ea typeface="Gill Sans"/>
                <a:cs typeface="Gill Sans"/>
                <a:sym typeface="Gill Sans"/>
              </a:rPr>
              <a:t>c</a:t>
            </a:r>
            <a:r>
              <a:rPr lang="en-US" sz="2000" b="1" i="0" u="none" strike="noStrike" cap="none" dirty="0">
                <a:latin typeface="Gill Sans MT" panose="020B0502020104020203" pitchFamily="34" charset="0"/>
                <a:ea typeface="Gill Sans"/>
                <a:cs typeface="Gill Sans"/>
                <a:sym typeface="Gill Sans"/>
              </a:rPr>
              <a:t>onstruct: </a:t>
            </a:r>
            <a:r>
              <a:rPr lang="en-US" sz="2000" dirty="0">
                <a:latin typeface="Gill Sans MT" panose="020B0502020104020203" pitchFamily="34" charset="0"/>
                <a:ea typeface="Gill Sans"/>
                <a:cs typeface="Gill Sans"/>
                <a:sym typeface="Gill Sans"/>
              </a:rPr>
              <a:t>Identify, count in, and identify the relative magnitude of whole numbers</a:t>
            </a:r>
            <a:endParaRPr sz="2000" b="0" i="0" u="none" strike="noStrike" cap="none" dirty="0">
              <a:latin typeface="Gill Sans MT" panose="020B0502020104020203" pitchFamily="34" charset="0"/>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dirty="0">
                <a:latin typeface="Gill Sans MT" panose="020B0502020104020203" pitchFamily="34" charset="0"/>
                <a:ea typeface="Gill Sans"/>
                <a:cs typeface="Gill Sans"/>
                <a:sym typeface="Gill Sans"/>
              </a:rPr>
              <a:t>Knowledge or skill (content standard): </a:t>
            </a:r>
            <a:r>
              <a:rPr lang="en-US" sz="2000" dirty="0">
                <a:latin typeface="Gill Sans MT" panose="020B0502020104020203" pitchFamily="34" charset="0"/>
                <a:ea typeface="Gill Sans"/>
                <a:cs typeface="Gill Sans"/>
                <a:sym typeface="Gill Sans"/>
              </a:rPr>
              <a:t>Count, read, and write whole numbers</a:t>
            </a:r>
            <a:endParaRPr sz="2000" b="1" i="0" u="none" strike="noStrike" cap="none" dirty="0">
              <a:latin typeface="Gill Sans MT" panose="020B0502020104020203" pitchFamily="34" charset="0"/>
              <a:ea typeface="Gill Sans"/>
              <a:cs typeface="Gill Sans"/>
              <a:sym typeface="Gill Sans"/>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dirty="0">
                <a:latin typeface="Gill Sans MT" panose="020B0502020104020203" pitchFamily="34" charset="0"/>
                <a:ea typeface="Gill Sans"/>
                <a:cs typeface="Gill Sans"/>
                <a:sym typeface="Gill Sans"/>
              </a:rPr>
              <a:t>GPLs and GPDs (performance standards): </a:t>
            </a:r>
            <a:endParaRPr sz="2000" b="1" i="0" u="none" strike="noStrike" cap="none" dirty="0">
              <a:latin typeface="Gill Sans MT" panose="020B0502020104020203" pitchFamily="34" charset="0"/>
              <a:ea typeface="Gill Sans"/>
              <a:cs typeface="Gill Sans"/>
              <a:sym typeface="Gill Sans"/>
            </a:endParaRPr>
          </a:p>
          <a:p>
            <a:pPr marL="0" marR="0" lvl="0" indent="0" algn="l" rtl="0">
              <a:lnSpc>
                <a:spcPct val="100000"/>
              </a:lnSpc>
              <a:spcBef>
                <a:spcPts val="600"/>
              </a:spcBef>
              <a:spcAft>
                <a:spcPts val="0"/>
              </a:spcAft>
              <a:buClr>
                <a:srgbClr val="000000"/>
              </a:buClr>
              <a:buSzPts val="2000"/>
              <a:buFont typeface="Arial"/>
              <a:buNone/>
            </a:pPr>
            <a:r>
              <a:rPr lang="en-US" sz="2000" b="1" dirty="0">
                <a:latin typeface="Gill Sans MT" panose="020B0502020104020203" pitchFamily="34" charset="0"/>
                <a:ea typeface="Gill Sans"/>
                <a:cs typeface="Gill Sans"/>
                <a:sym typeface="Gill Sans"/>
              </a:rPr>
              <a:t>   Grade Level: </a:t>
            </a:r>
            <a:r>
              <a:rPr lang="en-US" sz="2000" dirty="0">
                <a:latin typeface="Gill Sans MT" panose="020B0502020104020203" pitchFamily="34" charset="0"/>
                <a:ea typeface="Gill Sans"/>
                <a:cs typeface="Gill Sans"/>
                <a:sym typeface="Gill Sans"/>
              </a:rPr>
              <a:t>Grade 2</a:t>
            </a:r>
            <a:endParaRPr sz="2000" b="1" dirty="0">
              <a:latin typeface="Gill Sans MT" panose="020B0502020104020203" pitchFamily="34" charset="0"/>
              <a:ea typeface="Gill Sans"/>
              <a:cs typeface="Gill Sans"/>
              <a:sym typeface="Gill Sans"/>
            </a:endParaRPr>
          </a:p>
          <a:p>
            <a:pPr marL="228600" marR="0" lvl="0" indent="0" algn="l" rtl="0">
              <a:lnSpc>
                <a:spcPct val="100000"/>
              </a:lnSpc>
              <a:spcBef>
                <a:spcPts val="600"/>
              </a:spcBef>
              <a:spcAft>
                <a:spcPts val="0"/>
              </a:spcAft>
              <a:buClr>
                <a:srgbClr val="000000"/>
              </a:buClr>
              <a:buSzPts val="2000"/>
              <a:buFont typeface="Arial"/>
              <a:buNone/>
            </a:pPr>
            <a:r>
              <a:rPr lang="en-US" sz="2000" b="1" i="0" u="none" strike="noStrike" cap="none" dirty="0">
                <a:latin typeface="Gill Sans MT" panose="020B0502020104020203" pitchFamily="34" charset="0"/>
                <a:ea typeface="Gill Sans"/>
                <a:cs typeface="Gill Sans"/>
                <a:sym typeface="Gill Sans"/>
              </a:rPr>
              <a:t>Partially Meets</a:t>
            </a:r>
            <a:r>
              <a:rPr lang="en-US" sz="2000" b="0" i="0" u="none" strike="noStrike" cap="none" dirty="0">
                <a:latin typeface="Gill Sans MT" panose="020B0502020104020203" pitchFamily="34" charset="0"/>
                <a:ea typeface="Gill Sans"/>
                <a:cs typeface="Gill Sans"/>
                <a:sym typeface="Gill Sans"/>
              </a:rPr>
              <a:t>: </a:t>
            </a:r>
            <a:r>
              <a:rPr lang="en-US" sz="2000" dirty="0">
                <a:latin typeface="Gill Sans MT" panose="020B0502020104020203" pitchFamily="34" charset="0"/>
                <a:ea typeface="Gill Sans"/>
                <a:cs typeface="Gill Sans"/>
                <a:sym typeface="Gill Sans"/>
              </a:rPr>
              <a:t>Read and write whole numbers up to 30 in words and in numerals.</a:t>
            </a:r>
            <a:endParaRPr sz="2000" b="0" i="0" u="none" strike="noStrike" cap="none" dirty="0">
              <a:latin typeface="Gill Sans MT" panose="020B0502020104020203" pitchFamily="34" charset="0"/>
              <a:sym typeface="Arial"/>
            </a:endParaRPr>
          </a:p>
          <a:p>
            <a:pPr marL="228600" marR="0" lvl="0" indent="0" algn="l" rtl="0">
              <a:lnSpc>
                <a:spcPct val="100000"/>
              </a:lnSpc>
              <a:spcBef>
                <a:spcPts val="600"/>
              </a:spcBef>
              <a:spcAft>
                <a:spcPts val="0"/>
              </a:spcAft>
              <a:buClr>
                <a:srgbClr val="000000"/>
              </a:buClr>
              <a:buSzPts val="2000"/>
              <a:buFont typeface="Arial"/>
              <a:buNone/>
            </a:pPr>
            <a:r>
              <a:rPr lang="en-US" sz="2000" b="1" dirty="0">
                <a:highlight>
                  <a:srgbClr val="F4CCCC"/>
                </a:highlight>
                <a:latin typeface="Gill Sans MT" panose="020B0502020104020203" pitchFamily="34" charset="0"/>
                <a:ea typeface="Gill Sans"/>
                <a:cs typeface="Gill Sans"/>
                <a:sym typeface="Gill Sans"/>
              </a:rPr>
              <a:t>Meets</a:t>
            </a:r>
            <a:r>
              <a:rPr lang="en-US" sz="2000" dirty="0">
                <a:highlight>
                  <a:srgbClr val="F4CCCC"/>
                </a:highlight>
                <a:latin typeface="Gill Sans MT" panose="020B0502020104020203" pitchFamily="34" charset="0"/>
                <a:ea typeface="Gill Sans"/>
                <a:cs typeface="Gill Sans"/>
                <a:sym typeface="Gill Sans"/>
              </a:rPr>
              <a:t>: Read and write whole numbers up to 100 in words and in numerals.</a:t>
            </a:r>
            <a:endParaRPr sz="2000" dirty="0">
              <a:highlight>
                <a:srgbClr val="F4CCCC"/>
              </a:highlight>
              <a:latin typeface="Gill Sans MT" panose="020B0502020104020203" pitchFamily="34" charset="0"/>
              <a:ea typeface="Gill Sans"/>
              <a:cs typeface="Gill Sans"/>
              <a:sym typeface="Gill Sans"/>
            </a:endParaRPr>
          </a:p>
          <a:p>
            <a:pPr marL="228600" marR="0" lvl="0" indent="0" algn="l" rtl="0">
              <a:lnSpc>
                <a:spcPct val="100000"/>
              </a:lnSpc>
              <a:spcBef>
                <a:spcPts val="600"/>
              </a:spcBef>
              <a:spcAft>
                <a:spcPts val="0"/>
              </a:spcAft>
              <a:buClr>
                <a:srgbClr val="000000"/>
              </a:buClr>
              <a:buSzPts val="2000"/>
              <a:buFont typeface="Arial"/>
              <a:buNone/>
            </a:pPr>
            <a:r>
              <a:rPr lang="en-US" sz="2000" b="1" i="0" u="none" strike="noStrike" cap="none" dirty="0">
                <a:latin typeface="Gill Sans MT" panose="020B0502020104020203" pitchFamily="34" charset="0"/>
                <a:ea typeface="Gill Sans"/>
                <a:cs typeface="Gill Sans"/>
                <a:sym typeface="Gill Sans"/>
              </a:rPr>
              <a:t>Exceeds</a:t>
            </a:r>
            <a:r>
              <a:rPr lang="en-US" sz="2000" b="0" i="0" u="none" strike="noStrike" cap="none" dirty="0">
                <a:latin typeface="Gill Sans MT" panose="020B0502020104020203" pitchFamily="34" charset="0"/>
                <a:ea typeface="Gill Sans"/>
                <a:cs typeface="Gill Sans"/>
                <a:sym typeface="Gill Sans"/>
              </a:rPr>
              <a:t>: </a:t>
            </a:r>
            <a:r>
              <a:rPr lang="en-US" sz="2000" dirty="0">
                <a:latin typeface="Gill Sans MT" panose="020B0502020104020203" pitchFamily="34" charset="0"/>
                <a:ea typeface="Gill Sans"/>
                <a:cs typeface="Gill Sans"/>
                <a:sym typeface="Gill Sans"/>
              </a:rPr>
              <a:t>N/A</a:t>
            </a:r>
            <a:endParaRPr sz="2000" dirty="0">
              <a:latin typeface="Gill Sans MT" panose="020B0502020104020203" pitchFamily="34" charset="0"/>
            </a:endParaRPr>
          </a:p>
        </p:txBody>
      </p:sp>
      <p:sp>
        <p:nvSpPr>
          <p:cNvPr id="5" name="Google Shape;1617;p66">
            <a:extLst>
              <a:ext uri="{FF2B5EF4-FFF2-40B4-BE49-F238E27FC236}">
                <a16:creationId xmlns:a16="http://schemas.microsoft.com/office/drawing/2014/main" id="{F7B50D70-C809-4AAB-A2FC-86494AB6AFF4}"/>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68"/>
          <p:cNvSpPr txBox="1">
            <a:spLocks noGrp="1"/>
          </p:cNvSpPr>
          <p:nvPr>
            <p:ph type="title"/>
          </p:nvPr>
        </p:nvSpPr>
        <p:spPr/>
        <p:txBody>
          <a:bodyPr/>
          <a:lstStyle/>
          <a:p>
            <a:pPr lvl="0"/>
            <a:r>
              <a:rPr lang="en-US"/>
              <a:t>ROUND 1: RATING PROCEDURE </a:t>
            </a:r>
          </a:p>
        </p:txBody>
      </p:sp>
      <p:sp>
        <p:nvSpPr>
          <p:cNvPr id="1633" name="Google Shape;1633;p68"/>
          <p:cNvSpPr txBox="1">
            <a:spLocks noGrp="1"/>
          </p:cNvSpPr>
          <p:nvPr>
            <p:ph type="body" idx="1"/>
          </p:nvPr>
        </p:nvSpPr>
        <p:spPr/>
        <p:txBody>
          <a:bodyPr>
            <a:noAutofit/>
          </a:bodyPr>
          <a:lstStyle/>
          <a:p>
            <a:pPr marL="94234" lvl="0" indent="0">
              <a:buNone/>
            </a:pPr>
            <a:r>
              <a:rPr lang="en-US" sz="2120" b="1" dirty="0"/>
              <a:t>Step 4</a:t>
            </a:r>
            <a:r>
              <a:rPr lang="en-US" sz="2120" dirty="0"/>
              <a:t>: Based on an understanding of Steps 1–3, follow this procedure:</a:t>
            </a:r>
          </a:p>
          <a:p>
            <a:pPr lvl="0"/>
            <a:r>
              <a:rPr lang="en-US" sz="2120" b="1" dirty="0"/>
              <a:t>Ask whether minimally proficient JP learners would be able to answer the item correctly</a:t>
            </a:r>
            <a:r>
              <a:rPr lang="en-US" sz="2120" dirty="0"/>
              <a:t>, i.e., are you reasonably sure (≥ 67 percent chance, or 2 out of the 3 JP learners)? </a:t>
            </a:r>
          </a:p>
          <a:p>
            <a:pPr lvl="1"/>
            <a:r>
              <a:rPr lang="en-US" sz="2120" dirty="0"/>
              <a:t>If “yes,” circle JP and proceed to the next item.</a:t>
            </a:r>
          </a:p>
          <a:p>
            <a:pPr lvl="1"/>
            <a:r>
              <a:rPr lang="en-US" sz="2120" dirty="0"/>
              <a:t>If “no,” ask whether minimally proficient JM learners would be able to answer the item correctly?</a:t>
            </a:r>
          </a:p>
          <a:p>
            <a:pPr lvl="2">
              <a:buClr>
                <a:srgbClr val="000000"/>
              </a:buClr>
            </a:pPr>
            <a:r>
              <a:rPr lang="en-US" sz="2120" dirty="0">
                <a:solidFill>
                  <a:srgbClr val="000000"/>
                </a:solidFill>
              </a:rPr>
              <a:t>If “yes,” circle JM and proceed to the next item.</a:t>
            </a:r>
          </a:p>
          <a:p>
            <a:pPr lvl="2">
              <a:buClr>
                <a:srgbClr val="000000"/>
              </a:buClr>
            </a:pPr>
            <a:r>
              <a:rPr lang="en-US" sz="2120" dirty="0">
                <a:solidFill>
                  <a:srgbClr val="000000"/>
                </a:solidFill>
              </a:rPr>
              <a:t>If “no,” ask whether minimally proficient JE learners would be able to answer the item correctly?</a:t>
            </a:r>
          </a:p>
          <a:p>
            <a:pPr lvl="4">
              <a:buClr>
                <a:srgbClr val="000000"/>
              </a:buClr>
            </a:pPr>
            <a:r>
              <a:rPr lang="en-US" sz="2120" dirty="0">
                <a:solidFill>
                  <a:srgbClr val="000000"/>
                </a:solidFill>
              </a:rPr>
              <a:t>If “yes,” circle JE and proceed to the next item.</a:t>
            </a:r>
          </a:p>
          <a:p>
            <a:pPr lvl="4">
              <a:buClr>
                <a:srgbClr val="000000"/>
              </a:buClr>
            </a:pPr>
            <a:r>
              <a:rPr lang="en-US" sz="2120" dirty="0">
                <a:solidFill>
                  <a:srgbClr val="000000"/>
                </a:solidFill>
              </a:rPr>
              <a:t>If “no,” circle AE and proceed to the next item.</a:t>
            </a:r>
          </a:p>
        </p:txBody>
      </p:sp>
      <p:sp>
        <p:nvSpPr>
          <p:cNvPr id="4" name="Google Shape;1617;p66">
            <a:extLst>
              <a:ext uri="{FF2B5EF4-FFF2-40B4-BE49-F238E27FC236}">
                <a16:creationId xmlns:a16="http://schemas.microsoft.com/office/drawing/2014/main" id="{EB639E16-3990-4768-9D38-5A9765FE5708}"/>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85D3EF91-6338-A19D-74E0-685ECB842F9C}"/>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13065235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66"/>
          <p:cNvSpPr txBox="1">
            <a:spLocks noGrp="1"/>
          </p:cNvSpPr>
          <p:nvPr>
            <p:ph type="title"/>
          </p:nvPr>
        </p:nvSpPr>
        <p:spPr>
          <a:xfrm>
            <a:off x="609600" y="836838"/>
            <a:ext cx="10871200" cy="580800"/>
          </a:xfrm>
        </p:spPr>
        <p:txBody>
          <a:bodyPr/>
          <a:lstStyle/>
          <a:p>
            <a:pPr lvl="0"/>
            <a:r>
              <a:rPr lang="en-US"/>
              <a:t>ROUND 1: RATING PROCEDURE</a:t>
            </a:r>
          </a:p>
        </p:txBody>
      </p:sp>
      <p:sp>
        <p:nvSpPr>
          <p:cNvPr id="1613" name="Google Shape;1613;p66"/>
          <p:cNvSpPr txBox="1">
            <a:spLocks noGrp="1"/>
          </p:cNvSpPr>
          <p:nvPr>
            <p:ph type="body" idx="1"/>
          </p:nvPr>
        </p:nvSpPr>
        <p:spPr>
          <a:xfrm>
            <a:off x="609600" y="1600201"/>
            <a:ext cx="10871200" cy="4419599"/>
          </a:xfrm>
        </p:spPr>
        <p:txBody>
          <a:bodyPr/>
          <a:lstStyle/>
          <a:p>
            <a:pPr marL="94234" lvl="0" indent="0">
              <a:buNone/>
            </a:pPr>
            <a:r>
              <a:rPr lang="en-US" b="1" dirty="0"/>
              <a:t>Step 2</a:t>
            </a:r>
            <a:r>
              <a:rPr lang="en-US" dirty="0"/>
              <a:t>: Carefully read the first item on the assessment and consider the </a:t>
            </a:r>
            <a:r>
              <a:rPr lang="en-US" b="1" dirty="0"/>
              <a:t>knowledge and/or skill(s) </a:t>
            </a:r>
            <a:r>
              <a:rPr lang="en-US" dirty="0"/>
              <a:t>required to answer the item correctly – remember to consider whether the text on which the item is based is grade-appropriate. Consider what makes the item easy or difficult (e.g., the wording of the item stem and the strength of the incorrect options, or distractors) and what kind of errors may be possible or reasonable. </a:t>
            </a:r>
          </a:p>
          <a:p>
            <a:pPr lvl="0"/>
            <a:endParaRPr lang="en-US" dirty="0"/>
          </a:p>
          <a:p>
            <a:pPr lvl="0"/>
            <a:r>
              <a:rPr lang="en-US" dirty="0"/>
              <a:t>  </a:t>
            </a:r>
          </a:p>
          <a:p>
            <a:pPr lvl="0"/>
            <a:endParaRPr lang="en-US" dirty="0"/>
          </a:p>
          <a:p>
            <a:pPr lvl="0"/>
            <a:endParaRPr lang="en-US" dirty="0"/>
          </a:p>
        </p:txBody>
      </p:sp>
      <p:sp>
        <p:nvSpPr>
          <p:cNvPr id="1615" name="Google Shape;1615;p66"/>
          <p:cNvSpPr/>
          <p:nvPr/>
        </p:nvSpPr>
        <p:spPr>
          <a:xfrm>
            <a:off x="620887" y="3619183"/>
            <a:ext cx="5398813" cy="2862282"/>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a:latin typeface="Gill Sans"/>
                <a:ea typeface="Gill Sans"/>
                <a:cs typeface="Gill Sans"/>
                <a:sym typeface="Gill Sans"/>
              </a:rPr>
              <a:t>Jabu had a pet dog. He took the dog outside to play. The dog ran away and got lost. Jabu was sad. After a while, the dog came back. Jabu took the dog inside. He gave the dog some food. Then the dog went to sleep. When the dog woke up,  Jabu took the dog outside to play again. </a:t>
            </a:r>
          </a:p>
          <a:p>
            <a:pPr marL="0" marR="0" lvl="0" indent="0" algn="l" rtl="0">
              <a:lnSpc>
                <a:spcPct val="100000"/>
              </a:lnSpc>
              <a:spcBef>
                <a:spcPts val="0"/>
              </a:spcBef>
              <a:spcAft>
                <a:spcPts val="0"/>
              </a:spcAft>
              <a:buClr>
                <a:srgbClr val="000000"/>
              </a:buClr>
              <a:buSzPts val="2000"/>
              <a:buFont typeface="Arial"/>
              <a:buNone/>
            </a:pPr>
            <a:endParaRPr lang="en-GB" sz="2000" b="1" dirty="0">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GB" sz="2000" b="1" dirty="0">
                <a:latin typeface="Gill Sans"/>
                <a:ea typeface="Gill Sans"/>
                <a:cs typeface="Gill Sans"/>
                <a:sym typeface="Gill Sans"/>
              </a:rPr>
              <a:t>Who has a pet dog? </a:t>
            </a:r>
          </a:p>
        </p:txBody>
      </p:sp>
      <p:sp>
        <p:nvSpPr>
          <p:cNvPr id="1616" name="Google Shape;1616;p66"/>
          <p:cNvSpPr txBox="1"/>
          <p:nvPr/>
        </p:nvSpPr>
        <p:spPr>
          <a:xfrm flipH="1">
            <a:off x="6172300" y="3619183"/>
            <a:ext cx="5649586" cy="2708393"/>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Knowledge and Skills Required: </a:t>
            </a:r>
            <a:r>
              <a:rPr lang="en-GB" sz="2000" b="0" i="0" u="none" strike="noStrike" cap="none" dirty="0">
                <a:latin typeface="Gill Sans"/>
                <a:ea typeface="Gill Sans"/>
                <a:cs typeface="Gill Sans"/>
                <a:sym typeface="Gill Sans"/>
              </a:rPr>
              <a:t>Retrieve a single piece of explicit information from a grade-level continuous text by direct- or close-word matching</a:t>
            </a:r>
            <a:r>
              <a:rPr lang="en-US" sz="2000" b="0" i="0" u="none" strike="noStrike" cap="none" dirty="0">
                <a:latin typeface="Gill Sans"/>
                <a:ea typeface="Gill Sans"/>
                <a:cs typeface="Gill Sans"/>
                <a:sym typeface="Gill Sans"/>
              </a:rPr>
              <a:t>.</a:t>
            </a:r>
            <a:endParaRPr sz="2000" b="0" i="0" u="none" strike="noStrike" cap="none" dirty="0">
              <a:latin typeface="Gill Sans"/>
              <a:ea typeface="Gill Sans"/>
              <a:cs typeface="Gill Sans"/>
              <a:sym typeface="Gill Sans"/>
            </a:endParaRPr>
          </a:p>
          <a:p>
            <a:pPr marL="0" marR="0" lvl="0" indent="0" algn="l" rtl="0">
              <a:lnSpc>
                <a:spcPct val="100000"/>
              </a:lnSpc>
              <a:spcBef>
                <a:spcPts val="120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Item Stem: </a:t>
            </a:r>
            <a:r>
              <a:rPr lang="en-US" sz="2000" b="0" i="0" u="none" strike="noStrike" cap="none" dirty="0">
                <a:latin typeface="Gill Sans"/>
                <a:ea typeface="Gill Sans"/>
                <a:cs typeface="Gill Sans"/>
                <a:sym typeface="Gill Sans"/>
              </a:rPr>
              <a:t>It is clearly stated.</a:t>
            </a:r>
            <a:endParaRPr sz="2000" b="1" i="0" u="none" strike="noStrike" cap="none" dirty="0">
              <a:latin typeface="Gill Sans"/>
              <a:ea typeface="Gill Sans"/>
              <a:cs typeface="Gill Sans"/>
              <a:sym typeface="Gill Sans"/>
            </a:endParaRPr>
          </a:p>
          <a:p>
            <a:pPr marL="0" marR="0" lvl="0" indent="0" algn="l" rtl="0">
              <a:lnSpc>
                <a:spcPct val="100000"/>
              </a:lnSpc>
              <a:spcBef>
                <a:spcPts val="120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Item Distractors: </a:t>
            </a:r>
            <a:r>
              <a:rPr lang="en-US" sz="2000" b="0" i="0" u="none" strike="noStrike" cap="none" dirty="0">
                <a:latin typeface="Gill Sans"/>
                <a:ea typeface="Gill Sans"/>
                <a:cs typeface="Gill Sans"/>
                <a:sym typeface="Gill Sans"/>
              </a:rPr>
              <a:t>No other names in text.</a:t>
            </a:r>
            <a:endParaRPr sz="2000" b="0" i="0" u="none" strike="noStrike" cap="none" dirty="0">
              <a:latin typeface="Gill Sans"/>
              <a:ea typeface="Gill Sans"/>
              <a:cs typeface="Gill Sans"/>
              <a:sym typeface="Gill Sans"/>
            </a:endParaRPr>
          </a:p>
          <a:p>
            <a:pPr marL="0" marR="0" lvl="0" indent="0" algn="l" rtl="0">
              <a:lnSpc>
                <a:spcPct val="100000"/>
              </a:lnSpc>
              <a:spcBef>
                <a:spcPts val="120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Possible Errors: </a:t>
            </a:r>
            <a:r>
              <a:rPr lang="en-US" sz="2000" b="0" i="0" u="none" strike="noStrike" cap="none" dirty="0">
                <a:latin typeface="Gill Sans"/>
                <a:ea typeface="Gill Sans"/>
                <a:cs typeface="Gill Sans"/>
                <a:sym typeface="Gill Sans"/>
              </a:rPr>
              <a:t>Learners may not know Jabu is a name.</a:t>
            </a:r>
            <a:endParaRPr sz="1400" b="0" i="0" u="none" strike="noStrike" cap="none" dirty="0">
              <a:sym typeface="Arial"/>
            </a:endParaRPr>
          </a:p>
        </p:txBody>
      </p:sp>
      <p:sp>
        <p:nvSpPr>
          <p:cNvPr id="1617" name="Google Shape;1617;p66"/>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256074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67"/>
          <p:cNvSpPr txBox="1">
            <a:spLocks noGrp="1"/>
          </p:cNvSpPr>
          <p:nvPr>
            <p:ph type="title"/>
          </p:nvPr>
        </p:nvSpPr>
        <p:spPr>
          <a:xfrm>
            <a:off x="609600" y="836838"/>
            <a:ext cx="10871200" cy="580800"/>
          </a:xfrm>
        </p:spPr>
        <p:txBody>
          <a:bodyPr/>
          <a:lstStyle/>
          <a:p>
            <a:pPr lvl="0"/>
            <a:r>
              <a:rPr lang="en-US"/>
              <a:t>ROUND 1: RATING PROCEDURE </a:t>
            </a:r>
            <a:endParaRPr lang="en-US" dirty="0"/>
          </a:p>
        </p:txBody>
      </p:sp>
      <p:sp>
        <p:nvSpPr>
          <p:cNvPr id="1624" name="Google Shape;1624;p67"/>
          <p:cNvSpPr txBox="1">
            <a:spLocks noGrp="1"/>
          </p:cNvSpPr>
          <p:nvPr>
            <p:ph type="body" idx="1"/>
          </p:nvPr>
        </p:nvSpPr>
        <p:spPr/>
        <p:txBody>
          <a:bodyPr/>
          <a:lstStyle/>
          <a:p>
            <a:pPr marL="94234" lvl="0" indent="0">
              <a:buNone/>
            </a:pPr>
            <a:r>
              <a:rPr lang="en-US" b="1" dirty="0"/>
              <a:t>Step 3</a:t>
            </a:r>
            <a:r>
              <a:rPr lang="en-US" dirty="0"/>
              <a:t>: Building from Task 2, select the domain, construct, subconstruct, statement of knowledge and/or skill(s), and GPLs/GPDs in the GPF that are most relevant for the item. </a:t>
            </a:r>
          </a:p>
        </p:txBody>
      </p:sp>
      <p:sp>
        <p:nvSpPr>
          <p:cNvPr id="1626" name="Google Shape;1626;p67"/>
          <p:cNvSpPr txBox="1"/>
          <p:nvPr/>
        </p:nvSpPr>
        <p:spPr>
          <a:xfrm flipH="1">
            <a:off x="283029" y="2486108"/>
            <a:ext cx="11625941" cy="4185761"/>
          </a:xfrm>
          <a:prstGeom prst="rect">
            <a:avLst/>
          </a:prstGeom>
          <a:solidFill>
            <a:schemeClr val="bg1"/>
          </a:solidFill>
          <a:ln w="9525" cap="flat" cmpd="sng">
            <a:noFill/>
            <a:prstDash val="solid"/>
            <a:round/>
            <a:headEnd type="none" w="sm" len="sm"/>
            <a:tailEnd type="none" w="sm" len="sm"/>
          </a:ln>
        </p:spPr>
        <p:txBody>
          <a:bodyPr spcFirstLastPara="1" wrap="square" lIns="91425" tIns="91440" rIns="91425" bIns="9144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a:solidFill>
                  <a:srgbClr val="000000"/>
                </a:solidFill>
                <a:latin typeface="Gill Sans"/>
                <a:ea typeface="Gill Sans"/>
                <a:cs typeface="Gill Sans"/>
                <a:sym typeface="Gill Sans"/>
              </a:rPr>
              <a:t>Domain: </a:t>
            </a:r>
            <a:r>
              <a:rPr lang="en-GB" sz="2000" b="0" i="0" u="none" strike="noStrike" cap="none" dirty="0">
                <a:solidFill>
                  <a:srgbClr val="000000"/>
                </a:solidFill>
                <a:latin typeface="Gill Sans"/>
                <a:ea typeface="Gill Sans"/>
                <a:cs typeface="Gill Sans"/>
                <a:sym typeface="Gill Sans"/>
              </a:rPr>
              <a:t>Reading Comprehension</a:t>
            </a:r>
            <a:r>
              <a:rPr lang="en-GB" sz="2000" dirty="0">
                <a:ea typeface="Gill Sans"/>
              </a:rPr>
              <a:t>				</a:t>
            </a:r>
            <a:r>
              <a:rPr lang="en-GB" sz="2000" b="1" i="0" u="none" strike="noStrike" cap="none" dirty="0">
                <a:solidFill>
                  <a:srgbClr val="000000"/>
                </a:solidFill>
                <a:latin typeface="Gill Sans"/>
                <a:ea typeface="Gill Sans"/>
                <a:cs typeface="Gill Sans"/>
                <a:sym typeface="Gill Sans"/>
              </a:rPr>
              <a:t>Construct: </a:t>
            </a:r>
            <a:r>
              <a:rPr lang="en-GB" sz="2000" b="0" i="0" u="none" strike="noStrike" cap="none" dirty="0">
                <a:solidFill>
                  <a:srgbClr val="000000"/>
                </a:solidFill>
                <a:latin typeface="Gill Sans"/>
                <a:ea typeface="Gill Sans"/>
                <a:cs typeface="Gill Sans"/>
                <a:sym typeface="Gill Sans"/>
              </a:rPr>
              <a:t>Retrieve Information</a:t>
            </a:r>
            <a:endParaRPr lang="en-GB" sz="20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GB" sz="2000" b="1" i="0" u="none" strike="noStrike" cap="none" dirty="0">
                <a:solidFill>
                  <a:srgbClr val="000000"/>
                </a:solidFill>
                <a:latin typeface="Gill Sans"/>
                <a:ea typeface="Gill Sans"/>
                <a:cs typeface="Gill Sans"/>
                <a:sym typeface="Gill Sans"/>
              </a:rPr>
              <a:t>Subconstruct: </a:t>
            </a:r>
            <a:r>
              <a:rPr lang="en-GB" sz="2000" b="0" i="0" u="none" strike="noStrike" cap="none" dirty="0">
                <a:solidFill>
                  <a:srgbClr val="000000"/>
                </a:solidFill>
                <a:latin typeface="Gill Sans"/>
                <a:ea typeface="Gill Sans"/>
                <a:cs typeface="Gill Sans"/>
                <a:sym typeface="Gill Sans"/>
              </a:rPr>
              <a:t>Retrieve explicit information in a grade-level text by direct- or close-word matching</a:t>
            </a:r>
            <a:endParaRPr lang="en-GB" sz="20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GB" sz="2000" b="1" i="0" u="none" strike="noStrike" cap="none" dirty="0">
                <a:solidFill>
                  <a:srgbClr val="000000"/>
                </a:solidFill>
                <a:latin typeface="Gill Sans"/>
                <a:ea typeface="Gill Sans"/>
                <a:cs typeface="Gill Sans"/>
                <a:sym typeface="Gill Sans"/>
              </a:rPr>
              <a:t>Knowledge or skill: </a:t>
            </a:r>
            <a:r>
              <a:rPr lang="en-GB" sz="2000" b="0" i="0" u="none" strike="noStrike" cap="none" dirty="0">
                <a:solidFill>
                  <a:srgbClr val="000000"/>
                </a:solidFill>
                <a:latin typeface="Gill Sans"/>
                <a:ea typeface="Gill Sans"/>
                <a:cs typeface="Gill Sans"/>
                <a:sym typeface="Gill Sans"/>
              </a:rPr>
              <a:t>Retrieve a single piece of explicit information from a grade-level continuous text by direct- or close-word matching</a:t>
            </a:r>
            <a:endParaRPr lang="en-GB" sz="2000" b="1" i="0" u="none" strike="sngStrike" cap="none" dirty="0">
              <a:solidFill>
                <a:srgbClr val="000000"/>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dirty="0">
                <a:latin typeface="Gill Sans MT" panose="020B0502020104020203" pitchFamily="34" charset="0"/>
                <a:ea typeface="Gill Sans"/>
                <a:cs typeface="Gill Sans"/>
                <a:sym typeface="Gill Sans"/>
              </a:rPr>
              <a:t>GPLs and GPDs (performance standards): 		Grade level:</a:t>
            </a:r>
            <a:r>
              <a:rPr lang="en-US" sz="2000" i="0" u="none" strike="noStrike" cap="none" dirty="0">
                <a:latin typeface="Gill Sans MT" panose="020B0502020104020203" pitchFamily="34" charset="0"/>
                <a:ea typeface="Gill Sans"/>
                <a:cs typeface="Gill Sans"/>
                <a:sym typeface="Gill Sans"/>
              </a:rPr>
              <a:t> Grade 2</a:t>
            </a:r>
            <a:endParaRPr sz="2000" b="1" i="0" u="none" strike="noStrike" cap="none" dirty="0">
              <a:latin typeface="Gill Sans MT" panose="020B0502020104020203" pitchFamily="34" charset="0"/>
              <a:ea typeface="Gill Sans"/>
              <a:cs typeface="Gill Sans"/>
              <a:sym typeface="Gill Sans"/>
            </a:endParaRPr>
          </a:p>
          <a:p>
            <a:pPr marL="0" marR="0" lvl="0" indent="0" algn="l" rtl="0">
              <a:lnSpc>
                <a:spcPct val="100000"/>
              </a:lnSpc>
              <a:spcBef>
                <a:spcPts val="1200"/>
              </a:spcBef>
              <a:spcAft>
                <a:spcPts val="0"/>
              </a:spcAft>
              <a:buClr>
                <a:srgbClr val="000000"/>
              </a:buClr>
              <a:buSzPts val="2000"/>
              <a:buFont typeface="Arial"/>
              <a:buNone/>
            </a:pPr>
            <a:r>
              <a:rPr lang="en-GB" sz="2000" b="1" i="0" u="none" strike="noStrike" cap="none" dirty="0">
                <a:solidFill>
                  <a:srgbClr val="000000"/>
                </a:solidFill>
                <a:highlight>
                  <a:srgbClr val="F4CCCC"/>
                </a:highlight>
                <a:latin typeface="Gill Sans"/>
                <a:ea typeface="Gill Sans"/>
                <a:cs typeface="Gill Sans"/>
                <a:sym typeface="Gill Sans"/>
              </a:rPr>
              <a:t>Partially Meets: </a:t>
            </a:r>
            <a:r>
              <a:rPr lang="en-GB" sz="2000" b="0" i="0" u="none" strike="noStrike" cap="none" dirty="0">
                <a:solidFill>
                  <a:srgbClr val="000000"/>
                </a:solidFill>
                <a:highlight>
                  <a:srgbClr val="F4CCCC"/>
                </a:highlight>
                <a:latin typeface="Gill Sans"/>
                <a:ea typeface="Gill Sans"/>
                <a:cs typeface="Gill Sans"/>
                <a:sym typeface="Gill Sans"/>
              </a:rPr>
              <a:t>Retrieve a single piece of prominent, explicit information from a grade 2-level text by direct- or close-word matching when the information required is adjacent to the matched word and there is no competing information. This will generally be in response to a “who,” “what,” “when,” or “where” question.</a:t>
            </a:r>
            <a:endParaRPr lang="en-GB" sz="2000" b="0" i="0" u="none" strike="noStrike" cap="none" dirty="0">
              <a:solidFill>
                <a:srgbClr val="000000"/>
              </a:solidFill>
              <a:highlight>
                <a:srgbClr val="F4CCCC"/>
              </a:highlight>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GB" sz="2000" b="1" i="0" u="none" strike="noStrike" cap="none" dirty="0">
                <a:solidFill>
                  <a:srgbClr val="000000"/>
                </a:solidFill>
                <a:latin typeface="Gill Sans"/>
                <a:ea typeface="Gill Sans"/>
                <a:cs typeface="Gill Sans"/>
                <a:sym typeface="Gill Sans"/>
              </a:rPr>
              <a:t>Meets: </a:t>
            </a:r>
            <a:r>
              <a:rPr lang="en-GB" sz="2000" dirty="0">
                <a:latin typeface="Gill Sans"/>
                <a:sym typeface="Gill Sans"/>
              </a:rPr>
              <a:t>Retrieve a single piece of explicit information from a grade 2-level text by . .</a:t>
            </a:r>
            <a:r>
              <a:rPr lang="en-GB" sz="2000" b="0" i="0" u="none" strike="noStrike" cap="none" dirty="0">
                <a:solidFill>
                  <a:srgbClr val="000000"/>
                </a:solidFill>
                <a:latin typeface="Gill Sans"/>
                <a:ea typeface="Gill Sans"/>
                <a:cs typeface="Gill Sans"/>
                <a:sym typeface="Gill Sans"/>
              </a:rPr>
              <a:t> .</a:t>
            </a:r>
            <a:endParaRPr lang="en-GB" sz="2000" b="0" i="0" u="none" strike="noStrike" cap="none" dirty="0">
              <a:solidFill>
                <a:srgbClr val="000000"/>
              </a:solidFill>
              <a:latin typeface="Arial"/>
              <a:ea typeface="Arial"/>
              <a:cs typeface="Arial"/>
              <a:sym typeface="Arial"/>
            </a:endParaRPr>
          </a:p>
          <a:p>
            <a:pPr>
              <a:spcBef>
                <a:spcPts val="600"/>
              </a:spcBef>
              <a:buSzPts val="2000"/>
            </a:pPr>
            <a:r>
              <a:rPr lang="en-GB" sz="2000" b="1" i="0" u="none" strike="noStrike" cap="none" dirty="0">
                <a:solidFill>
                  <a:srgbClr val="000000"/>
                </a:solidFill>
                <a:latin typeface="Gill Sans"/>
                <a:ea typeface="Gill Sans"/>
                <a:cs typeface="Gill Sans"/>
                <a:sym typeface="Gill Sans"/>
              </a:rPr>
              <a:t>Exceeds: </a:t>
            </a:r>
            <a:r>
              <a:rPr lang="en-GB" sz="2000" dirty="0">
                <a:latin typeface="Gill Sans"/>
                <a:sym typeface="Gill Sans"/>
              </a:rPr>
              <a:t>Retrieve a single piece of explicit information from a grade 2-level text by . .</a:t>
            </a:r>
            <a:r>
              <a:rPr lang="en-GB" sz="2000" b="0" i="0" u="none" strike="noStrike" cap="none" dirty="0">
                <a:solidFill>
                  <a:srgbClr val="000000"/>
                </a:solidFill>
                <a:latin typeface="Gill Sans"/>
                <a:ea typeface="Gill Sans"/>
                <a:cs typeface="Gill Sans"/>
                <a:sym typeface="Gill Sans"/>
              </a:rPr>
              <a:t> . </a:t>
            </a:r>
            <a:r>
              <a:rPr lang="en-GB" sz="2000" dirty="0">
                <a:latin typeface="Gill Sans"/>
                <a:ea typeface="Gill Sans"/>
                <a:cs typeface="Gill Sans"/>
                <a:sym typeface="Gill Sans"/>
              </a:rPr>
              <a:t>w</a:t>
            </a:r>
            <a:r>
              <a:rPr lang="en-GB" sz="2000" b="0" i="0" u="none" strike="noStrike" cap="none" dirty="0">
                <a:solidFill>
                  <a:srgbClr val="000000"/>
                </a:solidFill>
                <a:latin typeface="Gill Sans"/>
                <a:ea typeface="Gill Sans"/>
                <a:cs typeface="Gill Sans"/>
                <a:sym typeface="Gill Sans"/>
              </a:rPr>
              <a:t>hen there is limited competing information . . .</a:t>
            </a:r>
            <a:endParaRPr lang="en-GB" sz="2000" b="0" i="0" u="none" strike="noStrike" cap="none" dirty="0">
              <a:solidFill>
                <a:srgbClr val="000000"/>
              </a:solidFill>
              <a:latin typeface="Arial"/>
              <a:ea typeface="Arial"/>
              <a:cs typeface="Arial"/>
              <a:sym typeface="Arial"/>
            </a:endParaRPr>
          </a:p>
        </p:txBody>
      </p:sp>
      <p:sp>
        <p:nvSpPr>
          <p:cNvPr id="5" name="Google Shape;1617;p66">
            <a:extLst>
              <a:ext uri="{FF2B5EF4-FFF2-40B4-BE49-F238E27FC236}">
                <a16:creationId xmlns:a16="http://schemas.microsoft.com/office/drawing/2014/main" id="{F7B50D70-C809-4AAB-A2FC-86494AB6AFF4}"/>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823440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68"/>
          <p:cNvSpPr txBox="1">
            <a:spLocks noGrp="1"/>
          </p:cNvSpPr>
          <p:nvPr>
            <p:ph type="title"/>
          </p:nvPr>
        </p:nvSpPr>
        <p:spPr/>
        <p:txBody>
          <a:bodyPr/>
          <a:lstStyle/>
          <a:p>
            <a:pPr lvl="0"/>
            <a:r>
              <a:rPr lang="en-US"/>
              <a:t>ROUND 1: RATING PROCEDURE </a:t>
            </a:r>
          </a:p>
        </p:txBody>
      </p:sp>
      <p:sp>
        <p:nvSpPr>
          <p:cNvPr id="1633" name="Google Shape;1633;p68"/>
          <p:cNvSpPr txBox="1">
            <a:spLocks noGrp="1"/>
          </p:cNvSpPr>
          <p:nvPr>
            <p:ph type="body" idx="1"/>
          </p:nvPr>
        </p:nvSpPr>
        <p:spPr/>
        <p:txBody>
          <a:bodyPr>
            <a:noAutofit/>
          </a:bodyPr>
          <a:lstStyle/>
          <a:p>
            <a:pPr marL="94234" lvl="0" indent="0">
              <a:buNone/>
            </a:pPr>
            <a:r>
              <a:rPr lang="en-US" sz="2120" b="1" dirty="0"/>
              <a:t>Step 4</a:t>
            </a:r>
            <a:r>
              <a:rPr lang="en-US" sz="2120" dirty="0"/>
              <a:t>: Based on an understanding of Steps 1–3, follow this procedure:</a:t>
            </a:r>
          </a:p>
          <a:p>
            <a:pPr lvl="0"/>
            <a:r>
              <a:rPr lang="en-US" sz="2120" b="1" dirty="0"/>
              <a:t>Ask whether minimally proficient JP learners would be able to answer the item correctly</a:t>
            </a:r>
            <a:r>
              <a:rPr lang="en-US" sz="2120" dirty="0"/>
              <a:t>, i.e., are you reasonably sure (≥ 67 percent chance, or 2 out of the 3 JP learners)? </a:t>
            </a:r>
          </a:p>
          <a:p>
            <a:pPr lvl="1"/>
            <a:r>
              <a:rPr lang="en-US" sz="2120" dirty="0"/>
              <a:t>If “yes,” circle JP and proceed to the next item.</a:t>
            </a:r>
          </a:p>
          <a:p>
            <a:pPr lvl="1"/>
            <a:r>
              <a:rPr lang="en-US" sz="2120" dirty="0"/>
              <a:t>If “no,” ask whether minimally proficient JM learners would be able to answer the item correctly?</a:t>
            </a:r>
          </a:p>
          <a:p>
            <a:pPr lvl="2">
              <a:buClr>
                <a:srgbClr val="000000"/>
              </a:buClr>
            </a:pPr>
            <a:r>
              <a:rPr lang="en-US" sz="2120" dirty="0">
                <a:solidFill>
                  <a:srgbClr val="000000"/>
                </a:solidFill>
              </a:rPr>
              <a:t>If “yes,” circle JM and proceed to the next item.</a:t>
            </a:r>
          </a:p>
          <a:p>
            <a:pPr lvl="2">
              <a:buClr>
                <a:srgbClr val="000000"/>
              </a:buClr>
            </a:pPr>
            <a:r>
              <a:rPr lang="en-US" sz="2120" dirty="0">
                <a:solidFill>
                  <a:srgbClr val="000000"/>
                </a:solidFill>
              </a:rPr>
              <a:t>If “no,” ask whether minimally proficient JE learners would be able to answer the item correctly?</a:t>
            </a:r>
          </a:p>
          <a:p>
            <a:pPr lvl="4">
              <a:buClr>
                <a:srgbClr val="000000"/>
              </a:buClr>
            </a:pPr>
            <a:r>
              <a:rPr lang="en-US" sz="2120" dirty="0">
                <a:solidFill>
                  <a:srgbClr val="000000"/>
                </a:solidFill>
              </a:rPr>
              <a:t>If “yes,” circle JE and proceed to the next item.</a:t>
            </a:r>
          </a:p>
          <a:p>
            <a:pPr lvl="4">
              <a:buClr>
                <a:srgbClr val="000000"/>
              </a:buClr>
            </a:pPr>
            <a:r>
              <a:rPr lang="en-US" sz="2120" dirty="0">
                <a:solidFill>
                  <a:srgbClr val="000000"/>
                </a:solidFill>
              </a:rPr>
              <a:t>If “no,” circle AE and proceed to the next item.</a:t>
            </a:r>
          </a:p>
        </p:txBody>
      </p:sp>
      <p:sp>
        <p:nvSpPr>
          <p:cNvPr id="4" name="Google Shape;1617;p66">
            <a:extLst>
              <a:ext uri="{FF2B5EF4-FFF2-40B4-BE49-F238E27FC236}">
                <a16:creationId xmlns:a16="http://schemas.microsoft.com/office/drawing/2014/main" id="{EB639E16-3990-4768-9D38-5A9765FE5708}"/>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C241A25C-8107-A2B9-27B0-714C4407B07E}"/>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5934201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46" name="Google Shape;1946;p92"/>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800"/>
              <a:buNone/>
            </a:pPr>
            <a:r>
              <a:rPr lang="en-US"/>
              <a:t>ROUND 1: RATING PROCEDURE</a:t>
            </a:r>
            <a:endParaRPr/>
          </a:p>
        </p:txBody>
      </p:sp>
      <p:sp>
        <p:nvSpPr>
          <p:cNvPr id="1947" name="Google Shape;1947;p92"/>
          <p:cNvSpPr txBox="1">
            <a:spLocks noGrp="1"/>
          </p:cNvSpPr>
          <p:nvPr>
            <p:ph type="body" idx="1"/>
          </p:nvPr>
        </p:nvSpPr>
        <p:spPr>
          <a:xfrm>
            <a:off x="609600" y="1600201"/>
            <a:ext cx="10871200" cy="4419599"/>
          </a:xfrm>
          <a:prstGeom prst="rect">
            <a:avLst/>
          </a:prstGeom>
          <a:noFill/>
          <a:ln>
            <a:noFill/>
          </a:ln>
        </p:spPr>
        <p:txBody>
          <a:bodyPr spcFirstLastPara="1" wrap="square" lIns="91425" tIns="45700" rIns="91425" bIns="45700" anchor="t" anchorCtr="0">
            <a:normAutofit/>
          </a:bodyPr>
          <a:lstStyle/>
          <a:p>
            <a:pPr marL="94234" lvl="0" indent="0" algn="l" rtl="0">
              <a:lnSpc>
                <a:spcPct val="100000"/>
              </a:lnSpc>
              <a:spcBef>
                <a:spcPts val="1200"/>
              </a:spcBef>
              <a:spcAft>
                <a:spcPts val="0"/>
              </a:spcAft>
              <a:buSzPts val="2116"/>
              <a:buNone/>
            </a:pPr>
            <a:r>
              <a:rPr lang="en-US" b="1"/>
              <a:t>Step 2</a:t>
            </a:r>
            <a:r>
              <a:rPr lang="en-US"/>
              <a:t>: Estimate number of items JP, JM, and JE learners would be able to complete within the time limit (e.g., words in the oral reading passage the learners would attempt to read in a minute).  </a:t>
            </a:r>
            <a:endParaRPr/>
          </a:p>
          <a:p>
            <a:pPr marL="457200" lvl="0" indent="-228600" algn="l" rtl="0">
              <a:lnSpc>
                <a:spcPct val="100000"/>
              </a:lnSpc>
              <a:spcBef>
                <a:spcPts val="1200"/>
              </a:spcBef>
              <a:spcAft>
                <a:spcPts val="0"/>
              </a:spcAft>
              <a:buSzPts val="2116"/>
              <a:buNone/>
            </a:pPr>
            <a:endParaRPr/>
          </a:p>
          <a:p>
            <a:pPr marL="457200" lvl="0" indent="-228600" algn="l" rtl="0">
              <a:lnSpc>
                <a:spcPct val="100000"/>
              </a:lnSpc>
              <a:spcBef>
                <a:spcPts val="1200"/>
              </a:spcBef>
              <a:spcAft>
                <a:spcPts val="0"/>
              </a:spcAft>
              <a:buSzPts val="2116"/>
              <a:buNone/>
            </a:pPr>
            <a:endParaRPr/>
          </a:p>
        </p:txBody>
      </p:sp>
      <p:graphicFrame>
        <p:nvGraphicFramePr>
          <p:cNvPr id="1948" name="Google Shape;1948;p92"/>
          <p:cNvGraphicFramePr/>
          <p:nvPr/>
        </p:nvGraphicFramePr>
        <p:xfrm>
          <a:off x="609600" y="3283585"/>
          <a:ext cx="10872100" cy="2590800"/>
        </p:xfrm>
        <a:graphic>
          <a:graphicData uri="http://schemas.openxmlformats.org/drawingml/2006/table">
            <a:tbl>
              <a:tblPr>
                <a:noFill/>
              </a:tblPr>
              <a:tblGrid>
                <a:gridCol w="729750">
                  <a:extLst>
                    <a:ext uri="{9D8B030D-6E8A-4147-A177-3AD203B41FA5}">
                      <a16:colId xmlns:a16="http://schemas.microsoft.com/office/drawing/2014/main" val="20000"/>
                    </a:ext>
                  </a:extLst>
                </a:gridCol>
                <a:gridCol w="1185850">
                  <a:extLst>
                    <a:ext uri="{9D8B030D-6E8A-4147-A177-3AD203B41FA5}">
                      <a16:colId xmlns:a16="http://schemas.microsoft.com/office/drawing/2014/main" val="20001"/>
                    </a:ext>
                  </a:extLst>
                </a:gridCol>
                <a:gridCol w="639750">
                  <a:extLst>
                    <a:ext uri="{9D8B030D-6E8A-4147-A177-3AD203B41FA5}">
                      <a16:colId xmlns:a16="http://schemas.microsoft.com/office/drawing/2014/main" val="20002"/>
                    </a:ext>
                  </a:extLst>
                </a:gridCol>
                <a:gridCol w="639750">
                  <a:extLst>
                    <a:ext uri="{9D8B030D-6E8A-4147-A177-3AD203B41FA5}">
                      <a16:colId xmlns:a16="http://schemas.microsoft.com/office/drawing/2014/main" val="20003"/>
                    </a:ext>
                  </a:extLst>
                </a:gridCol>
                <a:gridCol w="639750">
                  <a:extLst>
                    <a:ext uri="{9D8B030D-6E8A-4147-A177-3AD203B41FA5}">
                      <a16:colId xmlns:a16="http://schemas.microsoft.com/office/drawing/2014/main" val="20004"/>
                    </a:ext>
                  </a:extLst>
                </a:gridCol>
                <a:gridCol w="639750">
                  <a:extLst>
                    <a:ext uri="{9D8B030D-6E8A-4147-A177-3AD203B41FA5}">
                      <a16:colId xmlns:a16="http://schemas.microsoft.com/office/drawing/2014/main" val="20005"/>
                    </a:ext>
                  </a:extLst>
                </a:gridCol>
                <a:gridCol w="639750">
                  <a:extLst>
                    <a:ext uri="{9D8B030D-6E8A-4147-A177-3AD203B41FA5}">
                      <a16:colId xmlns:a16="http://schemas.microsoft.com/office/drawing/2014/main" val="20006"/>
                    </a:ext>
                  </a:extLst>
                </a:gridCol>
                <a:gridCol w="639750">
                  <a:extLst>
                    <a:ext uri="{9D8B030D-6E8A-4147-A177-3AD203B41FA5}">
                      <a16:colId xmlns:a16="http://schemas.microsoft.com/office/drawing/2014/main" val="20007"/>
                    </a:ext>
                  </a:extLst>
                </a:gridCol>
                <a:gridCol w="639750">
                  <a:extLst>
                    <a:ext uri="{9D8B030D-6E8A-4147-A177-3AD203B41FA5}">
                      <a16:colId xmlns:a16="http://schemas.microsoft.com/office/drawing/2014/main" val="20008"/>
                    </a:ext>
                  </a:extLst>
                </a:gridCol>
                <a:gridCol w="639750">
                  <a:extLst>
                    <a:ext uri="{9D8B030D-6E8A-4147-A177-3AD203B41FA5}">
                      <a16:colId xmlns:a16="http://schemas.microsoft.com/office/drawing/2014/main" val="20009"/>
                    </a:ext>
                  </a:extLst>
                </a:gridCol>
                <a:gridCol w="639750">
                  <a:extLst>
                    <a:ext uri="{9D8B030D-6E8A-4147-A177-3AD203B41FA5}">
                      <a16:colId xmlns:a16="http://schemas.microsoft.com/office/drawing/2014/main" val="20010"/>
                    </a:ext>
                  </a:extLst>
                </a:gridCol>
                <a:gridCol w="639750">
                  <a:extLst>
                    <a:ext uri="{9D8B030D-6E8A-4147-A177-3AD203B41FA5}">
                      <a16:colId xmlns:a16="http://schemas.microsoft.com/office/drawing/2014/main" val="20011"/>
                    </a:ext>
                  </a:extLst>
                </a:gridCol>
                <a:gridCol w="639750">
                  <a:extLst>
                    <a:ext uri="{9D8B030D-6E8A-4147-A177-3AD203B41FA5}">
                      <a16:colId xmlns:a16="http://schemas.microsoft.com/office/drawing/2014/main" val="20012"/>
                    </a:ext>
                  </a:extLst>
                </a:gridCol>
                <a:gridCol w="639750">
                  <a:extLst>
                    <a:ext uri="{9D8B030D-6E8A-4147-A177-3AD203B41FA5}">
                      <a16:colId xmlns:a16="http://schemas.microsoft.com/office/drawing/2014/main" val="20013"/>
                    </a:ext>
                  </a:extLst>
                </a:gridCol>
                <a:gridCol w="639750">
                  <a:extLst>
                    <a:ext uri="{9D8B030D-6E8A-4147-A177-3AD203B41FA5}">
                      <a16:colId xmlns:a16="http://schemas.microsoft.com/office/drawing/2014/main" val="20014"/>
                    </a:ext>
                  </a:extLst>
                </a:gridCol>
                <a:gridCol w="639750">
                  <a:extLst>
                    <a:ext uri="{9D8B030D-6E8A-4147-A177-3AD203B41FA5}">
                      <a16:colId xmlns:a16="http://schemas.microsoft.com/office/drawing/2014/main" val="20015"/>
                    </a:ext>
                  </a:extLst>
                </a:gridCol>
              </a:tblGrid>
              <a:tr h="1023275">
                <a:tc rowSpan="2">
                  <a:txBody>
                    <a:bodyPr/>
                    <a:lstStyle/>
                    <a:p>
                      <a:pPr marL="0" marR="0" lvl="0" indent="0" algn="ctr"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Word No.</a:t>
                      </a:r>
                      <a:endParaRPr sz="1700" b="1" u="none" strike="noStrike" cap="none">
                        <a:solidFill>
                          <a:srgbClr val="000000"/>
                        </a:solidFill>
                        <a:latin typeface="Arial"/>
                        <a:ea typeface="Arial"/>
                        <a:cs typeface="Arial"/>
                        <a:sym typeface="Arial"/>
                      </a:endParaRPr>
                    </a:p>
                  </a:txBody>
                  <a:tcPr marL="38650" marR="38650" marT="0" marB="0">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rowSpan="2">
                  <a:txBody>
                    <a:bodyPr/>
                    <a:lstStyle/>
                    <a:p>
                      <a:pPr marL="0" marR="0" lvl="0" indent="0" algn="ctr"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Reading passage (Word)</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gridSpan="3">
                  <a:txBody>
                    <a:bodyPr/>
                    <a:lstStyle/>
                    <a:p>
                      <a:pPr marL="0" marR="0" lvl="0" indent="0" algn="ctr"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Round 1: No. of words learners would attempt to read in a minute</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Round 1 individual and independent ratings</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Round 2: No. of words learners would attempt to read in a minute</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Round 2 individual and independent ratings</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5825">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JP</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JM</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JE</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JP</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JM</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JE</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AE</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JP</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JM</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JE</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JP</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JM</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JE</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AE</a:t>
                      </a:r>
                      <a:endParaRPr sz="17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extLst>
                  <a:ext uri="{0D108BD9-81ED-4DB2-BD59-A6C34878D82A}">
                    <a16:rowId xmlns:a16="http://schemas.microsoft.com/office/drawing/2014/main" val="10001"/>
                  </a:ext>
                </a:extLst>
              </a:tr>
              <a:tr h="255825">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1</a:t>
                      </a:r>
                      <a:endParaRPr/>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Kande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55825">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2</a:t>
                      </a:r>
                      <a:endParaRPr/>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da</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55825">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3</a:t>
                      </a:r>
                      <a:endParaRPr/>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abokiyarta</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55825">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4</a:t>
                      </a:r>
                      <a:endParaRPr/>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Delu</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55825">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5</a:t>
                      </a:r>
                      <a:endParaRPr/>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sukan</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5" name="Google Shape;1617;p66">
            <a:extLst>
              <a:ext uri="{FF2B5EF4-FFF2-40B4-BE49-F238E27FC236}">
                <a16:creationId xmlns:a16="http://schemas.microsoft.com/office/drawing/2014/main" id="{50B00911-40AF-4EC8-967F-4A72AA7CE7FB}"/>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0A37D324-6082-D7FF-1C50-C2C50CB6CFE3}"/>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953"/>
        <p:cNvGrpSpPr/>
        <p:nvPr/>
      </p:nvGrpSpPr>
      <p:grpSpPr>
        <a:xfrm>
          <a:off x="0" y="0"/>
          <a:ext cx="0" cy="0"/>
          <a:chOff x="0" y="0"/>
          <a:chExt cx="0" cy="0"/>
        </a:xfrm>
      </p:grpSpPr>
      <p:sp>
        <p:nvSpPr>
          <p:cNvPr id="1954" name="Google Shape;1954;p114"/>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800"/>
              <a:buNone/>
            </a:pPr>
            <a:r>
              <a:rPr lang="en-US"/>
              <a:t>ROUND 1: RATING PROCEDURE</a:t>
            </a:r>
            <a:endParaRPr/>
          </a:p>
        </p:txBody>
      </p:sp>
      <p:sp>
        <p:nvSpPr>
          <p:cNvPr id="1955" name="Google Shape;1955;p114"/>
          <p:cNvSpPr txBox="1">
            <a:spLocks noGrp="1"/>
          </p:cNvSpPr>
          <p:nvPr>
            <p:ph type="body" idx="1"/>
          </p:nvPr>
        </p:nvSpPr>
        <p:spPr>
          <a:xfrm>
            <a:off x="609600" y="1600201"/>
            <a:ext cx="10871200" cy="4419599"/>
          </a:xfrm>
          <a:prstGeom prst="rect">
            <a:avLst/>
          </a:prstGeom>
          <a:noFill/>
          <a:ln>
            <a:noFill/>
          </a:ln>
        </p:spPr>
        <p:txBody>
          <a:bodyPr spcFirstLastPara="1" wrap="square" lIns="91425" tIns="45700" rIns="91425" bIns="45700" anchor="t" anchorCtr="0">
            <a:normAutofit/>
          </a:bodyPr>
          <a:lstStyle/>
          <a:p>
            <a:pPr marL="94234" lvl="0" indent="0" algn="l" rtl="0">
              <a:lnSpc>
                <a:spcPct val="100000"/>
              </a:lnSpc>
              <a:spcBef>
                <a:spcPts val="1200"/>
              </a:spcBef>
              <a:spcAft>
                <a:spcPts val="0"/>
              </a:spcAft>
              <a:buSzPts val="2116"/>
              <a:buNone/>
            </a:pPr>
            <a:r>
              <a:rPr lang="en-US" b="1"/>
              <a:t>Step 3</a:t>
            </a:r>
            <a:r>
              <a:rPr lang="en-US"/>
              <a:t>: Carefully read the first word or question on the [TA] and consider the </a:t>
            </a:r>
            <a:r>
              <a:rPr lang="en-US" b="1"/>
              <a:t>knowledge and/or skill(s) </a:t>
            </a:r>
            <a:r>
              <a:rPr lang="en-US"/>
              <a:t>required to read or answer the word or question correctly. Consider what makes the word or question easy or difficult (e.g., the type of knowledge and skills required, the wording of the question) and what kind of errors may be possible or reasonable.   </a:t>
            </a:r>
            <a:endParaRPr/>
          </a:p>
          <a:p>
            <a:pPr marL="457200" lvl="0" indent="-228600" algn="l" rtl="0">
              <a:lnSpc>
                <a:spcPct val="100000"/>
              </a:lnSpc>
              <a:spcBef>
                <a:spcPts val="1200"/>
              </a:spcBef>
              <a:spcAft>
                <a:spcPts val="0"/>
              </a:spcAft>
              <a:buSzPts val="2116"/>
              <a:buNone/>
            </a:pPr>
            <a:endParaRPr/>
          </a:p>
          <a:p>
            <a:pPr marL="457200" lvl="0" indent="-228600" algn="l" rtl="0">
              <a:lnSpc>
                <a:spcPct val="100000"/>
              </a:lnSpc>
              <a:spcBef>
                <a:spcPts val="1200"/>
              </a:spcBef>
              <a:spcAft>
                <a:spcPts val="0"/>
              </a:spcAft>
              <a:buSzPts val="2116"/>
              <a:buNone/>
            </a:pPr>
            <a:endParaRPr/>
          </a:p>
        </p:txBody>
      </p:sp>
      <p:sp>
        <p:nvSpPr>
          <p:cNvPr id="1956" name="Google Shape;1956;p114"/>
          <p:cNvSpPr/>
          <p:nvPr/>
        </p:nvSpPr>
        <p:spPr>
          <a:xfrm>
            <a:off x="6177280" y="3619565"/>
            <a:ext cx="5303520" cy="2202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Domain: </a:t>
            </a:r>
            <a:r>
              <a:rPr lang="en-US" sz="2000" b="0" i="0" u="none" strike="noStrike" cap="none">
                <a:solidFill>
                  <a:srgbClr val="000000"/>
                </a:solidFill>
                <a:latin typeface="Gill Sans"/>
                <a:ea typeface="Gill Sans"/>
                <a:cs typeface="Gill Sans"/>
                <a:sym typeface="Gill Sans"/>
              </a:rPr>
              <a:t>Decoding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Construct: </a:t>
            </a:r>
            <a:r>
              <a:rPr lang="en-US" sz="2000" b="0" i="0" u="none" strike="noStrike" cap="none">
                <a:solidFill>
                  <a:srgbClr val="000000"/>
                </a:solidFill>
                <a:latin typeface="Gill Sans"/>
                <a:ea typeface="Gill Sans"/>
                <a:cs typeface="Gill Sans"/>
                <a:sym typeface="Gill Sans"/>
              </a:rPr>
              <a:t>Fluency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Subconstruct: </a:t>
            </a:r>
            <a:r>
              <a:rPr lang="en-US" sz="2000" b="0" i="0" u="none" strike="noStrike" cap="none">
                <a:solidFill>
                  <a:srgbClr val="000000"/>
                </a:solidFill>
                <a:latin typeface="Gill Sans"/>
                <a:ea typeface="Gill Sans"/>
                <a:cs typeface="Gill Sans"/>
                <a:sym typeface="Gill Sans"/>
              </a:rPr>
              <a:t>Say or sign a grade-level continuous text at pace and with accuracy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Knowledge or skill: </a:t>
            </a:r>
            <a:r>
              <a:rPr lang="en-US" sz="2000" b="0" i="0" u="none" strike="noStrike" cap="none">
                <a:solidFill>
                  <a:srgbClr val="000000"/>
                </a:solidFill>
                <a:latin typeface="Gill Sans"/>
                <a:ea typeface="Gill Sans"/>
                <a:cs typeface="Gill Sans"/>
                <a:sym typeface="Gill Sans"/>
              </a:rPr>
              <a:t>Say or sign fluently a grade-level continuous text </a:t>
            </a:r>
            <a:endParaRPr sz="2000" b="1" i="0" u="none" strike="sngStrike" cap="none">
              <a:solidFill>
                <a:srgbClr val="000000"/>
              </a:solidFill>
              <a:latin typeface="Gill Sans"/>
              <a:ea typeface="Gill Sans"/>
              <a:cs typeface="Gill Sans"/>
              <a:sym typeface="Gill Sans"/>
            </a:endParaRPr>
          </a:p>
        </p:txBody>
      </p:sp>
      <p:sp>
        <p:nvSpPr>
          <p:cNvPr id="1957" name="Google Shape;1957;p114"/>
          <p:cNvSpPr txBox="1"/>
          <p:nvPr/>
        </p:nvSpPr>
        <p:spPr>
          <a:xfrm>
            <a:off x="609600" y="4372865"/>
            <a:ext cx="5303520" cy="14493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What makes it easy or difficult: </a:t>
            </a:r>
            <a:r>
              <a:rPr lang="en-US" sz="2000" b="0" i="0" u="none" strike="noStrike" cap="none">
                <a:solidFill>
                  <a:srgbClr val="000000"/>
                </a:solidFill>
                <a:latin typeface="Gill Sans"/>
                <a:ea typeface="Gill Sans"/>
                <a:cs typeface="Gill Sans"/>
                <a:sym typeface="Gill Sans"/>
              </a:rPr>
              <a:t>It is easy because this is a simple, short word following standard orthographical rules; it might be difficult if it is not a common name.</a:t>
            </a:r>
            <a:endParaRPr sz="2000" b="0" i="0" u="none" strike="noStrike" cap="none">
              <a:solidFill>
                <a:srgbClr val="000000"/>
              </a:solidFill>
              <a:latin typeface="Gill Sans"/>
              <a:ea typeface="Gill Sans"/>
              <a:cs typeface="Gill Sans"/>
              <a:sym typeface="Gill Sans"/>
            </a:endParaRPr>
          </a:p>
        </p:txBody>
      </p:sp>
      <p:sp>
        <p:nvSpPr>
          <p:cNvPr id="1958" name="Google Shape;1958;p114"/>
          <p:cNvSpPr/>
          <p:nvPr/>
        </p:nvSpPr>
        <p:spPr>
          <a:xfrm>
            <a:off x="609600" y="3619565"/>
            <a:ext cx="5303520" cy="523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Item: </a:t>
            </a:r>
            <a:r>
              <a:rPr lang="en-US" sz="2000" b="0" i="0" u="none" strike="noStrike" cap="none">
                <a:solidFill>
                  <a:srgbClr val="000000"/>
                </a:solidFill>
                <a:latin typeface="Gill Sans"/>
                <a:ea typeface="Gill Sans"/>
                <a:cs typeface="Gill Sans"/>
                <a:sym typeface="Gill Sans"/>
              </a:rPr>
              <a:t>Decoding passage—Word “Jabu” </a:t>
            </a:r>
            <a:endParaRPr sz="1400" b="0" i="0" u="none" strike="noStrike" cap="none">
              <a:solidFill>
                <a:srgbClr val="000000"/>
              </a:solidFill>
              <a:latin typeface="Arial"/>
              <a:ea typeface="Arial"/>
              <a:cs typeface="Arial"/>
              <a:sym typeface="Arial"/>
            </a:endParaRPr>
          </a:p>
        </p:txBody>
      </p:sp>
      <p:sp>
        <p:nvSpPr>
          <p:cNvPr id="7" name="Google Shape;1617;p66">
            <a:extLst>
              <a:ext uri="{FF2B5EF4-FFF2-40B4-BE49-F238E27FC236}">
                <a16:creationId xmlns:a16="http://schemas.microsoft.com/office/drawing/2014/main" id="{C763BBB1-321A-4FF6-AD92-A468F07E107B}"/>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36259E73-3A4F-4A85-F166-727EDC7ED19B}"/>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1964" name="Google Shape;1964;ga5b09a2ba6_0_105"/>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800"/>
              <a:buNone/>
            </a:pPr>
            <a:r>
              <a:rPr lang="en-US"/>
              <a:t>ROUND 1: RATING PROCEDURE </a:t>
            </a:r>
            <a:endParaRPr/>
          </a:p>
        </p:txBody>
      </p:sp>
      <p:sp>
        <p:nvSpPr>
          <p:cNvPr id="1965" name="Google Shape;1965;ga5b09a2ba6_0_105"/>
          <p:cNvSpPr txBox="1">
            <a:spLocks noGrp="1"/>
          </p:cNvSpPr>
          <p:nvPr>
            <p:ph type="body" idx="1"/>
          </p:nvPr>
        </p:nvSpPr>
        <p:spPr>
          <a:xfrm>
            <a:off x="609600" y="1268731"/>
            <a:ext cx="10871200" cy="4419599"/>
          </a:xfrm>
          <a:prstGeom prst="rect">
            <a:avLst/>
          </a:prstGeom>
          <a:noFill/>
          <a:ln>
            <a:noFill/>
          </a:ln>
        </p:spPr>
        <p:txBody>
          <a:bodyPr spcFirstLastPara="1" wrap="square" lIns="91425" tIns="45700" rIns="91425" bIns="45700" anchor="t" anchorCtr="0">
            <a:normAutofit/>
          </a:bodyPr>
          <a:lstStyle/>
          <a:p>
            <a:pPr marL="94234" lvl="0" indent="0" algn="l" rtl="0">
              <a:lnSpc>
                <a:spcPct val="100000"/>
              </a:lnSpc>
              <a:spcBef>
                <a:spcPts val="1200"/>
              </a:spcBef>
              <a:spcAft>
                <a:spcPts val="0"/>
              </a:spcAft>
              <a:buSzPts val="2116"/>
              <a:buNone/>
            </a:pPr>
            <a:r>
              <a:rPr lang="en-US" b="1"/>
              <a:t>Step 4</a:t>
            </a:r>
            <a:r>
              <a:rPr lang="en-US"/>
              <a:t>: Building from Task 2, select the domain, construct, subconstruct, statement of knowledge and/or skill(s), and GPLs/GPDs in the GPF that are most relevant for the item. </a:t>
            </a:r>
            <a:endParaRPr/>
          </a:p>
        </p:txBody>
      </p:sp>
      <p:sp>
        <p:nvSpPr>
          <p:cNvPr id="1966" name="Google Shape;1966;ga5b09a2ba6_0_105"/>
          <p:cNvSpPr txBox="1"/>
          <p:nvPr/>
        </p:nvSpPr>
        <p:spPr>
          <a:xfrm flipH="1">
            <a:off x="608584" y="2278830"/>
            <a:ext cx="10872216" cy="427056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1800" b="1" i="0" u="none" strike="noStrike" cap="none" dirty="0">
                <a:solidFill>
                  <a:srgbClr val="000000"/>
                </a:solidFill>
                <a:latin typeface="Gill Sans"/>
                <a:ea typeface="Gill Sans"/>
                <a:cs typeface="Gill Sans"/>
                <a:sym typeface="Gill Sans"/>
              </a:rPr>
              <a:t>Domain: </a:t>
            </a:r>
            <a:r>
              <a:rPr lang="en-US" sz="1800" b="0" i="0" u="none" strike="noStrike" cap="none" dirty="0">
                <a:solidFill>
                  <a:srgbClr val="000000"/>
                </a:solidFill>
                <a:latin typeface="Gill Sans"/>
                <a:ea typeface="Gill Sans"/>
                <a:cs typeface="Gill Sans"/>
                <a:sym typeface="Gill Sans"/>
              </a:rPr>
              <a:t>Decoding</a:t>
            </a:r>
            <a:endParaRPr sz="18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600"/>
              </a:spcBef>
              <a:spcAft>
                <a:spcPts val="0"/>
              </a:spcAft>
              <a:buClr>
                <a:schemeClr val="dk1"/>
              </a:buClr>
              <a:buSzPts val="2000"/>
              <a:buFont typeface="Arial"/>
              <a:buNone/>
            </a:pPr>
            <a:r>
              <a:rPr lang="en-US" sz="1800" b="1" i="0" u="none" strike="noStrike" cap="none" dirty="0">
                <a:solidFill>
                  <a:srgbClr val="000000"/>
                </a:solidFill>
                <a:latin typeface="Gill Sans"/>
                <a:ea typeface="Gill Sans"/>
                <a:cs typeface="Gill Sans"/>
                <a:sym typeface="Gill Sans"/>
              </a:rPr>
              <a:t>Construct: </a:t>
            </a:r>
            <a:r>
              <a:rPr lang="en-US" sz="1800" b="0" i="0" u="none" strike="noStrike" cap="none" dirty="0">
                <a:solidFill>
                  <a:srgbClr val="000000"/>
                </a:solidFill>
                <a:latin typeface="Gill Sans"/>
                <a:ea typeface="Gill Sans"/>
                <a:cs typeface="Gill Sans"/>
                <a:sym typeface="Gill Sans"/>
              </a:rPr>
              <a:t>Fluency</a:t>
            </a:r>
            <a:endParaRPr sz="18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600"/>
              </a:spcBef>
              <a:spcAft>
                <a:spcPts val="0"/>
              </a:spcAft>
              <a:buClr>
                <a:schemeClr val="dk1"/>
              </a:buClr>
              <a:buSzPts val="2000"/>
              <a:buFont typeface="Arial"/>
              <a:buNone/>
            </a:pPr>
            <a:r>
              <a:rPr lang="en-US" sz="1800" b="1" i="0" u="none" strike="noStrike" cap="none" dirty="0">
                <a:solidFill>
                  <a:srgbClr val="000000"/>
                </a:solidFill>
                <a:latin typeface="Gill Sans"/>
                <a:ea typeface="Gill Sans"/>
                <a:cs typeface="Gill Sans"/>
                <a:sym typeface="Gill Sans"/>
              </a:rPr>
              <a:t>Subconstruct: </a:t>
            </a:r>
            <a:r>
              <a:rPr lang="en-US" sz="1800" b="0" i="0" u="none" strike="noStrike" cap="none" dirty="0">
                <a:solidFill>
                  <a:srgbClr val="000000"/>
                </a:solidFill>
                <a:latin typeface="Gill Sans"/>
                <a:ea typeface="Gill Sans"/>
                <a:cs typeface="Gill Sans"/>
                <a:sym typeface="Gill Sans"/>
              </a:rPr>
              <a:t>Say or sign a grade-level continuous text at pace and with accuracy</a:t>
            </a:r>
            <a:endParaRPr sz="18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600"/>
              </a:spcBef>
              <a:spcAft>
                <a:spcPts val="0"/>
              </a:spcAft>
              <a:buClr>
                <a:schemeClr val="dk1"/>
              </a:buClr>
              <a:buSzPts val="2000"/>
              <a:buFont typeface="Arial"/>
              <a:buNone/>
            </a:pPr>
            <a:r>
              <a:rPr lang="en-US" sz="1800" b="1" i="0" u="none" strike="noStrike" cap="none" dirty="0">
                <a:solidFill>
                  <a:srgbClr val="000000"/>
                </a:solidFill>
                <a:latin typeface="Gill Sans"/>
                <a:ea typeface="Gill Sans"/>
                <a:cs typeface="Gill Sans"/>
                <a:sym typeface="Gill Sans"/>
              </a:rPr>
              <a:t>Knowledge or skill: </a:t>
            </a:r>
            <a:r>
              <a:rPr lang="en-US" sz="1800" b="0" i="0" u="none" strike="noStrike" cap="none" dirty="0">
                <a:solidFill>
                  <a:srgbClr val="000000"/>
                </a:solidFill>
                <a:latin typeface="Gill Sans"/>
                <a:ea typeface="Gill Sans"/>
                <a:cs typeface="Gill Sans"/>
                <a:sym typeface="Gill Sans"/>
              </a:rPr>
              <a:t>Say or sign fluently a grade-level continuous text </a:t>
            </a:r>
            <a:endParaRPr sz="1800" b="1"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2000"/>
              <a:buFont typeface="Arial"/>
              <a:buNone/>
            </a:pPr>
            <a:r>
              <a:rPr lang="en-US" sz="1800" b="1" i="0" u="none" strike="noStrike" cap="none" dirty="0">
                <a:solidFill>
                  <a:srgbClr val="000000"/>
                </a:solidFill>
                <a:latin typeface="Gill Sans"/>
                <a:ea typeface="Gill Sans"/>
                <a:cs typeface="Gill Sans"/>
                <a:sym typeface="Gill Sans"/>
              </a:rPr>
              <a:t>GPLs and GPDs (performance standards): </a:t>
            </a:r>
            <a:endParaRPr sz="1800" b="1"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2000"/>
              <a:buFont typeface="Arial"/>
              <a:buNone/>
            </a:pPr>
            <a:r>
              <a:rPr lang="en-US" sz="1800" b="1" i="0" u="none" strike="noStrike" cap="none" dirty="0">
                <a:solidFill>
                  <a:srgbClr val="000000"/>
                </a:solidFill>
                <a:latin typeface="Gill Sans"/>
                <a:ea typeface="Gill Sans"/>
                <a:cs typeface="Gill Sans"/>
                <a:sym typeface="Gill Sans"/>
              </a:rPr>
              <a:t>   Grade Level: </a:t>
            </a:r>
            <a:r>
              <a:rPr lang="en-US" sz="1800" b="0" i="0" u="none" strike="noStrike" cap="none" dirty="0">
                <a:solidFill>
                  <a:srgbClr val="000000"/>
                </a:solidFill>
                <a:latin typeface="Gill Sans"/>
                <a:ea typeface="Gill Sans"/>
                <a:cs typeface="Gill Sans"/>
                <a:sym typeface="Gill Sans"/>
              </a:rPr>
              <a:t>Grade 2</a:t>
            </a:r>
            <a:endParaRPr sz="1800" b="1" i="0" u="none" strike="noStrike" cap="none" dirty="0">
              <a:solidFill>
                <a:srgbClr val="000000"/>
              </a:solidFill>
              <a:latin typeface="Gill Sans"/>
              <a:ea typeface="Gill Sans"/>
              <a:cs typeface="Gill Sans"/>
              <a:sym typeface="Gill Sans"/>
            </a:endParaRPr>
          </a:p>
          <a:p>
            <a:pPr marL="228600" marR="0" lvl="0" indent="0" algn="l" rtl="0">
              <a:lnSpc>
                <a:spcPct val="100000"/>
              </a:lnSpc>
              <a:spcBef>
                <a:spcPts val="1200"/>
              </a:spcBef>
              <a:spcAft>
                <a:spcPts val="0"/>
              </a:spcAft>
              <a:buClr>
                <a:schemeClr val="dk1"/>
              </a:buClr>
              <a:buSzPts val="2000"/>
              <a:buFont typeface="Arial"/>
              <a:buNone/>
            </a:pPr>
            <a:r>
              <a:rPr lang="en-US" sz="1800" b="1" i="0" u="none" strike="noStrike" cap="none" dirty="0">
                <a:solidFill>
                  <a:srgbClr val="000000"/>
                </a:solidFill>
                <a:highlight>
                  <a:srgbClr val="F4CCCC"/>
                </a:highlight>
                <a:latin typeface="Gill Sans"/>
                <a:ea typeface="Gill Sans"/>
                <a:cs typeface="Gill Sans"/>
                <a:sym typeface="Gill Sans"/>
              </a:rPr>
              <a:t>Partially Meets</a:t>
            </a:r>
            <a:r>
              <a:rPr lang="en-US" sz="1800" b="0" i="0" u="none" strike="noStrike" cap="none" dirty="0">
                <a:solidFill>
                  <a:srgbClr val="000000"/>
                </a:solidFill>
                <a:highlight>
                  <a:srgbClr val="F4CCCC"/>
                </a:highlight>
                <a:latin typeface="Gill Sans"/>
                <a:ea typeface="Gill Sans"/>
                <a:cs typeface="Gill Sans"/>
                <a:sym typeface="Gill Sans"/>
              </a:rPr>
              <a:t>: Say or sign accurately a grade 2-level continuous text, at a pace that is slow by country standards for fluency for the language in which the assessment is administered (e.g., word-by-word).</a:t>
            </a:r>
            <a:endParaRPr sz="1800" b="0" i="0" u="none" strike="noStrike" cap="none" dirty="0">
              <a:solidFill>
                <a:srgbClr val="000000"/>
              </a:solidFill>
              <a:highlight>
                <a:srgbClr val="F4CCCC"/>
              </a:highlight>
              <a:latin typeface="Gill Sans"/>
              <a:ea typeface="Gill Sans"/>
              <a:cs typeface="Gill Sans"/>
              <a:sym typeface="Gill Sans"/>
            </a:endParaRPr>
          </a:p>
          <a:p>
            <a:pPr marL="228600" marR="0" lvl="0" indent="0" algn="l" rtl="0">
              <a:lnSpc>
                <a:spcPct val="100000"/>
              </a:lnSpc>
              <a:spcBef>
                <a:spcPts val="600"/>
              </a:spcBef>
              <a:spcAft>
                <a:spcPts val="0"/>
              </a:spcAft>
              <a:buClr>
                <a:schemeClr val="dk1"/>
              </a:buClr>
              <a:buSzPts val="2000"/>
              <a:buFont typeface="Arial"/>
              <a:buNone/>
            </a:pPr>
            <a:r>
              <a:rPr lang="en-US" sz="1800" b="1" i="0" u="none" strike="noStrike" cap="none" dirty="0">
                <a:solidFill>
                  <a:srgbClr val="000000"/>
                </a:solidFill>
                <a:latin typeface="Gill Sans"/>
                <a:ea typeface="Gill Sans"/>
                <a:cs typeface="Gill Sans"/>
                <a:sym typeface="Gill Sans"/>
              </a:rPr>
              <a:t>Meets: </a:t>
            </a:r>
            <a:r>
              <a:rPr lang="en-US" sz="1800" b="0" i="0" u="none" strike="noStrike" cap="none" dirty="0">
                <a:solidFill>
                  <a:srgbClr val="000000"/>
                </a:solidFill>
                <a:latin typeface="Gill Sans"/>
                <a:ea typeface="Gill Sans"/>
                <a:cs typeface="Gill Sans"/>
                <a:sym typeface="Gill Sans"/>
              </a:rPr>
              <a:t>Say or sign accurately a grade 2-level continuous text, at a pace that meets minimal country standards for fluency for the language in which the assessment is administered.</a:t>
            </a:r>
            <a:endParaRPr sz="1800" b="0" i="0" u="none" strike="noStrike" cap="none" dirty="0">
              <a:solidFill>
                <a:srgbClr val="000000"/>
              </a:solidFill>
              <a:latin typeface="Gill Sans"/>
              <a:ea typeface="Gill Sans"/>
              <a:cs typeface="Gill Sans"/>
              <a:sym typeface="Gill Sans"/>
            </a:endParaRPr>
          </a:p>
          <a:p>
            <a:pPr marL="228600" marR="0" lvl="0" indent="0" algn="l" rtl="0">
              <a:lnSpc>
                <a:spcPct val="100000"/>
              </a:lnSpc>
              <a:spcBef>
                <a:spcPts val="600"/>
              </a:spcBef>
              <a:spcAft>
                <a:spcPts val="0"/>
              </a:spcAft>
              <a:buClr>
                <a:schemeClr val="dk1"/>
              </a:buClr>
              <a:buSzPts val="2000"/>
              <a:buFont typeface="Arial"/>
              <a:buNone/>
            </a:pPr>
            <a:r>
              <a:rPr lang="en-US" sz="1800" b="1" i="0" u="none" strike="noStrike" cap="none" dirty="0">
                <a:solidFill>
                  <a:srgbClr val="000000"/>
                </a:solidFill>
                <a:latin typeface="Gill Sans"/>
                <a:ea typeface="Gill Sans"/>
                <a:cs typeface="Gill Sans"/>
                <a:sym typeface="Gill Sans"/>
              </a:rPr>
              <a:t>Exceeds: </a:t>
            </a:r>
            <a:r>
              <a:rPr lang="en-US" sz="1800" b="0" i="0" u="none" strike="noStrike" cap="none" dirty="0">
                <a:solidFill>
                  <a:srgbClr val="000000"/>
                </a:solidFill>
                <a:latin typeface="Gill Sans"/>
                <a:ea typeface="Gill Sans"/>
                <a:cs typeface="Gill Sans"/>
                <a:sym typeface="Gill Sans"/>
              </a:rPr>
              <a:t>Say or sign accurately a grade 2-level continuous text, at a pace that exceeds minimal country standards for fluency for the language in which the assessment is administered.</a:t>
            </a:r>
            <a:endParaRPr sz="1800" b="1" i="0" u="none" strike="noStrike" cap="none" dirty="0">
              <a:solidFill>
                <a:srgbClr val="000000"/>
              </a:solidFill>
              <a:latin typeface="Gill Sans"/>
              <a:ea typeface="Gill Sans"/>
              <a:cs typeface="Gill Sans"/>
              <a:sym typeface="Gill Sans"/>
            </a:endParaRPr>
          </a:p>
        </p:txBody>
      </p:sp>
      <p:sp>
        <p:nvSpPr>
          <p:cNvPr id="5" name="Google Shape;1617;p66">
            <a:extLst>
              <a:ext uri="{FF2B5EF4-FFF2-40B4-BE49-F238E27FC236}">
                <a16:creationId xmlns:a16="http://schemas.microsoft.com/office/drawing/2014/main" id="{0502C5D1-8946-49A9-8589-1D9D7B73BAEF}"/>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GB" dirty="0"/>
              <a:t>Presentation 2</a:t>
            </a:r>
            <a:br>
              <a:rPr lang="en-GB" dirty="0"/>
            </a:br>
            <a:br>
              <a:rPr lang="en-GB" dirty="0"/>
            </a:br>
            <a:r>
              <a:rPr lang="en-GB" dirty="0"/>
              <a:t>Overview of Agenda, Objectives and High-Level Overview of Method</a:t>
            </a:r>
          </a:p>
        </p:txBody>
      </p:sp>
    </p:spTree>
    <p:extLst>
      <p:ext uri="{BB962C8B-B14F-4D97-AF65-F5344CB8AC3E}">
        <p14:creationId xmlns:p14="http://schemas.microsoft.com/office/powerpoint/2010/main" val="9992049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68"/>
          <p:cNvSpPr txBox="1">
            <a:spLocks noGrp="1"/>
          </p:cNvSpPr>
          <p:nvPr>
            <p:ph type="title"/>
          </p:nvPr>
        </p:nvSpPr>
        <p:spPr/>
        <p:txBody>
          <a:bodyPr/>
          <a:lstStyle/>
          <a:p>
            <a:pPr lvl="0"/>
            <a:r>
              <a:rPr lang="en-US"/>
              <a:t>ROUND 1: RATING PROCEDURE </a:t>
            </a:r>
          </a:p>
        </p:txBody>
      </p:sp>
      <p:sp>
        <p:nvSpPr>
          <p:cNvPr id="1633" name="Google Shape;1633;p68"/>
          <p:cNvSpPr txBox="1">
            <a:spLocks noGrp="1"/>
          </p:cNvSpPr>
          <p:nvPr>
            <p:ph type="body" idx="1"/>
          </p:nvPr>
        </p:nvSpPr>
        <p:spPr/>
        <p:txBody>
          <a:bodyPr>
            <a:noAutofit/>
          </a:bodyPr>
          <a:lstStyle/>
          <a:p>
            <a:pPr marL="94234" lvl="0" indent="0">
              <a:buNone/>
            </a:pPr>
            <a:r>
              <a:rPr lang="en-US" sz="2120" b="1" dirty="0"/>
              <a:t>Step 5</a:t>
            </a:r>
            <a:r>
              <a:rPr lang="en-US" sz="2120" dirty="0"/>
              <a:t>: Based on an understanding of Steps 1–3, follow this procedure:</a:t>
            </a:r>
          </a:p>
          <a:p>
            <a:pPr lvl="0"/>
            <a:r>
              <a:rPr lang="en-US" sz="2120" b="1" dirty="0"/>
              <a:t>Ask whether minimally proficient JP learners would be able to answer the item correctly</a:t>
            </a:r>
            <a:r>
              <a:rPr lang="en-US" sz="2120" dirty="0"/>
              <a:t>, i.e., are you reasonably sure (≥ 67 percent chance, or 2 out of the 3 JP learners)? </a:t>
            </a:r>
          </a:p>
          <a:p>
            <a:pPr lvl="1"/>
            <a:r>
              <a:rPr lang="en-US" sz="2120" dirty="0"/>
              <a:t>If “yes,” circle JP and proceed to the next item.</a:t>
            </a:r>
          </a:p>
          <a:p>
            <a:pPr lvl="1"/>
            <a:r>
              <a:rPr lang="en-US" sz="2120" dirty="0"/>
              <a:t>If “no,” ask whether minimally proficient JM learners would be able to answer the item correctly?</a:t>
            </a:r>
          </a:p>
          <a:p>
            <a:pPr lvl="2">
              <a:buClr>
                <a:srgbClr val="000000"/>
              </a:buClr>
            </a:pPr>
            <a:r>
              <a:rPr lang="en-US" sz="2120" dirty="0">
                <a:solidFill>
                  <a:srgbClr val="000000"/>
                </a:solidFill>
              </a:rPr>
              <a:t>If “yes,” circle JM and proceed to the next item.</a:t>
            </a:r>
          </a:p>
          <a:p>
            <a:pPr lvl="2">
              <a:buClr>
                <a:srgbClr val="000000"/>
              </a:buClr>
            </a:pPr>
            <a:r>
              <a:rPr lang="en-US" sz="2120" dirty="0">
                <a:solidFill>
                  <a:srgbClr val="000000"/>
                </a:solidFill>
              </a:rPr>
              <a:t>If “no,” ask whether minimally proficient JE learners would be able to answer the item correctly?</a:t>
            </a:r>
          </a:p>
          <a:p>
            <a:pPr lvl="4">
              <a:buClr>
                <a:srgbClr val="000000"/>
              </a:buClr>
            </a:pPr>
            <a:r>
              <a:rPr lang="en-US" sz="2120" dirty="0">
                <a:solidFill>
                  <a:srgbClr val="000000"/>
                </a:solidFill>
              </a:rPr>
              <a:t>If “yes,” circle JE and proceed to the next item.</a:t>
            </a:r>
          </a:p>
          <a:p>
            <a:pPr lvl="4">
              <a:buClr>
                <a:srgbClr val="000000"/>
              </a:buClr>
            </a:pPr>
            <a:r>
              <a:rPr lang="en-US" sz="2120" dirty="0">
                <a:solidFill>
                  <a:srgbClr val="000000"/>
                </a:solidFill>
              </a:rPr>
              <a:t>If “no,” circle AE and proceed to the next item.</a:t>
            </a:r>
          </a:p>
        </p:txBody>
      </p:sp>
      <p:sp>
        <p:nvSpPr>
          <p:cNvPr id="4" name="Google Shape;1617;p66">
            <a:extLst>
              <a:ext uri="{FF2B5EF4-FFF2-40B4-BE49-F238E27FC236}">
                <a16:creationId xmlns:a16="http://schemas.microsoft.com/office/drawing/2014/main" id="{EB639E16-3990-4768-9D38-5A9765FE5708}"/>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DA2CE96B-D38A-192A-FEC4-0594B468F4D2}"/>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25554235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68"/>
          <p:cNvSpPr txBox="1">
            <a:spLocks noGrp="1"/>
          </p:cNvSpPr>
          <p:nvPr>
            <p:ph type="title"/>
          </p:nvPr>
        </p:nvSpPr>
        <p:spPr/>
        <p:txBody>
          <a:bodyPr/>
          <a:lstStyle/>
          <a:p>
            <a:pPr lvl="0"/>
            <a:r>
              <a:rPr lang="en-US"/>
              <a:t>ROUND 1: RATING PROCEDURE </a:t>
            </a:r>
          </a:p>
        </p:txBody>
      </p:sp>
      <p:sp>
        <p:nvSpPr>
          <p:cNvPr id="1633" name="Google Shape;1633;p68"/>
          <p:cNvSpPr txBox="1">
            <a:spLocks noGrp="1"/>
          </p:cNvSpPr>
          <p:nvPr>
            <p:ph type="body" idx="1"/>
          </p:nvPr>
        </p:nvSpPr>
        <p:spPr/>
        <p:txBody>
          <a:bodyPr>
            <a:noAutofit/>
          </a:bodyPr>
          <a:lstStyle/>
          <a:p>
            <a:pPr marL="94234" lvl="0" indent="0">
              <a:buNone/>
            </a:pPr>
            <a:r>
              <a:rPr lang="en-US" sz="2120" b="1" dirty="0"/>
              <a:t>There are slightly different steps when considering items with more than one score point</a:t>
            </a:r>
            <a:r>
              <a:rPr lang="en-US" sz="2120" dirty="0"/>
              <a:t>:</a:t>
            </a:r>
          </a:p>
          <a:p>
            <a:pPr lvl="0"/>
            <a:r>
              <a:rPr lang="en-US" sz="2120" b="1" dirty="0"/>
              <a:t>Step 1: </a:t>
            </a:r>
            <a:r>
              <a:rPr lang="en-GB" sz="2120" dirty="0"/>
              <a:t>Identify and/or conceptualize three Just Partially Meets (JP), three Just Meets (JM), and three Just Exceeds (JE) learners based on an understanding of the GPF.</a:t>
            </a:r>
          </a:p>
          <a:p>
            <a:pPr lvl="0"/>
            <a:r>
              <a:rPr lang="en-GB" sz="2120" b="1" dirty="0"/>
              <a:t>Step 2:</a:t>
            </a:r>
            <a:r>
              <a:rPr lang="en-GB" sz="2120" dirty="0"/>
              <a:t> Carefully read the item and consider the knowledge and/or skill(s) required to answer the item correctly [– remember to consider whether the text on which the item is based is grade-appropriate.] Think carefully about what the learner needs to demonstrate to achieve each score point.</a:t>
            </a:r>
          </a:p>
          <a:p>
            <a:pPr lvl="0"/>
            <a:r>
              <a:rPr lang="en-GB" sz="2120" b="1" dirty="0"/>
              <a:t>Step 3:</a:t>
            </a:r>
            <a:r>
              <a:rPr lang="en-GB" sz="2120" dirty="0"/>
              <a:t> Building from Task 2, select the domain, construct, subconstruct, statement of knowledge and/or skill(s), and GPLs/GPDs in the GPF that are most relevant for the item. </a:t>
            </a:r>
          </a:p>
          <a:p>
            <a:pPr lvl="0"/>
            <a:endParaRPr lang="en-US" sz="2120" dirty="0">
              <a:solidFill>
                <a:srgbClr val="000000"/>
              </a:solidFill>
            </a:endParaRPr>
          </a:p>
        </p:txBody>
      </p:sp>
      <p:sp>
        <p:nvSpPr>
          <p:cNvPr id="4" name="Google Shape;1617;p66">
            <a:extLst>
              <a:ext uri="{FF2B5EF4-FFF2-40B4-BE49-F238E27FC236}">
                <a16:creationId xmlns:a16="http://schemas.microsoft.com/office/drawing/2014/main" id="{EB639E16-3990-4768-9D38-5A9765FE5708}"/>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E3717161-A27A-795D-D9BB-28674AB30356}"/>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35624387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68"/>
          <p:cNvSpPr txBox="1">
            <a:spLocks noGrp="1"/>
          </p:cNvSpPr>
          <p:nvPr>
            <p:ph type="title"/>
          </p:nvPr>
        </p:nvSpPr>
        <p:spPr/>
        <p:txBody>
          <a:bodyPr/>
          <a:lstStyle/>
          <a:p>
            <a:pPr lvl="0"/>
            <a:r>
              <a:rPr lang="en-US"/>
              <a:t>ROUND 1: RATING PROCEDURE </a:t>
            </a:r>
          </a:p>
        </p:txBody>
      </p:sp>
      <p:sp>
        <p:nvSpPr>
          <p:cNvPr id="1633" name="Google Shape;1633;p68"/>
          <p:cNvSpPr txBox="1">
            <a:spLocks noGrp="1"/>
          </p:cNvSpPr>
          <p:nvPr>
            <p:ph type="body" idx="1"/>
          </p:nvPr>
        </p:nvSpPr>
        <p:spPr/>
        <p:txBody>
          <a:bodyPr>
            <a:noAutofit/>
          </a:bodyPr>
          <a:lstStyle/>
          <a:p>
            <a:pPr lvl="0"/>
            <a:r>
              <a:rPr lang="en-GB" sz="2120" b="1" dirty="0"/>
              <a:t>Step 4:</a:t>
            </a:r>
            <a:r>
              <a:rPr lang="en-GB" sz="2120" dirty="0"/>
              <a:t> Ask whether minimally proficient JP learners would score the first score point?</a:t>
            </a:r>
          </a:p>
          <a:p>
            <a:pPr lvl="1"/>
            <a:r>
              <a:rPr lang="en-GB" sz="2120" dirty="0"/>
              <a:t>If “Yes,” circle JP for the first score point and move onto the second score point</a:t>
            </a:r>
          </a:p>
          <a:p>
            <a:pPr lvl="1"/>
            <a:r>
              <a:rPr lang="en-GB" sz="2120" dirty="0"/>
              <a:t>If “No,” ask whether minimally proficient JM learners would score the first score point?</a:t>
            </a:r>
          </a:p>
          <a:p>
            <a:pPr lvl="2"/>
            <a:r>
              <a:rPr lang="en-GB" sz="2120" dirty="0">
                <a:solidFill>
                  <a:srgbClr val="000000"/>
                </a:solidFill>
              </a:rPr>
              <a:t>If “Yes,” circle JM for the first score point and move onto the second score point</a:t>
            </a:r>
          </a:p>
          <a:p>
            <a:pPr lvl="2"/>
            <a:r>
              <a:rPr lang="en-GB" sz="2120" dirty="0">
                <a:solidFill>
                  <a:srgbClr val="000000"/>
                </a:solidFill>
              </a:rPr>
              <a:t>If “No,” ask whether minimally proficient JE learners would score the first score point?</a:t>
            </a:r>
          </a:p>
          <a:p>
            <a:pPr lvl="4">
              <a:buClr>
                <a:srgbClr val="000000"/>
              </a:buClr>
            </a:pPr>
            <a:r>
              <a:rPr lang="en-GB" sz="2120" dirty="0">
                <a:solidFill>
                  <a:srgbClr val="000000"/>
                </a:solidFill>
              </a:rPr>
              <a:t>If “Yes,” circle JE and move onto the second score point</a:t>
            </a:r>
          </a:p>
          <a:p>
            <a:pPr lvl="4">
              <a:buClr>
                <a:srgbClr val="000000"/>
              </a:buClr>
            </a:pPr>
            <a:r>
              <a:rPr lang="en-GB" sz="2120" dirty="0">
                <a:solidFill>
                  <a:srgbClr val="000000"/>
                </a:solidFill>
              </a:rPr>
              <a:t>If “No,” circle AE for all score-points</a:t>
            </a:r>
          </a:p>
          <a:p>
            <a:pPr lvl="0"/>
            <a:r>
              <a:rPr lang="en-US" sz="2120" b="1" dirty="0">
                <a:solidFill>
                  <a:srgbClr val="000000"/>
                </a:solidFill>
              </a:rPr>
              <a:t>Step 5:</a:t>
            </a:r>
            <a:r>
              <a:rPr lang="en-US" sz="2120" dirty="0">
                <a:solidFill>
                  <a:srgbClr val="000000"/>
                </a:solidFill>
              </a:rPr>
              <a:t> Repeat step 4 for each score point. At the end, you should have identified how many score-points you think a JP, JM and JE would achieve on the item.</a:t>
            </a:r>
          </a:p>
        </p:txBody>
      </p:sp>
      <p:sp>
        <p:nvSpPr>
          <p:cNvPr id="4" name="Google Shape;1617;p66">
            <a:extLst>
              <a:ext uri="{FF2B5EF4-FFF2-40B4-BE49-F238E27FC236}">
                <a16:creationId xmlns:a16="http://schemas.microsoft.com/office/drawing/2014/main" id="{EB639E16-3990-4768-9D38-5A9765FE5708}"/>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D299B6AE-6A52-56D1-7349-F4D1E31CE18D}"/>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19556376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68"/>
          <p:cNvSpPr txBox="1">
            <a:spLocks noGrp="1"/>
          </p:cNvSpPr>
          <p:nvPr>
            <p:ph type="title"/>
          </p:nvPr>
        </p:nvSpPr>
        <p:spPr/>
        <p:txBody>
          <a:bodyPr/>
          <a:lstStyle/>
          <a:p>
            <a:pPr lvl="0"/>
            <a:r>
              <a:rPr lang="en-US"/>
              <a:t>ROUND 1: RATING PROCEDURE </a:t>
            </a:r>
          </a:p>
        </p:txBody>
      </p:sp>
      <p:sp>
        <p:nvSpPr>
          <p:cNvPr id="1633" name="Google Shape;1633;p68"/>
          <p:cNvSpPr txBox="1">
            <a:spLocks noGrp="1"/>
          </p:cNvSpPr>
          <p:nvPr>
            <p:ph type="body" idx="1"/>
          </p:nvPr>
        </p:nvSpPr>
        <p:spPr/>
        <p:txBody>
          <a:bodyPr>
            <a:noAutofit/>
          </a:bodyPr>
          <a:lstStyle/>
          <a:p>
            <a:pPr marL="94234" lvl="0" indent="0">
              <a:buNone/>
            </a:pPr>
            <a:r>
              <a:rPr lang="en-US" sz="2120" b="1" dirty="0"/>
              <a:t>There are slightly different steps when considering items that aligned as “No fit”</a:t>
            </a:r>
            <a:r>
              <a:rPr lang="en-US" sz="2120" dirty="0"/>
              <a:t>:</a:t>
            </a:r>
          </a:p>
          <a:p>
            <a:pPr marL="94234" lvl="0" indent="0">
              <a:buNone/>
            </a:pPr>
            <a:endParaRPr lang="en-US" sz="2120" dirty="0"/>
          </a:p>
          <a:p>
            <a:pPr lvl="0"/>
            <a:r>
              <a:rPr lang="en-US" sz="2120" b="1" dirty="0"/>
              <a:t>Step 1: </a:t>
            </a:r>
            <a:r>
              <a:rPr lang="en-GB" sz="2120" dirty="0"/>
              <a:t>Identify and/or conceptualize three Just Partially Meets (JP), three Just Meets (JM), and three Just Exceeds (JE) learners based on an understanding of the GPF.</a:t>
            </a:r>
          </a:p>
          <a:p>
            <a:pPr lvl="0"/>
            <a:r>
              <a:rPr lang="en-GB" sz="2120" b="1" dirty="0"/>
              <a:t>Step 2:</a:t>
            </a:r>
            <a:r>
              <a:rPr lang="en-GB" sz="2120" dirty="0"/>
              <a:t> Carefully read the item and consider the knowledge and/or skill(s) required to answer the item correctly and how the JP, JM and JE might perform on the item</a:t>
            </a:r>
          </a:p>
          <a:p>
            <a:pPr lvl="0"/>
            <a:endParaRPr lang="en-GB" sz="2120" dirty="0">
              <a:solidFill>
                <a:srgbClr val="000000"/>
              </a:solidFill>
            </a:endParaRPr>
          </a:p>
        </p:txBody>
      </p:sp>
      <p:sp>
        <p:nvSpPr>
          <p:cNvPr id="4" name="Google Shape;1617;p66">
            <a:extLst>
              <a:ext uri="{FF2B5EF4-FFF2-40B4-BE49-F238E27FC236}">
                <a16:creationId xmlns:a16="http://schemas.microsoft.com/office/drawing/2014/main" id="{EB639E16-3990-4768-9D38-5A9765FE5708}"/>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CF417C4F-6F18-75AC-ABF9-E03473EECECC}"/>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20057690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68"/>
          <p:cNvSpPr txBox="1">
            <a:spLocks noGrp="1"/>
          </p:cNvSpPr>
          <p:nvPr>
            <p:ph type="title"/>
          </p:nvPr>
        </p:nvSpPr>
        <p:spPr/>
        <p:txBody>
          <a:bodyPr/>
          <a:lstStyle/>
          <a:p>
            <a:pPr lvl="0"/>
            <a:r>
              <a:rPr lang="en-US"/>
              <a:t>ROUND 1: RATING PROCEDURE </a:t>
            </a:r>
          </a:p>
        </p:txBody>
      </p:sp>
      <p:sp>
        <p:nvSpPr>
          <p:cNvPr id="1633" name="Google Shape;1633;p68"/>
          <p:cNvSpPr txBox="1">
            <a:spLocks noGrp="1"/>
          </p:cNvSpPr>
          <p:nvPr>
            <p:ph type="body" idx="1"/>
          </p:nvPr>
        </p:nvSpPr>
        <p:spPr/>
        <p:txBody>
          <a:bodyPr>
            <a:noAutofit/>
          </a:bodyPr>
          <a:lstStyle/>
          <a:p>
            <a:pPr marL="94234" lvl="0" indent="0">
              <a:buNone/>
            </a:pPr>
            <a:r>
              <a:rPr lang="en-US" sz="2120" b="1" dirty="0"/>
              <a:t>There are slightly different steps when considering items that aligned as “No fit”</a:t>
            </a:r>
            <a:r>
              <a:rPr lang="en-US" sz="2120" dirty="0"/>
              <a:t>:</a:t>
            </a:r>
          </a:p>
          <a:p>
            <a:pPr lvl="0"/>
            <a:endParaRPr lang="en-GB" sz="2120" dirty="0"/>
          </a:p>
          <a:p>
            <a:pPr lvl="0"/>
            <a:r>
              <a:rPr lang="en-GB" sz="2120" b="1" dirty="0"/>
              <a:t>Step 3:</a:t>
            </a:r>
            <a:r>
              <a:rPr lang="en-GB" sz="2120" dirty="0"/>
              <a:t> Ask whether minimally proficient JP learners would answer the item correctly?</a:t>
            </a:r>
          </a:p>
          <a:p>
            <a:pPr lvl="1"/>
            <a:r>
              <a:rPr lang="en-GB" sz="2120" dirty="0"/>
              <a:t>If “Yes,” circle JP and move onto the next item</a:t>
            </a:r>
          </a:p>
          <a:p>
            <a:pPr lvl="1"/>
            <a:r>
              <a:rPr lang="en-GB" sz="2120" dirty="0"/>
              <a:t>If “No,” ask whether minimally proficient JM learners would answer the item correctly?</a:t>
            </a:r>
          </a:p>
          <a:p>
            <a:pPr lvl="2"/>
            <a:r>
              <a:rPr lang="en-GB" sz="2120" dirty="0">
                <a:solidFill>
                  <a:srgbClr val="000000"/>
                </a:solidFill>
              </a:rPr>
              <a:t>If “Yes,” circle JM and move onto the next item</a:t>
            </a:r>
          </a:p>
          <a:p>
            <a:pPr lvl="2"/>
            <a:r>
              <a:rPr lang="en-GB" sz="2120" dirty="0">
                <a:solidFill>
                  <a:srgbClr val="000000"/>
                </a:solidFill>
              </a:rPr>
              <a:t>If “No,” ask whether minimally proficient JE learners would answer the item correctly?</a:t>
            </a:r>
          </a:p>
          <a:p>
            <a:pPr lvl="4">
              <a:buClr>
                <a:srgbClr val="000000"/>
              </a:buClr>
            </a:pPr>
            <a:r>
              <a:rPr lang="en-GB" sz="2120" dirty="0">
                <a:solidFill>
                  <a:srgbClr val="000000"/>
                </a:solidFill>
              </a:rPr>
              <a:t>If “Yes,” circle JE and move onto the next item</a:t>
            </a:r>
          </a:p>
          <a:p>
            <a:pPr lvl="4">
              <a:buClr>
                <a:srgbClr val="000000"/>
              </a:buClr>
            </a:pPr>
            <a:r>
              <a:rPr lang="en-GB" sz="2120" dirty="0">
                <a:solidFill>
                  <a:srgbClr val="000000"/>
                </a:solidFill>
              </a:rPr>
              <a:t>If “No,” circle AE and move onto the next item</a:t>
            </a:r>
          </a:p>
        </p:txBody>
      </p:sp>
      <p:sp>
        <p:nvSpPr>
          <p:cNvPr id="4" name="Google Shape;1617;p66">
            <a:extLst>
              <a:ext uri="{FF2B5EF4-FFF2-40B4-BE49-F238E27FC236}">
                <a16:creationId xmlns:a16="http://schemas.microsoft.com/office/drawing/2014/main" id="{EB639E16-3990-4768-9D38-5A9765FE5708}"/>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DFC8BF29-A24F-EC75-9957-8DA85DAEC835}"/>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19287207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69"/>
          <p:cNvSpPr txBox="1">
            <a:spLocks noGrp="1"/>
          </p:cNvSpPr>
          <p:nvPr>
            <p:ph type="title"/>
          </p:nvPr>
        </p:nvSpPr>
        <p:spPr/>
        <p:txBody>
          <a:bodyPr/>
          <a:lstStyle/>
          <a:p>
            <a:pPr lvl="0"/>
            <a:r>
              <a:rPr lang="en-US"/>
              <a:t>ROUND 1: RATING PROCEDURE </a:t>
            </a:r>
          </a:p>
        </p:txBody>
      </p:sp>
      <p:sp>
        <p:nvSpPr>
          <p:cNvPr id="1642" name="Google Shape;1642;p69"/>
          <p:cNvSpPr txBox="1">
            <a:spLocks noGrp="1"/>
          </p:cNvSpPr>
          <p:nvPr>
            <p:ph type="body" idx="1"/>
          </p:nvPr>
        </p:nvSpPr>
        <p:spPr/>
        <p:txBody>
          <a:bodyPr/>
          <a:lstStyle/>
          <a:p>
            <a:pPr marL="94234" lvl="0" indent="0">
              <a:buNone/>
            </a:pPr>
            <a:r>
              <a:rPr lang="en-US" dirty="0"/>
              <a:t>Flowchart for item ratings with words, questions, or items:</a:t>
            </a:r>
          </a:p>
          <a:p>
            <a:pPr lvl="0"/>
            <a:endParaRPr lang="en-US" dirty="0"/>
          </a:p>
          <a:p>
            <a:pPr lvl="0"/>
            <a:endParaRPr lang="en-US" dirty="0"/>
          </a:p>
          <a:p>
            <a:pPr lvl="0"/>
            <a:endParaRPr lang="en-US" dirty="0">
              <a:sym typeface="Arial"/>
            </a:endParaRPr>
          </a:p>
          <a:p>
            <a:pPr lvl="0"/>
            <a:endParaRPr lang="en-US" dirty="0"/>
          </a:p>
        </p:txBody>
      </p:sp>
      <p:grpSp>
        <p:nvGrpSpPr>
          <p:cNvPr id="26" name="Group 25"/>
          <p:cNvGrpSpPr>
            <a:grpSpLocks noChangeAspect="1"/>
          </p:cNvGrpSpPr>
          <p:nvPr/>
        </p:nvGrpSpPr>
        <p:grpSpPr>
          <a:xfrm>
            <a:off x="680909" y="2442338"/>
            <a:ext cx="10872216" cy="3910693"/>
            <a:chOff x="680909" y="2290985"/>
            <a:chExt cx="6671790" cy="2399821"/>
          </a:xfrm>
        </p:grpSpPr>
        <p:sp>
          <p:nvSpPr>
            <p:cNvPr id="27" name="Google Shape;1644;p69"/>
            <p:cNvSpPr txBox="1"/>
            <p:nvPr/>
          </p:nvSpPr>
          <p:spPr>
            <a:xfrm>
              <a:off x="680909" y="4369753"/>
              <a:ext cx="3482330" cy="321053"/>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b="1" i="0" u="none" strike="noStrike" cap="none" dirty="0">
                  <a:solidFill>
                    <a:srgbClr val="000000"/>
                  </a:solidFill>
                  <a:latin typeface="+mj-lt"/>
                  <a:ea typeface="Gill Sans"/>
                  <a:cs typeface="Gill Sans"/>
                  <a:sym typeface="Gill Sans"/>
                </a:rPr>
                <a:t>NOTE: WHEN A CIRCLE IS MADE FOR A WORD, QUESTION, OR ITEM, PROCEED TO THE NEXT WORD, QUESTION, OR ITEM.</a:t>
              </a:r>
              <a:endParaRPr b="0" i="0" u="none" strike="noStrike" cap="none" dirty="0">
                <a:solidFill>
                  <a:srgbClr val="000000"/>
                </a:solidFill>
                <a:latin typeface="+mj-lt"/>
                <a:ea typeface="Gill Sans"/>
                <a:cs typeface="Gill Sans"/>
                <a:sym typeface="Gill Sans"/>
              </a:endParaRPr>
            </a:p>
          </p:txBody>
        </p:sp>
        <p:sp>
          <p:nvSpPr>
            <p:cNvPr id="28" name="Google Shape;1651;p69"/>
            <p:cNvSpPr txBox="1"/>
            <p:nvPr/>
          </p:nvSpPr>
          <p:spPr>
            <a:xfrm>
              <a:off x="1000525" y="3908928"/>
              <a:ext cx="823808" cy="188844"/>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b="0" i="0" u="none" strike="noStrike" cap="none" dirty="0">
                  <a:solidFill>
                    <a:srgbClr val="000000"/>
                  </a:solidFill>
                  <a:latin typeface="+mj-lt"/>
                  <a:ea typeface="Gill Sans"/>
                  <a:cs typeface="Gill Sans"/>
                  <a:sym typeface="Gill Sans"/>
                </a:rPr>
                <a:t>Circle</a:t>
              </a:r>
              <a:r>
                <a:rPr lang="en-US" b="1" i="0" u="none" strike="noStrike" cap="none" dirty="0">
                  <a:solidFill>
                    <a:srgbClr val="000000"/>
                  </a:solidFill>
                  <a:latin typeface="+mj-lt"/>
                  <a:ea typeface="Gill Sans"/>
                  <a:cs typeface="Gill Sans"/>
                  <a:sym typeface="Gill Sans"/>
                </a:rPr>
                <a:t> JP.</a:t>
              </a:r>
              <a:endParaRPr b="0" i="0" u="none" strike="noStrike" cap="none" dirty="0">
                <a:solidFill>
                  <a:srgbClr val="000000"/>
                </a:solidFill>
                <a:latin typeface="+mj-lt"/>
                <a:ea typeface="Gill Sans"/>
                <a:cs typeface="Gill Sans"/>
                <a:sym typeface="Gill Sans"/>
              </a:endParaRPr>
            </a:p>
          </p:txBody>
        </p:sp>
        <p:sp>
          <p:nvSpPr>
            <p:cNvPr id="29" name="Google Shape;1652;p69"/>
            <p:cNvSpPr txBox="1"/>
            <p:nvPr/>
          </p:nvSpPr>
          <p:spPr>
            <a:xfrm>
              <a:off x="2919655" y="3908928"/>
              <a:ext cx="823808" cy="188844"/>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b="0" i="0" u="none" strike="noStrike" cap="none" dirty="0">
                  <a:solidFill>
                    <a:srgbClr val="000000"/>
                  </a:solidFill>
                  <a:latin typeface="+mj-lt"/>
                  <a:ea typeface="Gill Sans"/>
                  <a:cs typeface="Gill Sans"/>
                  <a:sym typeface="Gill Sans"/>
                </a:rPr>
                <a:t>Circle</a:t>
              </a:r>
              <a:r>
                <a:rPr lang="en-US" b="1" i="0" u="none" strike="noStrike" cap="none" dirty="0">
                  <a:solidFill>
                    <a:srgbClr val="000000"/>
                  </a:solidFill>
                  <a:latin typeface="+mj-lt"/>
                  <a:ea typeface="Gill Sans"/>
                  <a:cs typeface="Gill Sans"/>
                  <a:sym typeface="Gill Sans"/>
                </a:rPr>
                <a:t> JM.</a:t>
              </a:r>
              <a:endParaRPr b="0" i="0" u="none" strike="noStrike" cap="none" dirty="0">
                <a:solidFill>
                  <a:srgbClr val="000000"/>
                </a:solidFill>
                <a:latin typeface="+mj-lt"/>
                <a:ea typeface="Gill Sans"/>
                <a:cs typeface="Gill Sans"/>
                <a:sym typeface="Gill Sans"/>
              </a:endParaRPr>
            </a:p>
          </p:txBody>
        </p:sp>
        <p:sp>
          <p:nvSpPr>
            <p:cNvPr id="30" name="Google Shape;1653;p69"/>
            <p:cNvSpPr txBox="1"/>
            <p:nvPr/>
          </p:nvSpPr>
          <p:spPr>
            <a:xfrm>
              <a:off x="4838785" y="3908928"/>
              <a:ext cx="823808" cy="188844"/>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b="0" i="0" u="none" strike="noStrike" cap="none" dirty="0">
                  <a:solidFill>
                    <a:srgbClr val="000000"/>
                  </a:solidFill>
                  <a:latin typeface="+mj-lt"/>
                  <a:ea typeface="Gill Sans"/>
                  <a:cs typeface="Gill Sans"/>
                  <a:sym typeface="Gill Sans"/>
                </a:rPr>
                <a:t>Circle</a:t>
              </a:r>
              <a:r>
                <a:rPr lang="en-US" b="1" i="0" u="none" strike="noStrike" cap="none" dirty="0">
                  <a:solidFill>
                    <a:srgbClr val="000000"/>
                  </a:solidFill>
                  <a:latin typeface="+mj-lt"/>
                  <a:ea typeface="Gill Sans"/>
                  <a:cs typeface="Gill Sans"/>
                  <a:sym typeface="Gill Sans"/>
                </a:rPr>
                <a:t> JE.</a:t>
              </a:r>
              <a:endParaRPr b="0" i="0" u="none" strike="noStrike" cap="none" dirty="0">
                <a:solidFill>
                  <a:srgbClr val="000000"/>
                </a:solidFill>
                <a:latin typeface="+mj-lt"/>
                <a:ea typeface="Gill Sans"/>
                <a:cs typeface="Gill Sans"/>
                <a:sym typeface="Gill Sans"/>
              </a:endParaRPr>
            </a:p>
          </p:txBody>
        </p:sp>
        <p:grpSp>
          <p:nvGrpSpPr>
            <p:cNvPr id="31" name="Group 30"/>
            <p:cNvGrpSpPr/>
            <p:nvPr/>
          </p:nvGrpSpPr>
          <p:grpSpPr>
            <a:xfrm>
              <a:off x="1266125" y="3452866"/>
              <a:ext cx="581755" cy="457200"/>
              <a:chOff x="1266125" y="3452866"/>
              <a:chExt cx="581755" cy="457200"/>
            </a:xfrm>
          </p:grpSpPr>
          <p:sp>
            <p:nvSpPr>
              <p:cNvPr id="52" name="Google Shape;1659;p69"/>
              <p:cNvSpPr/>
              <p:nvPr/>
            </p:nvSpPr>
            <p:spPr>
              <a:xfrm>
                <a:off x="126612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53" name="Google Shape;1660;p69"/>
              <p:cNvSpPr txBox="1"/>
              <p:nvPr/>
            </p:nvSpPr>
            <p:spPr>
              <a:xfrm>
                <a:off x="148212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Yes</a:t>
                </a:r>
                <a:endParaRPr b="0" i="0" u="none" strike="noStrike" cap="none" dirty="0">
                  <a:solidFill>
                    <a:srgbClr val="000000"/>
                  </a:solidFill>
                  <a:latin typeface="+mj-lt"/>
                  <a:sym typeface="Arial"/>
                </a:endParaRPr>
              </a:p>
            </p:txBody>
          </p:sp>
        </p:grpSp>
        <p:sp>
          <p:nvSpPr>
            <p:cNvPr id="32" name="Google Shape;1654;p69"/>
            <p:cNvSpPr txBox="1"/>
            <p:nvPr/>
          </p:nvSpPr>
          <p:spPr>
            <a:xfrm>
              <a:off x="680909" y="2290985"/>
              <a:ext cx="1463040" cy="321053"/>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b="1" i="0" u="none" strike="noStrike" cap="none" dirty="0">
                  <a:solidFill>
                    <a:srgbClr val="000000"/>
                  </a:solidFill>
                  <a:latin typeface="+mj-lt"/>
                  <a:ea typeface="Gill Sans"/>
                  <a:cs typeface="Gill Sans"/>
                  <a:sym typeface="Gill Sans"/>
                </a:rPr>
                <a:t>FOR EACH WORD, QUESTION, OR ITEM:</a:t>
              </a:r>
              <a:endParaRPr b="1" i="0" u="none" strike="noStrike" cap="none" dirty="0">
                <a:solidFill>
                  <a:srgbClr val="000000"/>
                </a:solidFill>
                <a:latin typeface="+mj-lt"/>
                <a:ea typeface="Gill Sans"/>
                <a:cs typeface="Gill Sans"/>
                <a:sym typeface="Gill Sans"/>
              </a:endParaRPr>
            </a:p>
          </p:txBody>
        </p:sp>
        <p:grpSp>
          <p:nvGrpSpPr>
            <p:cNvPr id="33" name="Group 32"/>
            <p:cNvGrpSpPr/>
            <p:nvPr/>
          </p:nvGrpSpPr>
          <p:grpSpPr>
            <a:xfrm>
              <a:off x="2143394" y="2862712"/>
              <a:ext cx="457200" cy="467704"/>
              <a:chOff x="2186556" y="2870553"/>
              <a:chExt cx="457200" cy="467704"/>
            </a:xfrm>
          </p:grpSpPr>
          <p:sp>
            <p:nvSpPr>
              <p:cNvPr id="50" name="Google Shape;1649;p69"/>
              <p:cNvSpPr txBox="1"/>
              <p:nvPr/>
            </p:nvSpPr>
            <p:spPr>
              <a:xfrm>
                <a:off x="2186556" y="2870553"/>
                <a:ext cx="365760" cy="188844"/>
              </a:xfrm>
              <a:prstGeom prst="rect">
                <a:avLst/>
              </a:prstGeom>
              <a:noFill/>
              <a:ln>
                <a:noFill/>
              </a:ln>
            </p:spPr>
            <p:txBody>
              <a:bodyPr spcFirstLastPara="1" wrap="square" lIns="45720" tIns="45700" rIns="45720" bIns="45700" anchor="t" anchorCtr="0">
                <a:spAutoFit/>
              </a:bodyPr>
              <a:lstStyle/>
              <a:p>
                <a:pPr marL="0" marR="0" lvl="0" indent="0"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No</a:t>
                </a:r>
                <a:endParaRPr b="0" i="0" u="none" strike="noStrike" cap="none" dirty="0">
                  <a:solidFill>
                    <a:srgbClr val="000000"/>
                  </a:solidFill>
                  <a:latin typeface="+mj-lt"/>
                  <a:sym typeface="Arial"/>
                </a:endParaRPr>
              </a:p>
            </p:txBody>
          </p:sp>
          <p:sp>
            <p:nvSpPr>
              <p:cNvPr id="51" name="Google Shape;1661;p69"/>
              <p:cNvSpPr/>
              <p:nvPr/>
            </p:nvSpPr>
            <p:spPr>
              <a:xfrm rot="16200000">
                <a:off x="2264256" y="2958757"/>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0000"/>
                  </a:solidFill>
                  <a:latin typeface="+mj-lt"/>
                  <a:ea typeface="Arial"/>
                  <a:cs typeface="Arial"/>
                  <a:sym typeface="Arial"/>
                </a:endParaRPr>
              </a:p>
            </p:txBody>
          </p:sp>
        </p:grpSp>
        <p:grpSp>
          <p:nvGrpSpPr>
            <p:cNvPr id="34" name="Group 33"/>
            <p:cNvGrpSpPr/>
            <p:nvPr/>
          </p:nvGrpSpPr>
          <p:grpSpPr>
            <a:xfrm>
              <a:off x="4062524" y="2862712"/>
              <a:ext cx="457200" cy="467703"/>
              <a:chOff x="4121760" y="2870553"/>
              <a:chExt cx="457200" cy="467703"/>
            </a:xfrm>
          </p:grpSpPr>
          <p:sp>
            <p:nvSpPr>
              <p:cNvPr id="48" name="Google Shape;1648;p69"/>
              <p:cNvSpPr txBox="1"/>
              <p:nvPr/>
            </p:nvSpPr>
            <p:spPr>
              <a:xfrm>
                <a:off x="4121760" y="2870553"/>
                <a:ext cx="365760" cy="188844"/>
              </a:xfrm>
              <a:prstGeom prst="rect">
                <a:avLst/>
              </a:prstGeom>
              <a:noFill/>
              <a:ln>
                <a:noFill/>
              </a:ln>
            </p:spPr>
            <p:txBody>
              <a:bodyPr spcFirstLastPara="1" wrap="square" lIns="45720" tIns="45700" rIns="45720" bIns="45700" anchor="t" anchorCtr="0">
                <a:spAutoFit/>
              </a:bodyPr>
              <a:lstStyle/>
              <a:p>
                <a:pPr marL="0" marR="0" lvl="0" indent="0"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No</a:t>
                </a:r>
                <a:endParaRPr b="0" i="0" u="none" strike="noStrike" cap="none" dirty="0">
                  <a:solidFill>
                    <a:srgbClr val="000000"/>
                  </a:solidFill>
                  <a:latin typeface="+mj-lt"/>
                  <a:sym typeface="Arial"/>
                </a:endParaRPr>
              </a:p>
            </p:txBody>
          </p:sp>
          <p:sp>
            <p:nvSpPr>
              <p:cNvPr id="49" name="Google Shape;1662;p69"/>
              <p:cNvSpPr/>
              <p:nvPr/>
            </p:nvSpPr>
            <p:spPr>
              <a:xfrm rot="16200000">
                <a:off x="4199460" y="2958756"/>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grpSp>
        <p:grpSp>
          <p:nvGrpSpPr>
            <p:cNvPr id="35" name="Group 34"/>
            <p:cNvGrpSpPr/>
            <p:nvPr/>
          </p:nvGrpSpPr>
          <p:grpSpPr>
            <a:xfrm>
              <a:off x="5981654" y="2862712"/>
              <a:ext cx="457200" cy="467704"/>
              <a:chOff x="6046436" y="2870553"/>
              <a:chExt cx="457200" cy="467704"/>
            </a:xfrm>
          </p:grpSpPr>
          <p:sp>
            <p:nvSpPr>
              <p:cNvPr id="46" name="Google Shape;1663;p69"/>
              <p:cNvSpPr txBox="1"/>
              <p:nvPr/>
            </p:nvSpPr>
            <p:spPr>
              <a:xfrm>
                <a:off x="6046436" y="2870553"/>
                <a:ext cx="365760" cy="246300"/>
              </a:xfrm>
              <a:prstGeom prst="rect">
                <a:avLst/>
              </a:prstGeom>
              <a:noFill/>
              <a:ln>
                <a:noFill/>
              </a:ln>
            </p:spPr>
            <p:txBody>
              <a:bodyPr spcFirstLastPara="1" wrap="square" lIns="45720" tIns="45700" rIns="45720" bIns="4570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No</a:t>
                </a:r>
                <a:endParaRPr b="0" i="0" u="none" strike="noStrike" cap="none" dirty="0">
                  <a:solidFill>
                    <a:srgbClr val="000000"/>
                  </a:solidFill>
                  <a:latin typeface="+mj-lt"/>
                  <a:sym typeface="Arial"/>
                </a:endParaRPr>
              </a:p>
            </p:txBody>
          </p:sp>
          <p:sp>
            <p:nvSpPr>
              <p:cNvPr id="47" name="Google Shape;1664;p69"/>
              <p:cNvSpPr/>
              <p:nvPr/>
            </p:nvSpPr>
            <p:spPr>
              <a:xfrm rot="16200000">
                <a:off x="6124136" y="2958757"/>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grpSp>
        <p:sp>
          <p:nvSpPr>
            <p:cNvPr id="36" name="Google Shape;1645;p69"/>
            <p:cNvSpPr txBox="1"/>
            <p:nvPr/>
          </p:nvSpPr>
          <p:spPr>
            <a:xfrm>
              <a:off x="680909" y="2862712"/>
              <a:ext cx="146304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50"/>
                <a:buFont typeface="Arial"/>
                <a:buNone/>
              </a:pPr>
              <a:r>
                <a:rPr lang="en-US" b="0" i="0" u="none" strike="noStrike" cap="none" dirty="0">
                  <a:solidFill>
                    <a:srgbClr val="000000"/>
                  </a:solidFill>
                  <a:latin typeface="+mj-lt"/>
                  <a:ea typeface="Gill Sans"/>
                  <a:cs typeface="Gill Sans"/>
                  <a:sym typeface="Gill Sans"/>
                </a:rPr>
                <a:t>Would 2 of 3 </a:t>
              </a:r>
              <a:r>
                <a:rPr lang="en-US" b="1" i="0" u="none" strike="noStrike" cap="none" dirty="0">
                  <a:solidFill>
                    <a:srgbClr val="000000"/>
                  </a:solidFill>
                  <a:latin typeface="+mj-lt"/>
                  <a:ea typeface="Gill Sans"/>
                  <a:cs typeface="Gill Sans"/>
                  <a:sym typeface="Gill Sans"/>
                </a:rPr>
                <a:t>JP </a:t>
              </a:r>
              <a:r>
                <a:rPr lang="en-US" b="0" i="0" u="none" strike="noStrike" cap="none" dirty="0">
                  <a:solidFill>
                    <a:srgbClr val="000000"/>
                  </a:solidFill>
                  <a:latin typeface="+mj-lt"/>
                  <a:ea typeface="Gill Sans"/>
                  <a:cs typeface="Gill Sans"/>
                  <a:sym typeface="Gill Sans"/>
                </a:rPr>
                <a:t>learners </a:t>
              </a:r>
              <a:endParaRPr b="0" i="0" u="none" strike="noStrike" cap="none" dirty="0">
                <a:solidFill>
                  <a:srgbClr val="000000"/>
                </a:solidFill>
                <a:latin typeface="+mj-lt"/>
                <a:sym typeface="Arial"/>
              </a:endParaRPr>
            </a:p>
            <a:p>
              <a:pPr marL="0" marR="0" lvl="0" indent="0" algn="ctr" rtl="0">
                <a:lnSpc>
                  <a:spcPct val="100000"/>
                </a:lnSpc>
                <a:spcBef>
                  <a:spcPts val="0"/>
                </a:spcBef>
                <a:spcAft>
                  <a:spcPts val="0"/>
                </a:spcAft>
                <a:buClr>
                  <a:srgbClr val="000000"/>
                </a:buClr>
                <a:buSzPts val="1150"/>
                <a:buFont typeface="Arial"/>
                <a:buNone/>
              </a:pPr>
              <a:r>
                <a:rPr lang="en-US" b="0" i="0" u="none" strike="noStrike" cap="none" dirty="0">
                  <a:solidFill>
                    <a:srgbClr val="000000"/>
                  </a:solidFill>
                  <a:latin typeface="+mj-lt"/>
                  <a:ea typeface="Gill Sans"/>
                  <a:cs typeface="Gill Sans"/>
                  <a:sym typeface="Gill Sans"/>
                </a:rPr>
                <a:t>be able to read the word or answer the question or item correctly?</a:t>
              </a:r>
              <a:endParaRPr b="0" i="0" u="none" strike="noStrike" cap="none" dirty="0">
                <a:solidFill>
                  <a:srgbClr val="000000"/>
                </a:solidFill>
                <a:latin typeface="+mj-lt"/>
                <a:sym typeface="Arial"/>
              </a:endParaRPr>
            </a:p>
          </p:txBody>
        </p:sp>
        <p:sp>
          <p:nvSpPr>
            <p:cNvPr id="37" name="Google Shape;1646;p69"/>
            <p:cNvSpPr txBox="1"/>
            <p:nvPr/>
          </p:nvSpPr>
          <p:spPr>
            <a:xfrm>
              <a:off x="2600039" y="2862712"/>
              <a:ext cx="146304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b="0" i="0" u="none" strike="noStrike" cap="none" dirty="0">
                  <a:solidFill>
                    <a:srgbClr val="000000"/>
                  </a:solidFill>
                  <a:latin typeface="+mj-lt"/>
                  <a:ea typeface="Gill Sans"/>
                  <a:cs typeface="Gill Sans"/>
                  <a:sym typeface="Gill Sans"/>
                </a:rPr>
                <a:t>Would 2 of 3 </a:t>
              </a:r>
              <a:r>
                <a:rPr lang="en-US" b="1" i="0" u="none" strike="noStrike" cap="none" dirty="0">
                  <a:solidFill>
                    <a:srgbClr val="000000"/>
                  </a:solidFill>
                  <a:latin typeface="+mj-lt"/>
                  <a:ea typeface="Gill Sans"/>
                  <a:cs typeface="Gill Sans"/>
                  <a:sym typeface="Gill Sans"/>
                </a:rPr>
                <a:t>JM</a:t>
              </a:r>
              <a:r>
                <a:rPr lang="en-US" b="1" dirty="0">
                  <a:latin typeface="+mj-lt"/>
                  <a:ea typeface="Gill Sans"/>
                  <a:cs typeface="Gill Sans"/>
                  <a:sym typeface="Gill Sans"/>
                </a:rPr>
                <a:t> </a:t>
              </a:r>
              <a:r>
                <a:rPr lang="en-US" b="0" i="0" u="none" strike="noStrike" cap="none" dirty="0">
                  <a:solidFill>
                    <a:srgbClr val="000000"/>
                  </a:solidFill>
                  <a:latin typeface="+mj-lt"/>
                  <a:ea typeface="Gill Sans"/>
                  <a:cs typeface="Gill Sans"/>
                  <a:sym typeface="Gill Sans"/>
                </a:rPr>
                <a:t>learners be able to read the word or answer the question or item correctly?</a:t>
              </a:r>
              <a:endParaRPr b="0" i="0" u="none" strike="noStrike" cap="none" dirty="0">
                <a:solidFill>
                  <a:srgbClr val="000000"/>
                </a:solidFill>
                <a:latin typeface="+mj-lt"/>
                <a:sym typeface="Arial"/>
              </a:endParaRPr>
            </a:p>
          </p:txBody>
        </p:sp>
        <p:sp>
          <p:nvSpPr>
            <p:cNvPr id="38" name="Google Shape;1647;p69"/>
            <p:cNvSpPr txBox="1"/>
            <p:nvPr/>
          </p:nvSpPr>
          <p:spPr>
            <a:xfrm>
              <a:off x="4519169" y="2862712"/>
              <a:ext cx="146304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50"/>
                <a:buFont typeface="Arial"/>
                <a:buNone/>
              </a:pPr>
              <a:r>
                <a:rPr lang="en-US" b="0" i="0" u="none" strike="noStrike" cap="none" dirty="0">
                  <a:solidFill>
                    <a:srgbClr val="000000"/>
                  </a:solidFill>
                  <a:latin typeface="+mj-lt"/>
                  <a:ea typeface="Gill Sans"/>
                  <a:cs typeface="Gill Sans"/>
                  <a:sym typeface="Gill Sans"/>
                </a:rPr>
                <a:t> Would 2 of 3 </a:t>
              </a:r>
              <a:r>
                <a:rPr lang="en-US" b="1" i="0" u="none" strike="noStrike" cap="none" dirty="0">
                  <a:solidFill>
                    <a:srgbClr val="000000"/>
                  </a:solidFill>
                  <a:latin typeface="+mj-lt"/>
                  <a:ea typeface="Gill Sans"/>
                  <a:cs typeface="Gill Sans"/>
                  <a:sym typeface="Gill Sans"/>
                </a:rPr>
                <a:t>JE </a:t>
              </a:r>
              <a:r>
                <a:rPr lang="en-US" b="0" i="0" u="none" strike="noStrike" cap="none" dirty="0">
                  <a:solidFill>
                    <a:srgbClr val="000000"/>
                  </a:solidFill>
                  <a:latin typeface="+mj-lt"/>
                  <a:ea typeface="Gill Sans"/>
                  <a:cs typeface="Gill Sans"/>
                  <a:sym typeface="Gill Sans"/>
                </a:rPr>
                <a:t>learners be able to read the word or answer the question or item correctly?</a:t>
              </a:r>
              <a:endParaRPr b="0" i="0" u="none" strike="noStrike" cap="none" dirty="0">
                <a:solidFill>
                  <a:srgbClr val="000000"/>
                </a:solidFill>
                <a:latin typeface="+mj-lt"/>
                <a:sym typeface="Arial"/>
              </a:endParaRPr>
            </a:p>
          </p:txBody>
        </p:sp>
        <p:sp>
          <p:nvSpPr>
            <p:cNvPr id="39" name="Google Shape;1655;p69"/>
            <p:cNvSpPr txBox="1"/>
            <p:nvPr/>
          </p:nvSpPr>
          <p:spPr>
            <a:xfrm>
              <a:off x="6438299" y="2862712"/>
              <a:ext cx="91440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i="0" u="none" strike="noStrike" cap="none" dirty="0">
                  <a:solidFill>
                    <a:srgbClr val="000000"/>
                  </a:solidFill>
                  <a:latin typeface="+mj-lt"/>
                  <a:ea typeface="Gill Sans"/>
                  <a:cs typeface="Gill Sans"/>
                  <a:sym typeface="Gill Sans"/>
                </a:rPr>
                <a:t>Circle</a:t>
              </a:r>
              <a:r>
                <a:rPr lang="en-US" b="1" i="0" u="none" strike="noStrike" cap="none" dirty="0">
                  <a:solidFill>
                    <a:srgbClr val="000000"/>
                  </a:solidFill>
                  <a:latin typeface="+mj-lt"/>
                  <a:ea typeface="Gill Sans"/>
                  <a:cs typeface="Gill Sans"/>
                  <a:sym typeface="Gill Sans"/>
                </a:rPr>
                <a:t> AE</a:t>
              </a:r>
              <a:r>
                <a:rPr lang="en-US" b="0" i="0" u="none" strike="noStrike" cap="none" dirty="0">
                  <a:solidFill>
                    <a:srgbClr val="000000"/>
                  </a:solidFill>
                  <a:latin typeface="+mj-lt"/>
                  <a:ea typeface="Gill Sans"/>
                  <a:cs typeface="Gill Sans"/>
                  <a:sym typeface="Gill Sans"/>
                </a:rPr>
                <a:t>, and proceed to next word, question, or item</a:t>
              </a:r>
              <a:endParaRPr b="0" i="0" u="none" strike="noStrike" cap="none" dirty="0">
                <a:solidFill>
                  <a:srgbClr val="000000"/>
                </a:solidFill>
                <a:latin typeface="+mj-lt"/>
                <a:sym typeface="Arial"/>
              </a:endParaRPr>
            </a:p>
          </p:txBody>
        </p:sp>
        <p:grpSp>
          <p:nvGrpSpPr>
            <p:cNvPr id="40" name="Group 39"/>
            <p:cNvGrpSpPr/>
            <p:nvPr/>
          </p:nvGrpSpPr>
          <p:grpSpPr>
            <a:xfrm>
              <a:off x="3185255" y="3452866"/>
              <a:ext cx="581755" cy="457200"/>
              <a:chOff x="3185255" y="3452866"/>
              <a:chExt cx="581755" cy="457200"/>
            </a:xfrm>
          </p:grpSpPr>
          <p:sp>
            <p:nvSpPr>
              <p:cNvPr id="44" name="Google Shape;1659;p69"/>
              <p:cNvSpPr/>
              <p:nvPr/>
            </p:nvSpPr>
            <p:spPr>
              <a:xfrm>
                <a:off x="318525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45" name="Google Shape;1660;p69"/>
              <p:cNvSpPr txBox="1"/>
              <p:nvPr/>
            </p:nvSpPr>
            <p:spPr>
              <a:xfrm>
                <a:off x="340125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Yes</a:t>
                </a:r>
                <a:endParaRPr b="0" i="0" u="none" strike="noStrike" cap="none" dirty="0">
                  <a:solidFill>
                    <a:srgbClr val="000000"/>
                  </a:solidFill>
                  <a:latin typeface="+mj-lt"/>
                  <a:sym typeface="Arial"/>
                </a:endParaRPr>
              </a:p>
            </p:txBody>
          </p:sp>
        </p:grpSp>
        <p:grpSp>
          <p:nvGrpSpPr>
            <p:cNvPr id="41" name="Group 40"/>
            <p:cNvGrpSpPr/>
            <p:nvPr/>
          </p:nvGrpSpPr>
          <p:grpSpPr>
            <a:xfrm>
              <a:off x="5104385" y="3452866"/>
              <a:ext cx="581755" cy="457200"/>
              <a:chOff x="5104385" y="3452866"/>
              <a:chExt cx="581755" cy="457200"/>
            </a:xfrm>
          </p:grpSpPr>
          <p:sp>
            <p:nvSpPr>
              <p:cNvPr id="42" name="Google Shape;1659;p69"/>
              <p:cNvSpPr/>
              <p:nvPr/>
            </p:nvSpPr>
            <p:spPr>
              <a:xfrm>
                <a:off x="510438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43" name="Google Shape;1660;p69"/>
              <p:cNvSpPr txBox="1"/>
              <p:nvPr/>
            </p:nvSpPr>
            <p:spPr>
              <a:xfrm>
                <a:off x="532038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Yes</a:t>
                </a:r>
                <a:endParaRPr b="0" i="0" u="none" strike="noStrike" cap="none" dirty="0">
                  <a:solidFill>
                    <a:srgbClr val="000000"/>
                  </a:solidFill>
                  <a:latin typeface="+mj-lt"/>
                  <a:sym typeface="Arial"/>
                </a:endParaRPr>
              </a:p>
            </p:txBody>
          </p:sp>
        </p:grpSp>
      </p:grpSp>
      <p:sp>
        <p:nvSpPr>
          <p:cNvPr id="54" name="Google Shape;1617;p66">
            <a:extLst>
              <a:ext uri="{FF2B5EF4-FFF2-40B4-BE49-F238E27FC236}">
                <a16:creationId xmlns:a16="http://schemas.microsoft.com/office/drawing/2014/main" id="{503AF0B1-E9AB-4A1D-96ED-6889FB6AB40B}"/>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416DB418-9C65-EEED-9987-D0A6422DF215}"/>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15641399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69"/>
          <p:cNvSpPr txBox="1">
            <a:spLocks noGrp="1"/>
          </p:cNvSpPr>
          <p:nvPr>
            <p:ph type="title"/>
          </p:nvPr>
        </p:nvSpPr>
        <p:spPr/>
        <p:txBody>
          <a:bodyPr/>
          <a:lstStyle/>
          <a:p>
            <a:pPr lvl="0"/>
            <a:r>
              <a:rPr lang="en-US"/>
              <a:t>ROUND 1: RATING PROCEDURE </a:t>
            </a:r>
          </a:p>
        </p:txBody>
      </p:sp>
      <p:sp>
        <p:nvSpPr>
          <p:cNvPr id="1642" name="Google Shape;1642;p69"/>
          <p:cNvSpPr txBox="1">
            <a:spLocks noGrp="1"/>
          </p:cNvSpPr>
          <p:nvPr>
            <p:ph type="body" idx="1"/>
          </p:nvPr>
        </p:nvSpPr>
        <p:spPr/>
        <p:txBody>
          <a:bodyPr/>
          <a:lstStyle/>
          <a:p>
            <a:pPr marL="94234" lvl="0" indent="0">
              <a:buNone/>
            </a:pPr>
            <a:r>
              <a:rPr lang="en-US" dirty="0"/>
              <a:t>Flowchart for item ratings with words, questions, or items:</a:t>
            </a:r>
          </a:p>
          <a:p>
            <a:pPr lvl="0"/>
            <a:endParaRPr lang="en-US" dirty="0"/>
          </a:p>
          <a:p>
            <a:pPr lvl="0"/>
            <a:endParaRPr lang="en-US" dirty="0"/>
          </a:p>
          <a:p>
            <a:pPr lvl="0"/>
            <a:endParaRPr lang="en-US" dirty="0">
              <a:sym typeface="Arial"/>
            </a:endParaRPr>
          </a:p>
          <a:p>
            <a:pPr lvl="0"/>
            <a:endParaRPr lang="en-US" dirty="0"/>
          </a:p>
        </p:txBody>
      </p:sp>
      <p:grpSp>
        <p:nvGrpSpPr>
          <p:cNvPr id="26" name="Group 25"/>
          <p:cNvGrpSpPr>
            <a:grpSpLocks noChangeAspect="1"/>
          </p:cNvGrpSpPr>
          <p:nvPr/>
        </p:nvGrpSpPr>
        <p:grpSpPr>
          <a:xfrm>
            <a:off x="3258632" y="2496766"/>
            <a:ext cx="5674735" cy="3910693"/>
            <a:chOff x="680909" y="2290985"/>
            <a:chExt cx="3482330" cy="2399821"/>
          </a:xfrm>
        </p:grpSpPr>
        <p:sp>
          <p:nvSpPr>
            <p:cNvPr id="27" name="Google Shape;1644;p69"/>
            <p:cNvSpPr txBox="1"/>
            <p:nvPr/>
          </p:nvSpPr>
          <p:spPr>
            <a:xfrm>
              <a:off x="680909" y="4369753"/>
              <a:ext cx="3482330" cy="321053"/>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b="1" i="0" u="none" strike="noStrike" cap="none" dirty="0">
                  <a:solidFill>
                    <a:srgbClr val="000000"/>
                  </a:solidFill>
                  <a:latin typeface="+mj-lt"/>
                  <a:ea typeface="Gill Sans"/>
                  <a:cs typeface="Gill Sans"/>
                  <a:sym typeface="Gill Sans"/>
                </a:rPr>
                <a:t>NOTE: WHEN A CIRCLE IS MADE FOR A WORD, QUESTION, OR ITEM, PROCEED TO THE NEXT WORD, QUESTION, OR ITEM.</a:t>
              </a:r>
              <a:endParaRPr b="0" i="0" u="none" strike="noStrike" cap="none" dirty="0">
                <a:solidFill>
                  <a:srgbClr val="000000"/>
                </a:solidFill>
                <a:latin typeface="+mj-lt"/>
                <a:ea typeface="Gill Sans"/>
                <a:cs typeface="Gill Sans"/>
                <a:sym typeface="Gill Sans"/>
              </a:endParaRPr>
            </a:p>
          </p:txBody>
        </p:sp>
        <p:sp>
          <p:nvSpPr>
            <p:cNvPr id="28" name="Google Shape;1651;p69"/>
            <p:cNvSpPr txBox="1"/>
            <p:nvPr/>
          </p:nvSpPr>
          <p:spPr>
            <a:xfrm>
              <a:off x="1000525" y="3908928"/>
              <a:ext cx="823808" cy="188844"/>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b="0" i="0" u="none" strike="noStrike" cap="none" dirty="0">
                  <a:solidFill>
                    <a:srgbClr val="000000"/>
                  </a:solidFill>
                  <a:latin typeface="+mj-lt"/>
                  <a:ea typeface="Gill Sans"/>
                  <a:cs typeface="Gill Sans"/>
                  <a:sym typeface="Gill Sans"/>
                </a:rPr>
                <a:t>Circle</a:t>
              </a:r>
              <a:r>
                <a:rPr lang="en-US" b="1" i="0" u="none" strike="noStrike" cap="none" dirty="0">
                  <a:solidFill>
                    <a:srgbClr val="000000"/>
                  </a:solidFill>
                  <a:latin typeface="+mj-lt"/>
                  <a:ea typeface="Gill Sans"/>
                  <a:cs typeface="Gill Sans"/>
                  <a:sym typeface="Gill Sans"/>
                </a:rPr>
                <a:t> </a:t>
              </a:r>
              <a:r>
                <a:rPr lang="en-US" b="1" dirty="0">
                  <a:latin typeface="+mj-lt"/>
                  <a:ea typeface="Gill Sans"/>
                  <a:cs typeface="Gill Sans"/>
                  <a:sym typeface="Gill Sans"/>
                </a:rPr>
                <a:t>Yes</a:t>
              </a:r>
              <a:r>
                <a:rPr lang="en-US" b="1" i="0" u="none" strike="noStrike" cap="none" dirty="0">
                  <a:solidFill>
                    <a:srgbClr val="000000"/>
                  </a:solidFill>
                  <a:latin typeface="+mj-lt"/>
                  <a:ea typeface="Gill Sans"/>
                  <a:cs typeface="Gill Sans"/>
                  <a:sym typeface="Gill Sans"/>
                </a:rPr>
                <a:t>.</a:t>
              </a:r>
              <a:endParaRPr b="0" i="0" u="none" strike="noStrike" cap="none" dirty="0">
                <a:solidFill>
                  <a:srgbClr val="000000"/>
                </a:solidFill>
                <a:latin typeface="+mj-lt"/>
                <a:ea typeface="Gill Sans"/>
                <a:cs typeface="Gill Sans"/>
                <a:sym typeface="Gill Sans"/>
              </a:endParaRPr>
            </a:p>
          </p:txBody>
        </p:sp>
        <p:grpSp>
          <p:nvGrpSpPr>
            <p:cNvPr id="31" name="Group 30"/>
            <p:cNvGrpSpPr/>
            <p:nvPr/>
          </p:nvGrpSpPr>
          <p:grpSpPr>
            <a:xfrm>
              <a:off x="1266125" y="3452866"/>
              <a:ext cx="581755" cy="457200"/>
              <a:chOff x="1266125" y="3452866"/>
              <a:chExt cx="581755" cy="457200"/>
            </a:xfrm>
          </p:grpSpPr>
          <p:sp>
            <p:nvSpPr>
              <p:cNvPr id="52" name="Google Shape;1659;p69"/>
              <p:cNvSpPr/>
              <p:nvPr/>
            </p:nvSpPr>
            <p:spPr>
              <a:xfrm>
                <a:off x="126612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53" name="Google Shape;1660;p69"/>
              <p:cNvSpPr txBox="1"/>
              <p:nvPr/>
            </p:nvSpPr>
            <p:spPr>
              <a:xfrm>
                <a:off x="148212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Yes</a:t>
                </a:r>
                <a:endParaRPr b="0" i="0" u="none" strike="noStrike" cap="none" dirty="0">
                  <a:solidFill>
                    <a:srgbClr val="000000"/>
                  </a:solidFill>
                  <a:latin typeface="+mj-lt"/>
                  <a:sym typeface="Arial"/>
                </a:endParaRPr>
              </a:p>
            </p:txBody>
          </p:sp>
        </p:grpSp>
        <p:sp>
          <p:nvSpPr>
            <p:cNvPr id="32" name="Google Shape;1654;p69"/>
            <p:cNvSpPr txBox="1"/>
            <p:nvPr/>
          </p:nvSpPr>
          <p:spPr>
            <a:xfrm>
              <a:off x="680909" y="2290985"/>
              <a:ext cx="1463040" cy="321053"/>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b="1" i="0" u="none" strike="noStrike" cap="none" dirty="0">
                  <a:solidFill>
                    <a:srgbClr val="000000"/>
                  </a:solidFill>
                  <a:latin typeface="+mj-lt"/>
                  <a:ea typeface="Gill Sans"/>
                  <a:cs typeface="Gill Sans"/>
                  <a:sym typeface="Gill Sans"/>
                </a:rPr>
                <a:t>FOR EACH WORD, QUESTION, OR ITEM:</a:t>
              </a:r>
              <a:endParaRPr b="1" i="0" u="none" strike="noStrike" cap="none" dirty="0">
                <a:solidFill>
                  <a:srgbClr val="000000"/>
                </a:solidFill>
                <a:latin typeface="+mj-lt"/>
                <a:ea typeface="Gill Sans"/>
                <a:cs typeface="Gill Sans"/>
                <a:sym typeface="Gill Sans"/>
              </a:endParaRPr>
            </a:p>
          </p:txBody>
        </p:sp>
        <p:grpSp>
          <p:nvGrpSpPr>
            <p:cNvPr id="33" name="Group 32"/>
            <p:cNvGrpSpPr/>
            <p:nvPr/>
          </p:nvGrpSpPr>
          <p:grpSpPr>
            <a:xfrm>
              <a:off x="2143394" y="2862712"/>
              <a:ext cx="457200" cy="467704"/>
              <a:chOff x="2186556" y="2870553"/>
              <a:chExt cx="457200" cy="467704"/>
            </a:xfrm>
          </p:grpSpPr>
          <p:sp>
            <p:nvSpPr>
              <p:cNvPr id="50" name="Google Shape;1649;p69"/>
              <p:cNvSpPr txBox="1"/>
              <p:nvPr/>
            </p:nvSpPr>
            <p:spPr>
              <a:xfrm>
                <a:off x="2186556" y="2870553"/>
                <a:ext cx="365760" cy="188844"/>
              </a:xfrm>
              <a:prstGeom prst="rect">
                <a:avLst/>
              </a:prstGeom>
              <a:noFill/>
              <a:ln>
                <a:noFill/>
              </a:ln>
            </p:spPr>
            <p:txBody>
              <a:bodyPr spcFirstLastPara="1" wrap="square" lIns="45720" tIns="45700" rIns="45720" bIns="45700" anchor="t" anchorCtr="0">
                <a:spAutoFit/>
              </a:bodyPr>
              <a:lstStyle/>
              <a:p>
                <a:pPr marL="0" marR="0" lvl="0" indent="0"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No</a:t>
                </a:r>
                <a:endParaRPr b="0" i="0" u="none" strike="noStrike" cap="none" dirty="0">
                  <a:solidFill>
                    <a:srgbClr val="000000"/>
                  </a:solidFill>
                  <a:latin typeface="+mj-lt"/>
                  <a:sym typeface="Arial"/>
                </a:endParaRPr>
              </a:p>
            </p:txBody>
          </p:sp>
          <p:sp>
            <p:nvSpPr>
              <p:cNvPr id="51" name="Google Shape;1661;p69"/>
              <p:cNvSpPr/>
              <p:nvPr/>
            </p:nvSpPr>
            <p:spPr>
              <a:xfrm rot="16200000">
                <a:off x="2264256" y="2958757"/>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0000"/>
                  </a:solidFill>
                  <a:latin typeface="+mj-lt"/>
                  <a:ea typeface="Arial"/>
                  <a:cs typeface="Arial"/>
                  <a:sym typeface="Arial"/>
                </a:endParaRPr>
              </a:p>
            </p:txBody>
          </p:sp>
        </p:grpSp>
        <p:sp>
          <p:nvSpPr>
            <p:cNvPr id="36" name="Google Shape;1645;p69"/>
            <p:cNvSpPr txBox="1"/>
            <p:nvPr/>
          </p:nvSpPr>
          <p:spPr>
            <a:xfrm>
              <a:off x="680909" y="2862712"/>
              <a:ext cx="146304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50"/>
                <a:buFont typeface="Arial"/>
                <a:buNone/>
              </a:pPr>
              <a:r>
                <a:rPr lang="en-US" b="0" i="0" u="none" strike="noStrike" cap="none" dirty="0">
                  <a:solidFill>
                    <a:srgbClr val="000000"/>
                  </a:solidFill>
                  <a:latin typeface="+mj-lt"/>
                  <a:ea typeface="Gill Sans"/>
                  <a:cs typeface="Gill Sans"/>
                  <a:sym typeface="Gill Sans"/>
                </a:rPr>
                <a:t>Would 2 of 3 </a:t>
              </a:r>
              <a:r>
                <a:rPr lang="en-US" b="1" i="0" u="none" strike="noStrike" cap="none" dirty="0">
                  <a:solidFill>
                    <a:srgbClr val="000000"/>
                  </a:solidFill>
                  <a:latin typeface="+mj-lt"/>
                  <a:ea typeface="Gill Sans"/>
                  <a:cs typeface="Gill Sans"/>
                  <a:sym typeface="Gill Sans"/>
                </a:rPr>
                <a:t>JM </a:t>
              </a:r>
              <a:r>
                <a:rPr lang="en-US" b="0" i="0" u="none" strike="noStrike" cap="none" dirty="0">
                  <a:solidFill>
                    <a:srgbClr val="000000"/>
                  </a:solidFill>
                  <a:latin typeface="+mj-lt"/>
                  <a:ea typeface="Gill Sans"/>
                  <a:cs typeface="Gill Sans"/>
                  <a:sym typeface="Gill Sans"/>
                </a:rPr>
                <a:t>learners </a:t>
              </a:r>
              <a:endParaRPr b="0" i="0" u="none" strike="noStrike" cap="none" dirty="0">
                <a:solidFill>
                  <a:srgbClr val="000000"/>
                </a:solidFill>
                <a:latin typeface="+mj-lt"/>
                <a:sym typeface="Arial"/>
              </a:endParaRPr>
            </a:p>
            <a:p>
              <a:pPr marL="0" marR="0" lvl="0" indent="0" algn="ctr" rtl="0">
                <a:lnSpc>
                  <a:spcPct val="100000"/>
                </a:lnSpc>
                <a:spcBef>
                  <a:spcPts val="0"/>
                </a:spcBef>
                <a:spcAft>
                  <a:spcPts val="0"/>
                </a:spcAft>
                <a:buClr>
                  <a:srgbClr val="000000"/>
                </a:buClr>
                <a:buSzPts val="1150"/>
                <a:buFont typeface="Arial"/>
                <a:buNone/>
              </a:pPr>
              <a:r>
                <a:rPr lang="en-US" b="0" i="0" u="none" strike="noStrike" cap="none" dirty="0">
                  <a:solidFill>
                    <a:srgbClr val="000000"/>
                  </a:solidFill>
                  <a:latin typeface="+mj-lt"/>
                  <a:ea typeface="Gill Sans"/>
                  <a:cs typeface="Gill Sans"/>
                  <a:sym typeface="Gill Sans"/>
                </a:rPr>
                <a:t>be able to read the word or answer the question or item correctly?</a:t>
              </a:r>
              <a:endParaRPr b="0" i="0" u="none" strike="noStrike" cap="none" dirty="0">
                <a:solidFill>
                  <a:srgbClr val="000000"/>
                </a:solidFill>
                <a:latin typeface="+mj-lt"/>
                <a:sym typeface="Arial"/>
              </a:endParaRPr>
            </a:p>
          </p:txBody>
        </p:sp>
        <p:sp>
          <p:nvSpPr>
            <p:cNvPr id="39" name="Google Shape;1655;p69"/>
            <p:cNvSpPr txBox="1"/>
            <p:nvPr/>
          </p:nvSpPr>
          <p:spPr>
            <a:xfrm>
              <a:off x="2600594" y="2878035"/>
              <a:ext cx="91440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i="0" u="none" strike="noStrike" cap="none" dirty="0">
                  <a:solidFill>
                    <a:srgbClr val="000000"/>
                  </a:solidFill>
                  <a:latin typeface="+mj-lt"/>
                  <a:ea typeface="Gill Sans"/>
                  <a:cs typeface="Gill Sans"/>
                  <a:sym typeface="Gill Sans"/>
                </a:rPr>
                <a:t>Circle</a:t>
              </a:r>
              <a:r>
                <a:rPr lang="en-US" b="1" i="0" u="none" strike="noStrike" cap="none" dirty="0">
                  <a:solidFill>
                    <a:srgbClr val="000000"/>
                  </a:solidFill>
                  <a:latin typeface="+mj-lt"/>
                  <a:ea typeface="Gill Sans"/>
                  <a:cs typeface="Gill Sans"/>
                  <a:sym typeface="Gill Sans"/>
                </a:rPr>
                <a:t> No</a:t>
              </a:r>
              <a:r>
                <a:rPr lang="en-US" b="0" i="0" u="none" strike="noStrike" cap="none" dirty="0">
                  <a:solidFill>
                    <a:srgbClr val="000000"/>
                  </a:solidFill>
                  <a:latin typeface="+mj-lt"/>
                  <a:ea typeface="Gill Sans"/>
                  <a:cs typeface="Gill Sans"/>
                  <a:sym typeface="Gill Sans"/>
                </a:rPr>
                <a:t>, and proceed to next word, question, or item</a:t>
              </a:r>
              <a:endParaRPr b="0" i="0" u="none" strike="noStrike" cap="none" dirty="0">
                <a:solidFill>
                  <a:srgbClr val="000000"/>
                </a:solidFill>
                <a:latin typeface="+mj-lt"/>
                <a:sym typeface="Arial"/>
              </a:endParaRPr>
            </a:p>
          </p:txBody>
        </p:sp>
      </p:grpSp>
      <p:sp>
        <p:nvSpPr>
          <p:cNvPr id="54" name="Google Shape;1617;p66">
            <a:extLst>
              <a:ext uri="{FF2B5EF4-FFF2-40B4-BE49-F238E27FC236}">
                <a16:creationId xmlns:a16="http://schemas.microsoft.com/office/drawing/2014/main" id="{DACD7226-1E34-40B2-8CED-F66FEE3D85F1}"/>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1EF23444-EF62-6048-7A70-6208B5657BDB}"/>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669"/>
        <p:cNvGrpSpPr/>
        <p:nvPr/>
      </p:nvGrpSpPr>
      <p:grpSpPr>
        <a:xfrm>
          <a:off x="0" y="0"/>
          <a:ext cx="0" cy="0"/>
          <a:chOff x="0" y="0"/>
          <a:chExt cx="0" cy="0"/>
        </a:xfrm>
      </p:grpSpPr>
      <p:sp>
        <p:nvSpPr>
          <p:cNvPr id="1670" name="Google Shape;1670;p64"/>
          <p:cNvSpPr txBox="1">
            <a:spLocks noGrp="1"/>
          </p:cNvSpPr>
          <p:nvPr>
            <p:ph type="title"/>
          </p:nvPr>
        </p:nvSpPr>
        <p:spPr/>
        <p:txBody>
          <a:bodyPr/>
          <a:lstStyle/>
          <a:p>
            <a:pPr lvl="0"/>
            <a:r>
              <a:rPr lang="en-US"/>
              <a:t>ROUND 1: ITEM RATING FORM</a:t>
            </a:r>
          </a:p>
        </p:txBody>
      </p:sp>
      <p:sp>
        <p:nvSpPr>
          <p:cNvPr id="1672" name="Google Shape;1672;p64"/>
          <p:cNvSpPr txBox="1">
            <a:spLocks noGrp="1"/>
          </p:cNvSpPr>
          <p:nvPr>
            <p:ph type="body" idx="1"/>
          </p:nvPr>
        </p:nvSpPr>
        <p:spPr/>
        <p:txBody>
          <a:bodyPr/>
          <a:lstStyle/>
          <a:p>
            <a:pPr marL="94234" lvl="0" indent="0">
              <a:buNone/>
            </a:pPr>
            <a:r>
              <a:rPr lang="en-US" b="1" dirty="0"/>
              <a:t>Directions</a:t>
            </a:r>
            <a:r>
              <a:rPr lang="en-US" dirty="0"/>
              <a:t>: For each item, circle either Just Partially Meets (</a:t>
            </a:r>
            <a:r>
              <a:rPr lang="en-US" b="1" dirty="0"/>
              <a:t>JP</a:t>
            </a:r>
            <a:r>
              <a:rPr lang="en-US" dirty="0"/>
              <a:t>), Just Meets (</a:t>
            </a:r>
            <a:r>
              <a:rPr lang="en-US" b="1" dirty="0"/>
              <a:t>JM</a:t>
            </a:r>
            <a:r>
              <a:rPr lang="en-US" dirty="0"/>
              <a:t>), or Just Exceeds (</a:t>
            </a:r>
            <a:r>
              <a:rPr lang="en-US" b="1" dirty="0"/>
              <a:t>JE</a:t>
            </a:r>
            <a:r>
              <a:rPr lang="en-US" dirty="0"/>
              <a:t>) Global Minimum Proficiency, depending on whether the minimally proficient learners at each level would answer the item correctly (“yes”). Circle Above Exceeds Global Minimum Proficiency (</a:t>
            </a:r>
            <a:r>
              <a:rPr lang="en-US" b="1" dirty="0"/>
              <a:t>AE</a:t>
            </a:r>
            <a:r>
              <a:rPr lang="en-US" dirty="0"/>
              <a:t>) for items that even a JE learner would not be able to answer correctly.</a:t>
            </a:r>
          </a:p>
        </p:txBody>
      </p:sp>
      <p:graphicFrame>
        <p:nvGraphicFramePr>
          <p:cNvPr id="1673" name="Google Shape;1673;p64"/>
          <p:cNvGraphicFramePr/>
          <p:nvPr/>
        </p:nvGraphicFramePr>
        <p:xfrm>
          <a:off x="659892" y="3496734"/>
          <a:ext cx="10872216" cy="3017575"/>
        </p:xfrm>
        <a:graphic>
          <a:graphicData uri="http://schemas.openxmlformats.org/drawingml/2006/table">
            <a:tbl>
              <a:tblPr firstRow="1" firstCol="1" bandRow="1">
                <a:noFill/>
                <a:tableStyleId>{AF71F6A6-84FC-4517-B84F-205E2E999F06}</a:tableStyleId>
              </a:tblPr>
              <a:tblGrid>
                <a:gridCol w="1254224">
                  <a:extLst>
                    <a:ext uri="{9D8B030D-6E8A-4147-A177-3AD203B41FA5}">
                      <a16:colId xmlns:a16="http://schemas.microsoft.com/office/drawing/2014/main" val="20000"/>
                    </a:ext>
                  </a:extLst>
                </a:gridCol>
                <a:gridCol w="1202249">
                  <a:extLst>
                    <a:ext uri="{9D8B030D-6E8A-4147-A177-3AD203B41FA5}">
                      <a16:colId xmlns:a16="http://schemas.microsoft.com/office/drawing/2014/main" val="20001"/>
                    </a:ext>
                  </a:extLst>
                </a:gridCol>
                <a:gridCol w="1202249">
                  <a:extLst>
                    <a:ext uri="{9D8B030D-6E8A-4147-A177-3AD203B41FA5}">
                      <a16:colId xmlns:a16="http://schemas.microsoft.com/office/drawing/2014/main" val="20002"/>
                    </a:ext>
                  </a:extLst>
                </a:gridCol>
                <a:gridCol w="1202249">
                  <a:extLst>
                    <a:ext uri="{9D8B030D-6E8A-4147-A177-3AD203B41FA5}">
                      <a16:colId xmlns:a16="http://schemas.microsoft.com/office/drawing/2014/main" val="20003"/>
                    </a:ext>
                  </a:extLst>
                </a:gridCol>
                <a:gridCol w="1202249">
                  <a:extLst>
                    <a:ext uri="{9D8B030D-6E8A-4147-A177-3AD203B41FA5}">
                      <a16:colId xmlns:a16="http://schemas.microsoft.com/office/drawing/2014/main" val="20004"/>
                    </a:ext>
                  </a:extLst>
                </a:gridCol>
                <a:gridCol w="1202249">
                  <a:extLst>
                    <a:ext uri="{9D8B030D-6E8A-4147-A177-3AD203B41FA5}">
                      <a16:colId xmlns:a16="http://schemas.microsoft.com/office/drawing/2014/main" val="20005"/>
                    </a:ext>
                  </a:extLst>
                </a:gridCol>
                <a:gridCol w="1202249">
                  <a:extLst>
                    <a:ext uri="{9D8B030D-6E8A-4147-A177-3AD203B41FA5}">
                      <a16:colId xmlns:a16="http://schemas.microsoft.com/office/drawing/2014/main" val="20006"/>
                    </a:ext>
                  </a:extLst>
                </a:gridCol>
                <a:gridCol w="1202249">
                  <a:extLst>
                    <a:ext uri="{9D8B030D-6E8A-4147-A177-3AD203B41FA5}">
                      <a16:colId xmlns:a16="http://schemas.microsoft.com/office/drawing/2014/main" val="20007"/>
                    </a:ext>
                  </a:extLst>
                </a:gridCol>
                <a:gridCol w="1202249">
                  <a:extLst>
                    <a:ext uri="{9D8B030D-6E8A-4147-A177-3AD203B41FA5}">
                      <a16:colId xmlns:a16="http://schemas.microsoft.com/office/drawing/2014/main" val="20008"/>
                    </a:ext>
                  </a:extLst>
                </a:gridCol>
              </a:tblGrid>
              <a:tr h="274325">
                <a:tc>
                  <a:txBody>
                    <a:bodyPr/>
                    <a:lstStyle/>
                    <a:p>
                      <a:pPr marL="0" marR="0" lvl="0" indent="0" algn="ctr" rtl="0">
                        <a:lnSpc>
                          <a:spcPct val="100000"/>
                        </a:lnSpc>
                        <a:spcBef>
                          <a:spcPts val="0"/>
                        </a:spcBef>
                        <a:spcAft>
                          <a:spcPts val="0"/>
                        </a:spcAft>
                        <a:buClr>
                          <a:srgbClr val="000000"/>
                        </a:buClr>
                        <a:buSzPts val="1400"/>
                        <a:buFont typeface="Arial"/>
                        <a:buNone/>
                      </a:pPr>
                      <a:r>
                        <a:rPr lang="en-US" sz="1600" b="1" u="none" strike="noStrike" cap="none" dirty="0">
                          <a:solidFill>
                            <a:schemeClr val="bg1"/>
                          </a:solidFill>
                          <a:latin typeface="+mj-lt"/>
                          <a:ea typeface="Calibri"/>
                          <a:cs typeface="Calibri"/>
                          <a:sym typeface="Calibri"/>
                        </a:rPr>
                        <a:t>ITEM NO.</a:t>
                      </a:r>
                      <a:endParaRPr sz="1600" b="1" u="none" strike="noStrike" cap="none" dirty="0">
                        <a:solidFill>
                          <a:schemeClr val="bg1"/>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gridSpan="4">
                  <a:txBody>
                    <a:bodyPr/>
                    <a:lstStyle/>
                    <a:p>
                      <a:pPr marL="0" marR="0" lvl="0" indent="0" algn="ctr" rtl="0">
                        <a:lnSpc>
                          <a:spcPct val="100000"/>
                        </a:lnSpc>
                        <a:spcBef>
                          <a:spcPts val="0"/>
                        </a:spcBef>
                        <a:spcAft>
                          <a:spcPts val="0"/>
                        </a:spcAft>
                        <a:buClr>
                          <a:srgbClr val="000000"/>
                        </a:buClr>
                        <a:buSzPts val="1400"/>
                        <a:buFont typeface="Arial"/>
                        <a:buNone/>
                      </a:pPr>
                      <a:r>
                        <a:rPr lang="en-US" sz="1600" b="1" u="none" strike="noStrike" cap="none" dirty="0">
                          <a:solidFill>
                            <a:schemeClr val="bg1"/>
                          </a:solidFill>
                          <a:latin typeface="+mj-lt"/>
                          <a:ea typeface="Calibri"/>
                          <a:cs typeface="Calibri"/>
                          <a:sym typeface="Calibri"/>
                        </a:rPr>
                        <a:t>ROUND 1</a:t>
                      </a:r>
                      <a:endParaRPr sz="1600" u="none" strike="noStrike" cap="none" dirty="0">
                        <a:solidFill>
                          <a:schemeClr val="bg1"/>
                        </a:solidFill>
                        <a:latin typeface="+mj-lt"/>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00000"/>
                        </a:lnSpc>
                        <a:spcBef>
                          <a:spcPts val="0"/>
                        </a:spcBef>
                        <a:spcAft>
                          <a:spcPts val="0"/>
                        </a:spcAft>
                        <a:buClr>
                          <a:srgbClr val="000000"/>
                        </a:buClr>
                        <a:buSzPts val="1400"/>
                        <a:buFont typeface="Arial"/>
                        <a:buNone/>
                      </a:pPr>
                      <a:r>
                        <a:rPr lang="en-US" sz="1600" b="1" u="none" strike="noStrike" cap="none" dirty="0">
                          <a:solidFill>
                            <a:schemeClr val="bg1"/>
                          </a:solidFill>
                          <a:latin typeface="+mj-lt"/>
                          <a:ea typeface="Calibri"/>
                          <a:cs typeface="Calibri"/>
                          <a:sym typeface="Calibri"/>
                        </a:rPr>
                        <a:t>ROUND 2</a:t>
                      </a:r>
                      <a:endParaRPr sz="1600" u="none" strike="noStrike" cap="none" dirty="0">
                        <a:solidFill>
                          <a:schemeClr val="bg1"/>
                        </a:solidFill>
                        <a:latin typeface="+mj-lt"/>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1</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2</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3</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4</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5</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6</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7</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8</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9</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10</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2014" name="Google Shape;2014;gadaf0ff14e_0_3374"/>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800"/>
              <a:buNone/>
            </a:pPr>
            <a:r>
              <a:rPr lang="en-US"/>
              <a:t>ROUND 1: ITEM RATING FORM</a:t>
            </a:r>
            <a:endParaRPr/>
          </a:p>
        </p:txBody>
      </p:sp>
      <p:sp>
        <p:nvSpPr>
          <p:cNvPr id="2015" name="Google Shape;2015;gadaf0ff14e_0_3374"/>
          <p:cNvSpPr txBox="1">
            <a:spLocks noGrp="1"/>
          </p:cNvSpPr>
          <p:nvPr>
            <p:ph type="body" idx="1"/>
          </p:nvPr>
        </p:nvSpPr>
        <p:spPr>
          <a:xfrm>
            <a:off x="609600" y="1600201"/>
            <a:ext cx="10871200" cy="4419599"/>
          </a:xfrm>
          <a:prstGeom prst="rect">
            <a:avLst/>
          </a:prstGeom>
          <a:noFill/>
          <a:ln>
            <a:noFill/>
          </a:ln>
        </p:spPr>
        <p:txBody>
          <a:bodyPr spcFirstLastPara="1" wrap="square" lIns="91425" tIns="45700" rIns="91425" bIns="45700" anchor="t" anchorCtr="0">
            <a:normAutofit/>
          </a:bodyPr>
          <a:lstStyle/>
          <a:p>
            <a:pPr marL="94234" lvl="0" indent="0" algn="l" rtl="0">
              <a:lnSpc>
                <a:spcPct val="100000"/>
              </a:lnSpc>
              <a:spcBef>
                <a:spcPts val="1200"/>
              </a:spcBef>
              <a:spcAft>
                <a:spcPts val="0"/>
              </a:spcAft>
              <a:buSzPts val="2116"/>
              <a:buNone/>
            </a:pPr>
            <a:r>
              <a:rPr lang="en-US" b="1"/>
              <a:t>Directions</a:t>
            </a:r>
            <a:r>
              <a:rPr lang="en-US"/>
              <a:t>: For each item, circle either Just Partially Meets (</a:t>
            </a:r>
            <a:r>
              <a:rPr lang="en-US" b="1"/>
              <a:t>JP</a:t>
            </a:r>
            <a:r>
              <a:rPr lang="en-US"/>
              <a:t>), Just Meets (</a:t>
            </a:r>
            <a:r>
              <a:rPr lang="en-US" b="1"/>
              <a:t>JM</a:t>
            </a:r>
            <a:r>
              <a:rPr lang="en-US"/>
              <a:t>), or Just Exceeds (</a:t>
            </a:r>
            <a:r>
              <a:rPr lang="en-US" b="1"/>
              <a:t>JE</a:t>
            </a:r>
            <a:r>
              <a:rPr lang="en-US"/>
              <a:t>) Global Minimum Proficiency, depending on whether the minimally proficient learners at each level would answer the item correctly (“yes”). Circle Above Exceeds Global Minimum Proficiency (</a:t>
            </a:r>
            <a:r>
              <a:rPr lang="en-US" b="1"/>
              <a:t>AE</a:t>
            </a:r>
            <a:r>
              <a:rPr lang="en-US"/>
              <a:t>) for items that even a JE learner would not be able to answer correctly.</a:t>
            </a:r>
            <a:endParaRPr/>
          </a:p>
        </p:txBody>
      </p:sp>
      <p:graphicFrame>
        <p:nvGraphicFramePr>
          <p:cNvPr id="2016" name="Google Shape;2016;gadaf0ff14e_0_3374"/>
          <p:cNvGraphicFramePr/>
          <p:nvPr/>
        </p:nvGraphicFramePr>
        <p:xfrm>
          <a:off x="609600" y="3704824"/>
          <a:ext cx="10872100" cy="2558225"/>
        </p:xfrm>
        <a:graphic>
          <a:graphicData uri="http://schemas.openxmlformats.org/drawingml/2006/table">
            <a:tbl>
              <a:tblPr>
                <a:noFill/>
              </a:tblPr>
              <a:tblGrid>
                <a:gridCol w="729750">
                  <a:extLst>
                    <a:ext uri="{9D8B030D-6E8A-4147-A177-3AD203B41FA5}">
                      <a16:colId xmlns:a16="http://schemas.microsoft.com/office/drawing/2014/main" val="20000"/>
                    </a:ext>
                  </a:extLst>
                </a:gridCol>
                <a:gridCol w="1185850">
                  <a:extLst>
                    <a:ext uri="{9D8B030D-6E8A-4147-A177-3AD203B41FA5}">
                      <a16:colId xmlns:a16="http://schemas.microsoft.com/office/drawing/2014/main" val="20001"/>
                    </a:ext>
                  </a:extLst>
                </a:gridCol>
                <a:gridCol w="639750">
                  <a:extLst>
                    <a:ext uri="{9D8B030D-6E8A-4147-A177-3AD203B41FA5}">
                      <a16:colId xmlns:a16="http://schemas.microsoft.com/office/drawing/2014/main" val="20002"/>
                    </a:ext>
                  </a:extLst>
                </a:gridCol>
                <a:gridCol w="639750">
                  <a:extLst>
                    <a:ext uri="{9D8B030D-6E8A-4147-A177-3AD203B41FA5}">
                      <a16:colId xmlns:a16="http://schemas.microsoft.com/office/drawing/2014/main" val="20003"/>
                    </a:ext>
                  </a:extLst>
                </a:gridCol>
                <a:gridCol w="639750">
                  <a:extLst>
                    <a:ext uri="{9D8B030D-6E8A-4147-A177-3AD203B41FA5}">
                      <a16:colId xmlns:a16="http://schemas.microsoft.com/office/drawing/2014/main" val="20004"/>
                    </a:ext>
                  </a:extLst>
                </a:gridCol>
                <a:gridCol w="639750">
                  <a:extLst>
                    <a:ext uri="{9D8B030D-6E8A-4147-A177-3AD203B41FA5}">
                      <a16:colId xmlns:a16="http://schemas.microsoft.com/office/drawing/2014/main" val="20005"/>
                    </a:ext>
                  </a:extLst>
                </a:gridCol>
                <a:gridCol w="639750">
                  <a:extLst>
                    <a:ext uri="{9D8B030D-6E8A-4147-A177-3AD203B41FA5}">
                      <a16:colId xmlns:a16="http://schemas.microsoft.com/office/drawing/2014/main" val="20006"/>
                    </a:ext>
                  </a:extLst>
                </a:gridCol>
                <a:gridCol w="639750">
                  <a:extLst>
                    <a:ext uri="{9D8B030D-6E8A-4147-A177-3AD203B41FA5}">
                      <a16:colId xmlns:a16="http://schemas.microsoft.com/office/drawing/2014/main" val="20007"/>
                    </a:ext>
                  </a:extLst>
                </a:gridCol>
                <a:gridCol w="639750">
                  <a:extLst>
                    <a:ext uri="{9D8B030D-6E8A-4147-A177-3AD203B41FA5}">
                      <a16:colId xmlns:a16="http://schemas.microsoft.com/office/drawing/2014/main" val="20008"/>
                    </a:ext>
                  </a:extLst>
                </a:gridCol>
                <a:gridCol w="639750">
                  <a:extLst>
                    <a:ext uri="{9D8B030D-6E8A-4147-A177-3AD203B41FA5}">
                      <a16:colId xmlns:a16="http://schemas.microsoft.com/office/drawing/2014/main" val="20009"/>
                    </a:ext>
                  </a:extLst>
                </a:gridCol>
                <a:gridCol w="639750">
                  <a:extLst>
                    <a:ext uri="{9D8B030D-6E8A-4147-A177-3AD203B41FA5}">
                      <a16:colId xmlns:a16="http://schemas.microsoft.com/office/drawing/2014/main" val="20010"/>
                    </a:ext>
                  </a:extLst>
                </a:gridCol>
                <a:gridCol w="639750">
                  <a:extLst>
                    <a:ext uri="{9D8B030D-6E8A-4147-A177-3AD203B41FA5}">
                      <a16:colId xmlns:a16="http://schemas.microsoft.com/office/drawing/2014/main" val="20011"/>
                    </a:ext>
                  </a:extLst>
                </a:gridCol>
                <a:gridCol w="639750">
                  <a:extLst>
                    <a:ext uri="{9D8B030D-6E8A-4147-A177-3AD203B41FA5}">
                      <a16:colId xmlns:a16="http://schemas.microsoft.com/office/drawing/2014/main" val="20012"/>
                    </a:ext>
                  </a:extLst>
                </a:gridCol>
                <a:gridCol w="639750">
                  <a:extLst>
                    <a:ext uri="{9D8B030D-6E8A-4147-A177-3AD203B41FA5}">
                      <a16:colId xmlns:a16="http://schemas.microsoft.com/office/drawing/2014/main" val="20013"/>
                    </a:ext>
                  </a:extLst>
                </a:gridCol>
                <a:gridCol w="639750">
                  <a:extLst>
                    <a:ext uri="{9D8B030D-6E8A-4147-A177-3AD203B41FA5}">
                      <a16:colId xmlns:a16="http://schemas.microsoft.com/office/drawing/2014/main" val="20014"/>
                    </a:ext>
                  </a:extLst>
                </a:gridCol>
                <a:gridCol w="639750">
                  <a:extLst>
                    <a:ext uri="{9D8B030D-6E8A-4147-A177-3AD203B41FA5}">
                      <a16:colId xmlns:a16="http://schemas.microsoft.com/office/drawing/2014/main" val="20015"/>
                    </a:ext>
                  </a:extLst>
                </a:gridCol>
              </a:tblGrid>
              <a:tr h="1023275">
                <a:tc rowSpan="2">
                  <a:txBody>
                    <a:bodyPr/>
                    <a:lstStyle/>
                    <a:p>
                      <a:pPr marL="0" marR="0" lvl="0" indent="0" algn="ctr"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Word No.</a:t>
                      </a:r>
                      <a:endParaRPr sz="1600" b="1" u="none" strike="noStrike" cap="none">
                        <a:solidFill>
                          <a:srgbClr val="000000"/>
                        </a:solidFill>
                        <a:latin typeface="Arial"/>
                        <a:ea typeface="Arial"/>
                        <a:cs typeface="Arial"/>
                        <a:sym typeface="Arial"/>
                      </a:endParaRPr>
                    </a:p>
                  </a:txBody>
                  <a:tcPr marL="38650" marR="38650" marT="0" marB="0">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rowSpan="2">
                  <a:txBody>
                    <a:bodyPr/>
                    <a:lstStyle/>
                    <a:p>
                      <a:pPr marL="0" marR="0" lvl="0" indent="0" algn="ctr"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Reading passage (Word)</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gridSpan="3">
                  <a:txBody>
                    <a:bodyPr/>
                    <a:lstStyle/>
                    <a:p>
                      <a:pPr marL="0" marR="0" lvl="0" indent="0" algn="ctr"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Round 1: No. of words learners would attempt to read in a minute</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Round 1 individual and independent ratings</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Round 2: No. of words learners would attempt to read in a minute</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Round 2 individual and independent ratings</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5825">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JP</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JM</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JE</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JP</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JM</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JE</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AE</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JP</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JM</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JE</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JP</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JM</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JE</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AE</a:t>
                      </a:r>
                      <a:endParaRPr sz="1600" b="1" u="none" strike="noStrike" cap="none">
                        <a:solidFill>
                          <a:srgbClr val="000000"/>
                        </a:solidFill>
                        <a:latin typeface="Arial"/>
                        <a:ea typeface="Arial"/>
                        <a:cs typeface="Arial"/>
                        <a:sym typeface="Arial"/>
                      </a:endParaRPr>
                    </a:p>
                  </a:txBody>
                  <a:tcPr marL="38650" marR="38650" marT="0" marB="0">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extLst>
                  <a:ext uri="{0D108BD9-81ED-4DB2-BD59-A6C34878D82A}">
                    <a16:rowId xmlns:a16="http://schemas.microsoft.com/office/drawing/2014/main" val="10001"/>
                  </a:ext>
                </a:extLst>
              </a:tr>
              <a:tr h="255825">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1</a:t>
                      </a:r>
                      <a:endParaRPr/>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Kande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1</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55825">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2</a:t>
                      </a:r>
                      <a:endParaRPr/>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da</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2</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55825">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3</a:t>
                      </a:r>
                      <a:endParaRPr/>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abokiyarta</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3</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55825">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4</a:t>
                      </a:r>
                      <a:endParaRPr/>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Delu</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4</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55825">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5</a:t>
                      </a:r>
                      <a:endParaRPr/>
                    </a:p>
                  </a:txBody>
                  <a:tcPr marL="38650" marR="38650" marT="0" marB="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sukan</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5</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JP</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JM</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JE</a:t>
                      </a:r>
                      <a:endParaRPr/>
                    </a:p>
                  </a:txBody>
                  <a:tcPr marL="38650" marR="38650"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AE</a:t>
                      </a:r>
                      <a:endParaRPr/>
                    </a:p>
                  </a:txBody>
                  <a:tcPr marL="38650" marR="38650" marT="0" marB="0"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5" name="Google Shape;1617;p66">
            <a:extLst>
              <a:ext uri="{FF2B5EF4-FFF2-40B4-BE49-F238E27FC236}">
                <a16:creationId xmlns:a16="http://schemas.microsoft.com/office/drawing/2014/main" id="{83CA454A-03A8-4874-A888-E9D3250B991D}"/>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679" name="Google Shape;1679;p70"/>
          <p:cNvSpPr txBox="1">
            <a:spLocks noGrp="1"/>
          </p:cNvSpPr>
          <p:nvPr>
            <p:ph type="title"/>
          </p:nvPr>
        </p:nvSpPr>
        <p:spPr/>
        <p:txBody>
          <a:bodyPr/>
          <a:lstStyle/>
          <a:p>
            <a:pPr lvl="0"/>
            <a:r>
              <a:rPr lang="en-US"/>
              <a:t>ROUND 1: HELPFUL TIPS FOR CONDUCTING ITEM RATING</a:t>
            </a:r>
            <a:endParaRPr lang="en-US" dirty="0"/>
          </a:p>
        </p:txBody>
      </p:sp>
      <p:sp>
        <p:nvSpPr>
          <p:cNvPr id="1681" name="Google Shape;1681;p70"/>
          <p:cNvSpPr txBox="1">
            <a:spLocks noGrp="1"/>
          </p:cNvSpPr>
          <p:nvPr>
            <p:ph type="body" idx="1"/>
          </p:nvPr>
        </p:nvSpPr>
        <p:spPr/>
        <p:txBody>
          <a:bodyPr/>
          <a:lstStyle/>
          <a:p>
            <a:pPr lvl="0"/>
            <a:r>
              <a:rPr lang="en-US" dirty="0">
                <a:sym typeface="Gill Sans"/>
              </a:rPr>
              <a:t>Base the first round of item ratings on the </a:t>
            </a:r>
            <a:r>
              <a:rPr lang="en-US" b="1" dirty="0">
                <a:sym typeface="Gill Sans"/>
              </a:rPr>
              <a:t>following guidance</a:t>
            </a:r>
            <a:r>
              <a:rPr lang="en-US" dirty="0">
                <a:sym typeface="Gill Sans"/>
              </a:rPr>
              <a:t>:</a:t>
            </a:r>
            <a:endParaRPr lang="en-US" dirty="0"/>
          </a:p>
          <a:p>
            <a:pPr lvl="1"/>
            <a:r>
              <a:rPr lang="en-US" dirty="0"/>
              <a:t>Conduct ratings based on </a:t>
            </a:r>
            <a:r>
              <a:rPr lang="en-US" b="1" dirty="0"/>
              <a:t>individual and independent </a:t>
            </a:r>
            <a:r>
              <a:rPr lang="en-US" dirty="0"/>
              <a:t>judgments of the items and the GPF. </a:t>
            </a:r>
          </a:p>
          <a:p>
            <a:pPr lvl="1"/>
            <a:r>
              <a:rPr lang="en-US" dirty="0"/>
              <a:t>Focus on the </a:t>
            </a:r>
            <a:r>
              <a:rPr lang="en-US" b="1" dirty="0"/>
              <a:t>item content </a:t>
            </a:r>
            <a:r>
              <a:rPr lang="en-US" dirty="0"/>
              <a:t>in relation to the statements of knowledge and/or skill(s) in the GPF.</a:t>
            </a:r>
          </a:p>
          <a:p>
            <a:pPr lvl="1"/>
            <a:r>
              <a:rPr lang="en-US" dirty="0"/>
              <a:t>Take into consideration the </a:t>
            </a:r>
            <a:r>
              <a:rPr lang="en-US" b="1" dirty="0"/>
              <a:t>difficulty of the item</a:t>
            </a:r>
            <a:r>
              <a:rPr lang="en-US" dirty="0"/>
              <a:t>, including possible and reasonable errors by the learners.</a:t>
            </a:r>
          </a:p>
          <a:p>
            <a:pPr lvl="1"/>
            <a:r>
              <a:rPr lang="en-US" dirty="0"/>
              <a:t>Consider </a:t>
            </a:r>
            <a:r>
              <a:rPr lang="en-US" b="1" dirty="0"/>
              <a:t>would </a:t>
            </a:r>
            <a:r>
              <a:rPr lang="en-US" dirty="0"/>
              <a:t>rather than </a:t>
            </a:r>
            <a:r>
              <a:rPr lang="en-US" b="1" dirty="0"/>
              <a:t>should</a:t>
            </a:r>
            <a:r>
              <a:rPr lang="en-US" dirty="0"/>
              <a:t> in making realistic ratings.</a:t>
            </a:r>
          </a:p>
        </p:txBody>
      </p:sp>
      <p:pic>
        <p:nvPicPr>
          <p:cNvPr id="2" name="Picture 1" descr="A black and white logo&#10;&#10;Description automatically generated with low confidence">
            <a:extLst>
              <a:ext uri="{FF2B5EF4-FFF2-40B4-BE49-F238E27FC236}">
                <a16:creationId xmlns:a16="http://schemas.microsoft.com/office/drawing/2014/main" id="{571DD039-6BF1-5873-D21F-F50677CEE742}"/>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7"/>
          <p:cNvSpPr txBox="1">
            <a:spLocks noGrp="1"/>
          </p:cNvSpPr>
          <p:nvPr>
            <p:ph type="ctrTitle"/>
          </p:nvPr>
        </p:nvSpPr>
        <p:spPr/>
        <p:txBody>
          <a:bodyPr/>
          <a:lstStyle/>
          <a:p>
            <a:pPr lvl="0"/>
            <a:r>
              <a:rPr lang="en-US" dirty="0"/>
              <a:t>KEY OBJECTIVES OF This session</a:t>
            </a:r>
          </a:p>
        </p:txBody>
      </p:sp>
      <p:sp>
        <p:nvSpPr>
          <p:cNvPr id="2" name="Subtitle 1"/>
          <p:cNvSpPr>
            <a:spLocks noGrp="1"/>
          </p:cNvSpPr>
          <p:nvPr>
            <p:ph type="subTitle" idx="1"/>
          </p:nvPr>
        </p:nvSpPr>
        <p:spPr/>
        <p:txBody>
          <a:bodyPr>
            <a:normAutofit/>
          </a:bodyPr>
          <a:lstStyle/>
          <a:p>
            <a:pPr lvl="0">
              <a:buClr>
                <a:schemeClr val="bg1"/>
              </a:buClr>
              <a:buFont typeface="Arial" panose="020B0604020202020204" pitchFamily="34" charset="0"/>
              <a:buChar char="•"/>
            </a:pPr>
            <a:r>
              <a:rPr lang="en-US" dirty="0"/>
              <a:t>Share the agenda for the workshop</a:t>
            </a:r>
          </a:p>
          <a:p>
            <a:pPr lvl="0">
              <a:buClr>
                <a:schemeClr val="bg1"/>
              </a:buClr>
              <a:buFont typeface="Arial" panose="020B0604020202020204" pitchFamily="34" charset="0"/>
              <a:buChar char="•"/>
            </a:pPr>
            <a:r>
              <a:rPr lang="en-US" dirty="0"/>
              <a:t>Understand the purpose of policy linking</a:t>
            </a:r>
          </a:p>
        </p:txBody>
      </p:sp>
      <p:pic>
        <p:nvPicPr>
          <p:cNvPr id="3" name="Picture 2" descr="A black and white logo&#10;&#10;Description automatically generated with low confidence">
            <a:extLst>
              <a:ext uri="{FF2B5EF4-FFF2-40B4-BE49-F238E27FC236}">
                <a16:creationId xmlns:a16="http://schemas.microsoft.com/office/drawing/2014/main" id="{9D96FF93-9AEC-985C-2C47-797C92FF8787}"/>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sp>
        <p:nvSpPr>
          <p:cNvPr id="1687" name="Google Shape;1687;p71"/>
          <p:cNvSpPr txBox="1">
            <a:spLocks noGrp="1"/>
          </p:cNvSpPr>
          <p:nvPr>
            <p:ph type="title"/>
          </p:nvPr>
        </p:nvSpPr>
        <p:spPr/>
        <p:txBody>
          <a:bodyPr/>
          <a:lstStyle/>
          <a:p>
            <a:pPr lvl="0"/>
            <a:r>
              <a:rPr lang="en-US"/>
              <a:t>ROUND 1: CALCULATING THE GLOBAL BENCHMARKS</a:t>
            </a:r>
          </a:p>
        </p:txBody>
      </p:sp>
      <p:sp>
        <p:nvSpPr>
          <p:cNvPr id="1688" name="Google Shape;1688;p71"/>
          <p:cNvSpPr txBox="1">
            <a:spLocks noGrp="1"/>
          </p:cNvSpPr>
          <p:nvPr>
            <p:ph type="body" idx="1"/>
          </p:nvPr>
        </p:nvSpPr>
        <p:spPr/>
        <p:txBody>
          <a:bodyPr/>
          <a:lstStyle/>
          <a:p>
            <a:pPr lvl="0"/>
            <a:r>
              <a:rPr lang="en-US" dirty="0">
                <a:sym typeface="Gill Sans"/>
              </a:rPr>
              <a:t>Calculate totals for the initial benchmarks </a:t>
            </a:r>
            <a:r>
              <a:rPr lang="en-US" b="1" dirty="0">
                <a:sym typeface="Gill Sans"/>
              </a:rPr>
              <a:t>for each panelist</a:t>
            </a:r>
            <a:r>
              <a:rPr lang="en-US" dirty="0">
                <a:sym typeface="Gill Sans"/>
              </a:rPr>
              <a:t>:</a:t>
            </a:r>
            <a:endParaRPr lang="en-US" dirty="0"/>
          </a:p>
          <a:p>
            <a:pPr lvl="1"/>
            <a:r>
              <a:rPr lang="en-US" b="1" dirty="0"/>
              <a:t>Partially Meets </a:t>
            </a:r>
            <a:r>
              <a:rPr lang="en-US" dirty="0"/>
              <a:t>= Total of “yeses” in the JP column of the rating form</a:t>
            </a:r>
          </a:p>
          <a:p>
            <a:pPr lvl="1"/>
            <a:r>
              <a:rPr lang="en-US" b="1" dirty="0"/>
              <a:t>Meets </a:t>
            </a:r>
            <a:r>
              <a:rPr lang="en-US" dirty="0"/>
              <a:t>= Total of “yeses” in the JP and JM columns of the rating form</a:t>
            </a:r>
          </a:p>
          <a:p>
            <a:pPr lvl="1"/>
            <a:r>
              <a:rPr lang="en-US" b="1" dirty="0"/>
              <a:t>Exceeds</a:t>
            </a:r>
            <a:r>
              <a:rPr lang="en-US" dirty="0"/>
              <a:t> = Total of “yeses” in the JP, JM, and JE columns of the rating form</a:t>
            </a:r>
          </a:p>
          <a:p>
            <a:pPr lvl="0"/>
            <a:endParaRPr lang="en-US" dirty="0"/>
          </a:p>
          <a:p>
            <a:pPr lvl="0"/>
            <a:r>
              <a:rPr lang="en-US" dirty="0"/>
              <a:t>Calculate averages for the initial global benchmarks </a:t>
            </a:r>
            <a:r>
              <a:rPr lang="en-US" b="1" dirty="0"/>
              <a:t>for the panel</a:t>
            </a:r>
            <a:r>
              <a:rPr lang="en-US" dirty="0"/>
              <a:t>:</a:t>
            </a:r>
          </a:p>
          <a:p>
            <a:pPr lvl="1"/>
            <a:r>
              <a:rPr lang="en-US" b="1" dirty="0">
                <a:sym typeface="Gill Sans"/>
              </a:rPr>
              <a:t>Partially Meets </a:t>
            </a:r>
            <a:r>
              <a:rPr lang="en-US" dirty="0">
                <a:sym typeface="Gill Sans"/>
              </a:rPr>
              <a:t>= Average of the partially meets benchmarks across all panelists</a:t>
            </a:r>
            <a:endParaRPr lang="en-US" dirty="0"/>
          </a:p>
          <a:p>
            <a:pPr lvl="1"/>
            <a:r>
              <a:rPr lang="en-US" b="1" dirty="0">
                <a:sym typeface="Gill Sans"/>
              </a:rPr>
              <a:t>Meets</a:t>
            </a:r>
            <a:r>
              <a:rPr lang="en-US" dirty="0">
                <a:sym typeface="Gill Sans"/>
              </a:rPr>
              <a:t> = Average of the meets benchmarks across all panelists</a:t>
            </a:r>
            <a:endParaRPr lang="en-US" dirty="0"/>
          </a:p>
          <a:p>
            <a:pPr lvl="1"/>
            <a:r>
              <a:rPr lang="en-US" b="1" dirty="0">
                <a:sym typeface="Gill Sans"/>
              </a:rPr>
              <a:t>Exceeds</a:t>
            </a:r>
            <a:r>
              <a:rPr lang="en-US" dirty="0">
                <a:sym typeface="Gill Sans"/>
              </a:rPr>
              <a:t> = Average of the exceeds benchmarks across all panelists</a:t>
            </a:r>
          </a:p>
        </p:txBody>
      </p:sp>
      <p:pic>
        <p:nvPicPr>
          <p:cNvPr id="2" name="Picture 1" descr="A black and white logo&#10;&#10;Description automatically generated with low confidence">
            <a:extLst>
              <a:ext uri="{FF2B5EF4-FFF2-40B4-BE49-F238E27FC236}">
                <a16:creationId xmlns:a16="http://schemas.microsoft.com/office/drawing/2014/main" id="{476D4B11-98C6-462C-5E62-B782FBB7DD7C}"/>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sp>
        <p:nvSpPr>
          <p:cNvPr id="1687" name="Google Shape;1687;p71"/>
          <p:cNvSpPr txBox="1">
            <a:spLocks noGrp="1"/>
          </p:cNvSpPr>
          <p:nvPr>
            <p:ph type="title"/>
          </p:nvPr>
        </p:nvSpPr>
        <p:spPr/>
        <p:txBody>
          <a:bodyPr/>
          <a:lstStyle/>
          <a:p>
            <a:pPr lvl="0"/>
            <a:r>
              <a:rPr lang="en-US"/>
              <a:t>ROUND 1: CALCULATING THE GLOBAL BENCHMARKS</a:t>
            </a:r>
          </a:p>
        </p:txBody>
      </p:sp>
      <p:graphicFrame>
        <p:nvGraphicFramePr>
          <p:cNvPr id="7" name="Google Shape;1673;p64">
            <a:extLst>
              <a:ext uri="{FF2B5EF4-FFF2-40B4-BE49-F238E27FC236}">
                <a16:creationId xmlns:a16="http://schemas.microsoft.com/office/drawing/2014/main" id="{3A31E996-7E04-42F9-B55F-59E303F8C6C5}"/>
              </a:ext>
            </a:extLst>
          </p:cNvPr>
          <p:cNvGraphicFramePr/>
          <p:nvPr>
            <p:extLst>
              <p:ext uri="{D42A27DB-BD31-4B8C-83A1-F6EECF244321}">
                <p14:modId xmlns:p14="http://schemas.microsoft.com/office/powerpoint/2010/main" val="4176352588"/>
              </p:ext>
            </p:extLst>
          </p:nvPr>
        </p:nvGraphicFramePr>
        <p:xfrm>
          <a:off x="659892" y="1653867"/>
          <a:ext cx="10872216" cy="3017575"/>
        </p:xfrm>
        <a:graphic>
          <a:graphicData uri="http://schemas.openxmlformats.org/drawingml/2006/table">
            <a:tbl>
              <a:tblPr firstRow="1" firstCol="1" bandRow="1">
                <a:noFill/>
                <a:tableStyleId>{AF71F6A6-84FC-4517-B84F-205E2E999F06}</a:tableStyleId>
              </a:tblPr>
              <a:tblGrid>
                <a:gridCol w="1254224">
                  <a:extLst>
                    <a:ext uri="{9D8B030D-6E8A-4147-A177-3AD203B41FA5}">
                      <a16:colId xmlns:a16="http://schemas.microsoft.com/office/drawing/2014/main" val="20000"/>
                    </a:ext>
                  </a:extLst>
                </a:gridCol>
                <a:gridCol w="1202249">
                  <a:extLst>
                    <a:ext uri="{9D8B030D-6E8A-4147-A177-3AD203B41FA5}">
                      <a16:colId xmlns:a16="http://schemas.microsoft.com/office/drawing/2014/main" val="20001"/>
                    </a:ext>
                  </a:extLst>
                </a:gridCol>
                <a:gridCol w="1202249">
                  <a:extLst>
                    <a:ext uri="{9D8B030D-6E8A-4147-A177-3AD203B41FA5}">
                      <a16:colId xmlns:a16="http://schemas.microsoft.com/office/drawing/2014/main" val="20002"/>
                    </a:ext>
                  </a:extLst>
                </a:gridCol>
                <a:gridCol w="1202249">
                  <a:extLst>
                    <a:ext uri="{9D8B030D-6E8A-4147-A177-3AD203B41FA5}">
                      <a16:colId xmlns:a16="http://schemas.microsoft.com/office/drawing/2014/main" val="20003"/>
                    </a:ext>
                  </a:extLst>
                </a:gridCol>
                <a:gridCol w="1202249">
                  <a:extLst>
                    <a:ext uri="{9D8B030D-6E8A-4147-A177-3AD203B41FA5}">
                      <a16:colId xmlns:a16="http://schemas.microsoft.com/office/drawing/2014/main" val="20004"/>
                    </a:ext>
                  </a:extLst>
                </a:gridCol>
                <a:gridCol w="1202249">
                  <a:extLst>
                    <a:ext uri="{9D8B030D-6E8A-4147-A177-3AD203B41FA5}">
                      <a16:colId xmlns:a16="http://schemas.microsoft.com/office/drawing/2014/main" val="20005"/>
                    </a:ext>
                  </a:extLst>
                </a:gridCol>
                <a:gridCol w="1202249">
                  <a:extLst>
                    <a:ext uri="{9D8B030D-6E8A-4147-A177-3AD203B41FA5}">
                      <a16:colId xmlns:a16="http://schemas.microsoft.com/office/drawing/2014/main" val="20006"/>
                    </a:ext>
                  </a:extLst>
                </a:gridCol>
                <a:gridCol w="1202249">
                  <a:extLst>
                    <a:ext uri="{9D8B030D-6E8A-4147-A177-3AD203B41FA5}">
                      <a16:colId xmlns:a16="http://schemas.microsoft.com/office/drawing/2014/main" val="20007"/>
                    </a:ext>
                  </a:extLst>
                </a:gridCol>
                <a:gridCol w="1202249">
                  <a:extLst>
                    <a:ext uri="{9D8B030D-6E8A-4147-A177-3AD203B41FA5}">
                      <a16:colId xmlns:a16="http://schemas.microsoft.com/office/drawing/2014/main" val="20008"/>
                    </a:ext>
                  </a:extLst>
                </a:gridCol>
              </a:tblGrid>
              <a:tr h="274325">
                <a:tc>
                  <a:txBody>
                    <a:bodyPr/>
                    <a:lstStyle/>
                    <a:p>
                      <a:pPr marL="0" marR="0" lvl="0" indent="0" algn="ctr" rtl="0">
                        <a:lnSpc>
                          <a:spcPct val="100000"/>
                        </a:lnSpc>
                        <a:spcBef>
                          <a:spcPts val="0"/>
                        </a:spcBef>
                        <a:spcAft>
                          <a:spcPts val="0"/>
                        </a:spcAft>
                        <a:buClr>
                          <a:srgbClr val="000000"/>
                        </a:buClr>
                        <a:buSzPts val="1400"/>
                        <a:buFont typeface="Arial"/>
                        <a:buNone/>
                      </a:pPr>
                      <a:r>
                        <a:rPr lang="en-US" sz="1600" b="1" u="none" strike="noStrike" cap="none" dirty="0">
                          <a:solidFill>
                            <a:schemeClr val="bg1"/>
                          </a:solidFill>
                          <a:latin typeface="+mj-lt"/>
                          <a:ea typeface="Calibri"/>
                          <a:cs typeface="Calibri"/>
                          <a:sym typeface="Calibri"/>
                        </a:rPr>
                        <a:t>ITEM NO.</a:t>
                      </a:r>
                      <a:endParaRPr sz="1600" b="1" u="none" strike="noStrike" cap="none" dirty="0">
                        <a:solidFill>
                          <a:schemeClr val="bg1"/>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gridSpan="4">
                  <a:txBody>
                    <a:bodyPr/>
                    <a:lstStyle/>
                    <a:p>
                      <a:pPr marL="0" marR="0" lvl="0" indent="0" algn="ctr" rtl="0">
                        <a:lnSpc>
                          <a:spcPct val="100000"/>
                        </a:lnSpc>
                        <a:spcBef>
                          <a:spcPts val="0"/>
                        </a:spcBef>
                        <a:spcAft>
                          <a:spcPts val="0"/>
                        </a:spcAft>
                        <a:buClr>
                          <a:srgbClr val="000000"/>
                        </a:buClr>
                        <a:buSzPts val="1400"/>
                        <a:buFont typeface="Arial"/>
                        <a:buNone/>
                      </a:pPr>
                      <a:r>
                        <a:rPr lang="en-US" sz="1600" b="1" u="none" strike="noStrike" cap="none" dirty="0">
                          <a:solidFill>
                            <a:schemeClr val="bg1"/>
                          </a:solidFill>
                          <a:latin typeface="+mj-lt"/>
                          <a:ea typeface="Calibri"/>
                          <a:cs typeface="Calibri"/>
                          <a:sym typeface="Calibri"/>
                        </a:rPr>
                        <a:t>ROUND 1</a:t>
                      </a:r>
                      <a:endParaRPr sz="1600" u="none" strike="noStrike" cap="none" dirty="0">
                        <a:solidFill>
                          <a:schemeClr val="bg1"/>
                        </a:solidFill>
                        <a:latin typeface="+mj-lt"/>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00000"/>
                        </a:lnSpc>
                        <a:spcBef>
                          <a:spcPts val="0"/>
                        </a:spcBef>
                        <a:spcAft>
                          <a:spcPts val="0"/>
                        </a:spcAft>
                        <a:buClr>
                          <a:srgbClr val="000000"/>
                        </a:buClr>
                        <a:buSzPts val="1400"/>
                        <a:buFont typeface="Arial"/>
                        <a:buNone/>
                      </a:pPr>
                      <a:r>
                        <a:rPr lang="en-US" sz="1600" b="1" u="none" strike="noStrike" cap="none" dirty="0">
                          <a:solidFill>
                            <a:schemeClr val="bg1"/>
                          </a:solidFill>
                          <a:latin typeface="+mj-lt"/>
                          <a:ea typeface="Calibri"/>
                          <a:cs typeface="Calibri"/>
                          <a:sym typeface="Calibri"/>
                        </a:rPr>
                        <a:t>ROUND 2</a:t>
                      </a:r>
                      <a:endParaRPr sz="1600" u="none" strike="noStrike" cap="none" dirty="0">
                        <a:solidFill>
                          <a:schemeClr val="bg1"/>
                        </a:solidFill>
                        <a:latin typeface="+mj-lt"/>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1</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2</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3</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4</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5</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6</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7</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8</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9</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JP</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74325">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10</a:t>
                      </a:r>
                      <a:endParaRPr sz="1600" b="0" u="none" strike="noStrike" cap="none">
                        <a:solidFill>
                          <a:srgbClr val="000000"/>
                        </a:solidFill>
                        <a:latin typeface="+mj-lt"/>
                        <a:ea typeface="Calibri"/>
                        <a:cs typeface="Calibri"/>
                        <a:sym typeface="Calibri"/>
                      </a:endParaRPr>
                    </a:p>
                  </a:txBody>
                  <a:tcPr marL="68575" marR="68575" marT="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JM</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JE</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AE</a:t>
                      </a:r>
                      <a:endParaRPr sz="160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a:solidFill>
                            <a:srgbClr val="000000"/>
                          </a:solidFill>
                          <a:latin typeface="+mj-lt"/>
                          <a:ea typeface="Calibri"/>
                          <a:cs typeface="Calibri"/>
                          <a:sym typeface="Calibri"/>
                        </a:rPr>
                        <a:t>JP</a:t>
                      </a:r>
                      <a:endParaRPr sz="1600" b="0" u="none" strike="noStrike" cap="none">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JM</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JE</a:t>
                      </a:r>
                      <a:endParaRPr sz="1600" b="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b="0" u="none" strike="noStrike" cap="none" dirty="0">
                          <a:solidFill>
                            <a:srgbClr val="000000"/>
                          </a:solidFill>
                          <a:latin typeface="+mj-lt"/>
                          <a:ea typeface="Calibri"/>
                          <a:cs typeface="Calibri"/>
                          <a:sym typeface="Calibri"/>
                        </a:rPr>
                        <a:t>AE</a:t>
                      </a:r>
                      <a:endParaRPr sz="1600" u="none" strike="noStrike" cap="none" dirty="0">
                        <a:solidFill>
                          <a:srgbClr val="000000"/>
                        </a:solidFill>
                        <a:latin typeface="+mj-lt"/>
                        <a:ea typeface="Calibri"/>
                        <a:cs typeface="Calibri"/>
                        <a:sym typeface="Calibri"/>
                      </a:endParaRPr>
                    </a:p>
                  </a:txBody>
                  <a:tcPr marL="68575" marR="68575" marT="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
        <p:nvSpPr>
          <p:cNvPr id="5" name="Oval 4">
            <a:extLst>
              <a:ext uri="{FF2B5EF4-FFF2-40B4-BE49-F238E27FC236}">
                <a16:creationId xmlns:a16="http://schemas.microsoft.com/office/drawing/2014/main" id="{1D0F89C7-60FA-4B30-BDE4-300AC6729785}"/>
              </a:ext>
            </a:extLst>
          </p:cNvPr>
          <p:cNvSpPr/>
          <p:nvPr/>
        </p:nvSpPr>
        <p:spPr>
          <a:xfrm>
            <a:off x="2138289" y="1955409"/>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5E1CD1D-9AB3-4620-B7DD-124C9662D00C}"/>
              </a:ext>
            </a:extLst>
          </p:cNvPr>
          <p:cNvSpPr/>
          <p:nvPr/>
        </p:nvSpPr>
        <p:spPr>
          <a:xfrm>
            <a:off x="3373902" y="2220348"/>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8067287C-1620-4BFF-8C5F-39E43472F48B}"/>
              </a:ext>
            </a:extLst>
          </p:cNvPr>
          <p:cNvSpPr/>
          <p:nvPr/>
        </p:nvSpPr>
        <p:spPr>
          <a:xfrm>
            <a:off x="2138289" y="2507821"/>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C5EE0AE-5123-40C8-8229-85378E670056}"/>
              </a:ext>
            </a:extLst>
          </p:cNvPr>
          <p:cNvSpPr/>
          <p:nvPr/>
        </p:nvSpPr>
        <p:spPr>
          <a:xfrm>
            <a:off x="4541520" y="2772759"/>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C07F578-CD76-489D-976A-B8BE24235AB2}"/>
              </a:ext>
            </a:extLst>
          </p:cNvPr>
          <p:cNvSpPr/>
          <p:nvPr/>
        </p:nvSpPr>
        <p:spPr>
          <a:xfrm>
            <a:off x="3373902" y="3050112"/>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2C0EE14-312F-495B-A495-BF6C42ABCD3D}"/>
              </a:ext>
            </a:extLst>
          </p:cNvPr>
          <p:cNvSpPr/>
          <p:nvPr/>
        </p:nvSpPr>
        <p:spPr>
          <a:xfrm>
            <a:off x="2138289" y="3316458"/>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5C27F47-8F91-4AF0-ABA6-2DD2BD65C212}"/>
              </a:ext>
            </a:extLst>
          </p:cNvPr>
          <p:cNvSpPr/>
          <p:nvPr/>
        </p:nvSpPr>
        <p:spPr>
          <a:xfrm>
            <a:off x="4569655" y="3595490"/>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6FC0AFE-3F56-4115-B737-10A60B46D8A8}"/>
              </a:ext>
            </a:extLst>
          </p:cNvPr>
          <p:cNvSpPr/>
          <p:nvPr/>
        </p:nvSpPr>
        <p:spPr>
          <a:xfrm>
            <a:off x="3373902" y="3888564"/>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E01F879-EF31-425C-8237-22F503B0664F}"/>
              </a:ext>
            </a:extLst>
          </p:cNvPr>
          <p:cNvSpPr/>
          <p:nvPr/>
        </p:nvSpPr>
        <p:spPr>
          <a:xfrm>
            <a:off x="2152356" y="4141783"/>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19C1A47-B3C0-44D9-89F6-BE6F97F32BD2}"/>
              </a:ext>
            </a:extLst>
          </p:cNvPr>
          <p:cNvSpPr/>
          <p:nvPr/>
        </p:nvSpPr>
        <p:spPr>
          <a:xfrm>
            <a:off x="5723206" y="4424104"/>
            <a:ext cx="745588" cy="22508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Google Shape;1688;p71">
            <a:extLst>
              <a:ext uri="{FF2B5EF4-FFF2-40B4-BE49-F238E27FC236}">
                <a16:creationId xmlns:a16="http://schemas.microsoft.com/office/drawing/2014/main" id="{C88B9D87-5444-4A45-BFFB-60C00CE09B5D}"/>
              </a:ext>
            </a:extLst>
          </p:cNvPr>
          <p:cNvSpPr txBox="1">
            <a:spLocks noGrp="1"/>
          </p:cNvSpPr>
          <p:nvPr>
            <p:ph type="body" idx="1"/>
          </p:nvPr>
        </p:nvSpPr>
        <p:spPr>
          <a:xfrm>
            <a:off x="609600" y="4713889"/>
            <a:ext cx="10871200" cy="1305911"/>
          </a:xfrm>
        </p:spPr>
        <p:txBody>
          <a:bodyPr>
            <a:normAutofit fontScale="92500" lnSpcReduction="20000"/>
          </a:bodyPr>
          <a:lstStyle/>
          <a:p>
            <a:pPr marL="571500" lvl="1" indent="0">
              <a:buNone/>
            </a:pPr>
            <a:r>
              <a:rPr lang="en-US" b="1" dirty="0"/>
              <a:t>Partially Meets </a:t>
            </a:r>
            <a:r>
              <a:rPr lang="en-US" dirty="0"/>
              <a:t>= Total of “yeses” in the JP column of the rating form = 4</a:t>
            </a:r>
          </a:p>
          <a:p>
            <a:pPr marL="571500" lvl="1" indent="0">
              <a:buNone/>
            </a:pPr>
            <a:r>
              <a:rPr lang="en-US" b="1" dirty="0"/>
              <a:t>Meets </a:t>
            </a:r>
            <a:r>
              <a:rPr lang="en-US" dirty="0"/>
              <a:t>= Total of “yeses” in the JP and JM columns of the rating form = 4 + 3 = 7</a:t>
            </a:r>
          </a:p>
          <a:p>
            <a:pPr marL="571500" lvl="1" indent="0">
              <a:buNone/>
            </a:pPr>
            <a:r>
              <a:rPr lang="en-US" b="1" dirty="0"/>
              <a:t>Exceeds</a:t>
            </a:r>
            <a:r>
              <a:rPr lang="en-US" dirty="0"/>
              <a:t> = Total of “yeses” in the JP, JM, and JE columns of the rating form = 4 + 3 + 2 = 9</a:t>
            </a:r>
          </a:p>
        </p:txBody>
      </p:sp>
    </p:spTree>
    <p:extLst>
      <p:ext uri="{BB962C8B-B14F-4D97-AF65-F5344CB8AC3E}">
        <p14:creationId xmlns:p14="http://schemas.microsoft.com/office/powerpoint/2010/main" val="34577470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US" dirty="0"/>
              <a:t>Presentation 13</a:t>
            </a:r>
            <a:br>
              <a:rPr lang="en-US" dirty="0"/>
            </a:br>
            <a:br>
              <a:rPr lang="en-US" dirty="0"/>
            </a:br>
            <a:r>
              <a:rPr lang="en-US" dirty="0"/>
              <a:t>Panelists Undertake Benchmarking Task on Practice Items</a:t>
            </a:r>
          </a:p>
        </p:txBody>
      </p:sp>
    </p:spTree>
    <p:extLst>
      <p:ext uri="{BB962C8B-B14F-4D97-AF65-F5344CB8AC3E}">
        <p14:creationId xmlns:p14="http://schemas.microsoft.com/office/powerpoint/2010/main" val="374600578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73"/>
          <p:cNvSpPr txBox="1">
            <a:spLocks noGrp="1"/>
          </p:cNvSpPr>
          <p:nvPr>
            <p:ph type="ctrTitle"/>
          </p:nvPr>
        </p:nvSpPr>
        <p:spPr>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lt2"/>
              </a:buClr>
              <a:buSzPts val="2800"/>
              <a:buFont typeface="Gill Sans"/>
              <a:buNone/>
            </a:pPr>
            <a:r>
              <a:rPr lang="en-US" sz="3600" b="1" cap="none">
                <a:solidFill>
                  <a:srgbClr val="F3F3F3"/>
                </a:solidFill>
              </a:rPr>
              <a:t>TASK 3 </a:t>
            </a:r>
            <a:r>
              <a:rPr lang="en-US" sz="3600" b="1" cap="none">
                <a:solidFill>
                  <a:srgbClr val="F3F3F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
                  </a:ext>
                </a:extLst>
              </a:rPr>
              <a:t>ACTIVITY</a:t>
            </a:r>
            <a:endParaRPr lang="en-US" sz="3600" b="1">
              <a:solidFill>
                <a:srgbClr val="F3F3F3"/>
              </a:solidFill>
            </a:endParaRPr>
          </a:p>
          <a:p>
            <a:pPr marL="0" lvl="0" indent="0" algn="ctr" rtl="0">
              <a:lnSpc>
                <a:spcPct val="100000"/>
              </a:lnSpc>
              <a:spcBef>
                <a:spcPts val="0"/>
              </a:spcBef>
              <a:spcAft>
                <a:spcPts val="0"/>
              </a:spcAft>
              <a:buClr>
                <a:schemeClr val="lt2"/>
              </a:buClr>
              <a:buSzPts val="2800"/>
              <a:buFont typeface="Gill Sans"/>
              <a:buNone/>
            </a:pPr>
            <a:endParaRPr lang="en-US" sz="3600">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a:solidFill>
                  <a:srgbClr val="F3F3F3"/>
                </a:solidFill>
              </a:rPr>
              <a:t>PRACTICE ANGOFF </a:t>
            </a:r>
            <a:r>
              <a:rPr lang="en-US" sz="3600">
                <a:solidFill>
                  <a:srgbClr val="F3F3F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
                  </a:ext>
                </a:extLst>
              </a:rPr>
              <a:t>METHOD</a:t>
            </a:r>
            <a:endParaRPr lang="en-US" sz="360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id="{87BD173C-718A-59EF-B647-C43B3C864F0E}"/>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1714" name="Google Shape;1714;ga21147bc41_0_14"/>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 name="Group 3"/>
          <p:cNvGrpSpPr/>
          <p:nvPr/>
        </p:nvGrpSpPr>
        <p:grpSpPr>
          <a:xfrm>
            <a:off x="425750" y="2041500"/>
            <a:ext cx="11340500" cy="4056950"/>
            <a:chOff x="496950" y="2041500"/>
            <a:chExt cx="11340500" cy="4056950"/>
          </a:xfrm>
        </p:grpSpPr>
        <p:sp>
          <p:nvSpPr>
            <p:cNvPr id="1710" name="Google Shape;1710;ga21147bc41_0_14"/>
            <p:cNvSpPr/>
            <p:nvPr/>
          </p:nvSpPr>
          <p:spPr>
            <a:xfrm>
              <a:off x="496950" y="2041500"/>
              <a:ext cx="5636700" cy="17082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How is eighty-seven written in standard form? </a:t>
              </a:r>
              <a:endParaRPr sz="1400" b="0" i="0" u="none" strike="noStrike" cap="none" dirty="0">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0" i="0" u="none" strike="noStrike" cap="none" dirty="0">
                  <a:latin typeface="Gill Sans"/>
                  <a:ea typeface="Gill Sans"/>
                  <a:cs typeface="Gill Sans"/>
                  <a:sym typeface="Gill Sans"/>
                </a:rPr>
                <a:t>A.  80  </a:t>
              </a:r>
              <a:endParaRPr sz="1400" b="0" i="0" u="none" strike="noStrike" cap="none" dirty="0">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B.  87 </a:t>
              </a:r>
              <a:endParaRPr sz="1400" b="0" i="0" u="none" strike="noStrike" cap="none" dirty="0">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latin typeface="Gill Sans"/>
                  <a:ea typeface="Gill Sans"/>
                  <a:cs typeface="Gill Sans"/>
                  <a:sym typeface="Gill Sans"/>
                </a:rPr>
                <a:t>C.  807</a:t>
              </a:r>
              <a:endParaRPr sz="1400" b="0" i="0" u="none" strike="noStrike" cap="none" dirty="0">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latin typeface="Gill Sans"/>
                  <a:ea typeface="Gill Sans"/>
                  <a:cs typeface="Gill Sans"/>
                  <a:sym typeface="Gill Sans"/>
                </a:rPr>
                <a:t>D.  870 </a:t>
              </a:r>
              <a:endParaRPr sz="1400" b="0" i="0" u="none" strike="noStrike" cap="none" dirty="0">
                <a:sym typeface="Arial"/>
              </a:endParaRPr>
            </a:p>
          </p:txBody>
        </p:sp>
        <p:sp>
          <p:nvSpPr>
            <p:cNvPr id="1711" name="Google Shape;1711;ga21147bc41_0_14"/>
            <p:cNvSpPr/>
            <p:nvPr/>
          </p:nvSpPr>
          <p:spPr>
            <a:xfrm>
              <a:off x="6292150" y="3133250"/>
              <a:ext cx="5545200" cy="29652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GPL and GPD (performance standard):</a:t>
              </a:r>
              <a:endParaRPr sz="2000" b="1" i="0" u="none" strike="noStrike" cap="none" dirty="0">
                <a:highlight>
                  <a:srgbClr val="C0C0C0"/>
                </a:highlight>
                <a:latin typeface="Gill Sans"/>
                <a:ea typeface="Gill Sans"/>
                <a:cs typeface="Gill Sans"/>
                <a:sym typeface="Gill Sans"/>
              </a:endParaRPr>
            </a:p>
            <a:p>
              <a:pPr marL="0" marR="0" lvl="0" indent="0" algn="l" rtl="0">
                <a:lnSpc>
                  <a:spcPct val="100000"/>
                </a:lnSpc>
                <a:spcBef>
                  <a:spcPts val="1200"/>
                </a:spcBef>
                <a:spcAft>
                  <a:spcPts val="0"/>
                </a:spcAft>
                <a:buClr>
                  <a:srgbClr val="000000"/>
                </a:buClr>
                <a:buSzPts val="2000"/>
                <a:buFont typeface="Arial"/>
                <a:buNone/>
              </a:pPr>
              <a:r>
                <a:rPr lang="en-US" sz="2000" b="1" dirty="0">
                  <a:latin typeface="Gill Sans"/>
                  <a:ea typeface="Gill Sans"/>
                  <a:cs typeface="Gill Sans"/>
                  <a:sym typeface="Gill Sans"/>
                </a:rPr>
                <a:t>Lowest GPD to answer correctly</a:t>
              </a:r>
              <a:r>
                <a:rPr lang="en-US" sz="1800" dirty="0">
                  <a:effectLst/>
                  <a:latin typeface="Gill Sans MT" panose="020B0502020104020203" pitchFamily="34" charset="0"/>
                  <a:ea typeface="Calibri" panose="020F0502020204030204" pitchFamily="34" charset="0"/>
                  <a:cs typeface="Arial" panose="020B0604020202020204" pitchFamily="34" charset="0"/>
                </a:rPr>
                <a:t>—</a:t>
              </a:r>
              <a:r>
                <a:rPr lang="en-US" sz="2000" i="0" u="none" strike="noStrike" cap="none" dirty="0">
                  <a:latin typeface="Gill Sans"/>
                  <a:ea typeface="Gill Sans"/>
                  <a:cs typeface="Gill Sans"/>
                  <a:sym typeface="Gill Sans"/>
                </a:rPr>
                <a:t>Partially Meets: </a:t>
              </a:r>
              <a:r>
                <a:rPr lang="en-US" sz="2000" dirty="0">
                  <a:latin typeface="Gill Sans"/>
                  <a:ea typeface="Gill Sans"/>
                  <a:cs typeface="Gill Sans"/>
                  <a:sym typeface="Gill Sans"/>
                </a:rPr>
                <a:t>Read and write whole numbers up to 100 in words and in numerals.</a:t>
              </a:r>
              <a:endParaRPr sz="2000" dirty="0">
                <a:latin typeface="Gill Sans"/>
                <a:ea typeface="Gill Sans"/>
                <a:cs typeface="Gill Sans"/>
                <a:sym typeface="Gill Sans"/>
              </a:endParaRPr>
            </a:p>
            <a:p>
              <a:pPr marL="0" marR="0" lvl="0" indent="0" algn="l" rtl="0">
                <a:lnSpc>
                  <a:spcPct val="100000"/>
                </a:lnSpc>
                <a:spcBef>
                  <a:spcPts val="1200"/>
                </a:spcBef>
                <a:spcAft>
                  <a:spcPts val="0"/>
                </a:spcAft>
                <a:buClr>
                  <a:srgbClr val="000000"/>
                </a:buClr>
                <a:buSzPts val="2000"/>
                <a:buFont typeface="Arial"/>
                <a:buNone/>
              </a:pPr>
              <a:r>
                <a:rPr lang="en-US" sz="2000" b="1" dirty="0">
                  <a:highlight>
                    <a:srgbClr val="F4CCCC"/>
                  </a:highlight>
                  <a:latin typeface="Gill Sans"/>
                  <a:ea typeface="Gill Sans"/>
                  <a:cs typeface="Gill Sans"/>
                  <a:sym typeface="Gill Sans"/>
                </a:rPr>
                <a:t>Would 2 out of 3 JP learners answer the item correctly? . .  </a:t>
              </a:r>
              <a:endParaRPr sz="2000" b="1" dirty="0">
                <a:highlight>
                  <a:srgbClr val="F4CCCC"/>
                </a:highlight>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000" b="1" dirty="0">
                  <a:highlight>
                    <a:srgbClr val="F4CCCC"/>
                  </a:highlight>
                  <a:latin typeface="Gill Sans"/>
                  <a:ea typeface="Gill Sans"/>
                  <a:cs typeface="Gill Sans"/>
                  <a:sym typeface="Gill Sans"/>
                </a:rPr>
                <a:t>	</a:t>
              </a:r>
              <a:r>
                <a:rPr lang="en-US" sz="2000" dirty="0">
                  <a:highlight>
                    <a:srgbClr val="F4CCCC"/>
                  </a:highlight>
                  <a:latin typeface="Gill Sans"/>
                  <a:ea typeface="Gill Sans"/>
                  <a:cs typeface="Gill Sans"/>
                  <a:sym typeface="Gill Sans"/>
                </a:rPr>
                <a:t>If yes, then circle JP</a:t>
              </a:r>
              <a:endParaRPr sz="2000" dirty="0">
                <a:highlight>
                  <a:srgbClr val="F4CCCC"/>
                </a:highlight>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000" dirty="0">
                  <a:highlight>
                    <a:srgbClr val="F4CCCC"/>
                  </a:highlight>
                  <a:latin typeface="Gill Sans"/>
                  <a:ea typeface="Gill Sans"/>
                  <a:cs typeface="Gill Sans"/>
                  <a:sym typeface="Gill Sans"/>
                </a:rPr>
                <a:t>	If no, then ask about JM . . .</a:t>
              </a:r>
              <a:endParaRPr sz="2000" dirty="0">
                <a:highlight>
                  <a:srgbClr val="F4CCCC"/>
                </a:highlight>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2000"/>
                <a:buFont typeface="Arial"/>
                <a:buNone/>
              </a:pPr>
              <a:endParaRPr sz="1400" b="0" i="0" u="none" strike="noStrike" cap="none" dirty="0">
                <a:latin typeface="Arial"/>
                <a:ea typeface="Arial"/>
                <a:cs typeface="Arial"/>
                <a:sym typeface="Arial"/>
              </a:endParaRPr>
            </a:p>
          </p:txBody>
        </p:sp>
        <p:sp>
          <p:nvSpPr>
            <p:cNvPr id="1712" name="Google Shape;1712;ga21147bc41_0_14"/>
            <p:cNvSpPr/>
            <p:nvPr/>
          </p:nvSpPr>
          <p:spPr>
            <a:xfrm>
              <a:off x="497000" y="3909475"/>
              <a:ext cx="5636700" cy="21888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Domain: </a:t>
              </a:r>
              <a:r>
                <a:rPr lang="en-US" sz="2000" b="0" i="0" u="none" strike="noStrike" cap="none" dirty="0">
                  <a:latin typeface="Gill Sans"/>
                  <a:ea typeface="Gill Sans"/>
                  <a:cs typeface="Gill Sans"/>
                  <a:sym typeface="Gill Sans"/>
                </a:rPr>
                <a:t>Number </a:t>
              </a:r>
              <a:r>
                <a:rPr lang="en-US" sz="2000" dirty="0">
                  <a:latin typeface="Gill Sans"/>
                  <a:ea typeface="Gill Sans"/>
                  <a:cs typeface="Gill Sans"/>
                  <a:sym typeface="Gill Sans"/>
                </a:rPr>
                <a:t>and Operations</a:t>
              </a:r>
              <a:endParaRPr sz="1400" b="0" i="0" u="none" strike="noStrike" cap="none" dirty="0">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Construct: </a:t>
              </a:r>
              <a:r>
                <a:rPr lang="en-US" sz="2000" b="0" i="0" u="none" strike="noStrike" cap="none" dirty="0">
                  <a:latin typeface="Gill Sans"/>
                  <a:ea typeface="Gill Sans"/>
                  <a:cs typeface="Gill Sans"/>
                  <a:sym typeface="Gill Sans"/>
                </a:rPr>
                <a:t>Whole Numbers </a:t>
              </a:r>
              <a:endParaRPr sz="1400" b="0" i="0" u="none" strike="noStrike" cap="none" dirty="0">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Subconstruct: </a:t>
              </a:r>
              <a:r>
                <a:rPr lang="en-US" sz="2000" b="0" i="0" u="none" strike="noStrike" cap="none" dirty="0">
                  <a:latin typeface="Gill Sans"/>
                  <a:ea typeface="Gill Sans"/>
                  <a:cs typeface="Gill Sans"/>
                  <a:sym typeface="Gill Sans"/>
                </a:rPr>
                <a:t>I</a:t>
              </a:r>
              <a:r>
                <a:rPr lang="en-US" sz="2000" dirty="0">
                  <a:latin typeface="Gill Sans"/>
                  <a:ea typeface="Gill Sans"/>
                  <a:cs typeface="Gill Sans"/>
                  <a:sym typeface="Gill Sans"/>
                </a:rPr>
                <a:t>dentify and count in whole numbers, and identify their relative </a:t>
              </a:r>
              <a:r>
                <a:rPr lang="en-US" sz="2000" dirty="0">
                  <a:latin typeface="Gill Sans"/>
                  <a:ea typeface="Gill Sans"/>
                  <a:cs typeface="Gill Sans"/>
                  <a:sym typeface="Gill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
                    </a:ext>
                  </a:extLst>
                </a:rPr>
                <a:t>magnitude</a:t>
              </a:r>
              <a:endParaRPr sz="1400" b="0" i="0" u="none" strike="noStrike" cap="none" dirty="0">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Knowledge or skill (content standard)</a:t>
              </a:r>
              <a:r>
                <a:rPr lang="en-US" sz="2000" b="0" i="0" u="none" strike="noStrike" cap="none" dirty="0">
                  <a:latin typeface="Gill Sans"/>
                  <a:ea typeface="Gill Sans"/>
                  <a:cs typeface="Gill Sans"/>
                  <a:sym typeface="Gill Sans"/>
                </a:rPr>
                <a:t>: </a:t>
              </a:r>
              <a:r>
                <a:rPr lang="en-US" sz="2000" dirty="0">
                  <a:latin typeface="Gill Sans"/>
                  <a:ea typeface="Gill Sans"/>
                  <a:cs typeface="Gill Sans"/>
                  <a:sym typeface="Gill Sans"/>
                </a:rPr>
                <a:t>Count, read, and write whole numbers</a:t>
              </a:r>
              <a:endParaRPr sz="1400" b="0" i="0" u="none" strike="noStrike" cap="none" dirty="0">
                <a:sym typeface="Arial"/>
              </a:endParaRPr>
            </a:p>
          </p:txBody>
        </p:sp>
        <p:sp>
          <p:nvSpPr>
            <p:cNvPr id="1715" name="Google Shape;1715;ga21147bc41_0_14"/>
            <p:cNvSpPr txBox="1"/>
            <p:nvPr/>
          </p:nvSpPr>
          <p:spPr>
            <a:xfrm>
              <a:off x="6292250" y="2046850"/>
              <a:ext cx="5545200" cy="922200"/>
            </a:xfrm>
            <a:prstGeom prst="rect">
              <a:avLst/>
            </a:prstGeom>
            <a:solidFill>
              <a:schemeClr val="bg1"/>
            </a:solid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latin typeface="Gill Sans"/>
                  <a:ea typeface="Gill Sans"/>
                  <a:cs typeface="Gill Sans"/>
                  <a:sym typeface="Gill Sans"/>
                </a:rPr>
                <a:t>What makes it easy or difficult: </a:t>
              </a:r>
              <a:r>
                <a:rPr lang="en-US" sz="2000">
                  <a:latin typeface="Gill Sans"/>
                  <a:ea typeface="Gill Sans"/>
                  <a:cs typeface="Gill Sans"/>
                  <a:sym typeface="Gill Sans"/>
                </a:rPr>
                <a:t>the other answer choices are strong distractors, especially C.</a:t>
              </a:r>
              <a:endParaRPr sz="2000">
                <a:latin typeface="Gill Sans"/>
                <a:ea typeface="Gill Sans"/>
                <a:cs typeface="Gill Sans"/>
                <a:sym typeface="Gill Sans"/>
              </a:endParaRPr>
            </a:p>
          </p:txBody>
        </p:sp>
      </p:grpSp>
      <p:sp>
        <p:nvSpPr>
          <p:cNvPr id="2" name="Title 1"/>
          <p:cNvSpPr>
            <a:spLocks noGrp="1"/>
          </p:cNvSpPr>
          <p:nvPr>
            <p:ph type="title"/>
          </p:nvPr>
        </p:nvSpPr>
        <p:spPr>
          <a:xfrm>
            <a:off x="609600" y="836878"/>
            <a:ext cx="10871200" cy="580760"/>
          </a:xfrm>
        </p:spPr>
        <p:txBody>
          <a:bodyPr/>
          <a:lstStyle/>
          <a:p>
            <a:r>
              <a:rPr lang="en-US" dirty="0"/>
              <a:t>RATING PRACTICE ITEM 1</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720"/>
        <p:cNvGrpSpPr/>
        <p:nvPr/>
      </p:nvGrpSpPr>
      <p:grpSpPr>
        <a:xfrm>
          <a:off x="0" y="0"/>
          <a:ext cx="0" cy="0"/>
          <a:chOff x="0" y="0"/>
          <a:chExt cx="0" cy="0"/>
        </a:xfrm>
      </p:grpSpPr>
      <p:sp>
        <p:nvSpPr>
          <p:cNvPr id="5" name="Title 4"/>
          <p:cNvSpPr>
            <a:spLocks noGrp="1"/>
          </p:cNvSpPr>
          <p:nvPr>
            <p:ph type="title"/>
          </p:nvPr>
        </p:nvSpPr>
        <p:spPr>
          <a:xfrm>
            <a:off x="609600" y="836878"/>
            <a:ext cx="10871200" cy="580760"/>
          </a:xfrm>
        </p:spPr>
        <p:txBody>
          <a:bodyPr/>
          <a:lstStyle/>
          <a:p>
            <a:r>
              <a:rPr lang="en-US" dirty="0"/>
              <a:t>RATING PRACTICE ITEM 2</a:t>
            </a:r>
          </a:p>
        </p:txBody>
      </p:sp>
      <p:sp>
        <p:nvSpPr>
          <p:cNvPr id="1723" name="Google Shape;1723;ga21147bc41_0_26"/>
          <p:cNvSpPr/>
          <p:nvPr/>
        </p:nvSpPr>
        <p:spPr>
          <a:xfrm>
            <a:off x="492641" y="1527946"/>
            <a:ext cx="4266724" cy="3136392"/>
          </a:xfrm>
          <a:prstGeom prst="rect">
            <a:avLst/>
          </a:prstGeom>
          <a:solidFill>
            <a:schemeClr val="bg1"/>
          </a:solidFill>
          <a:ln w="9525" cap="flat" cmpd="sng">
            <a:noFill/>
            <a:prstDash val="solid"/>
            <a:round/>
            <a:headEnd type="none" w="sm" len="sm"/>
            <a:tailEnd type="none" w="sm" len="sm"/>
          </a:ln>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000" b="0" i="0" u="none" strike="noStrike" cap="none" dirty="0">
                <a:latin typeface="Gill Sans"/>
                <a:ea typeface="Gill Sans"/>
                <a:cs typeface="Gill Sans"/>
                <a:sym typeface="Gill Sans"/>
              </a:rPr>
              <a:t>What is the difference in time shown between these two clocks?</a:t>
            </a:r>
            <a:endParaRPr sz="2000" b="0" i="0" u="none" strike="noStrike" cap="none" dirty="0">
              <a:latin typeface="Gill Sans"/>
              <a:ea typeface="Gill Sans"/>
              <a:cs typeface="Gill Sans"/>
              <a:sym typeface="Gill Sans"/>
            </a:endParaRPr>
          </a:p>
          <a:p>
            <a:pPr marL="0" marR="0" lvl="0" indent="0" algn="ctr" rtl="0">
              <a:lnSpc>
                <a:spcPct val="100000"/>
              </a:lnSpc>
              <a:spcBef>
                <a:spcPts val="1200"/>
              </a:spcBef>
              <a:spcAft>
                <a:spcPts val="0"/>
              </a:spcAft>
              <a:buClr>
                <a:srgbClr val="000000"/>
              </a:buClr>
              <a:buSzPts val="8000"/>
              <a:buFont typeface="Arial"/>
              <a:buNone/>
            </a:pPr>
            <a:r>
              <a:rPr lang="en-US" sz="10100" b="0" i="0" u="none" strike="noStrike" cap="none" dirty="0">
                <a:latin typeface="Gill Sans"/>
                <a:ea typeface="Gill Sans"/>
                <a:cs typeface="Gill Sans"/>
                <a:sym typeface="Gill Sans"/>
              </a:rPr>
              <a:t>🕒	🕔</a:t>
            </a:r>
            <a:r>
              <a:rPr lang="en-US" sz="1400" b="0" i="0" u="none" strike="noStrike" cap="none" dirty="0">
                <a:latin typeface="Gill Sans"/>
                <a:ea typeface="Gill Sans"/>
                <a:cs typeface="Gill Sans"/>
                <a:sym typeface="Gill Sans"/>
              </a:rPr>
              <a:t>	</a:t>
            </a:r>
            <a:endParaRPr sz="1400" b="0" i="0" u="none" strike="noStrike" cap="none" dirty="0">
              <a:latin typeface="Gill Sans"/>
              <a:ea typeface="Gill Sans"/>
              <a:cs typeface="Gill Sans"/>
              <a:sym typeface="Gill Sans"/>
            </a:endParaRPr>
          </a:p>
        </p:txBody>
      </p:sp>
      <p:sp>
        <p:nvSpPr>
          <p:cNvPr id="1724" name="Google Shape;1724;ga21147bc41_0_26"/>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ga21147bc41_0_26"/>
          <p:cNvSpPr txBox="1"/>
          <p:nvPr/>
        </p:nvSpPr>
        <p:spPr>
          <a:xfrm>
            <a:off x="492641" y="4811991"/>
            <a:ext cx="11206719" cy="1774500"/>
          </a:xfrm>
          <a:prstGeom prst="rect">
            <a:avLst/>
          </a:prstGeom>
          <a:solidFill>
            <a:schemeClr val="bg1"/>
          </a:solid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116"/>
              <a:buFont typeface="Arial"/>
              <a:buNone/>
            </a:pPr>
            <a:r>
              <a:rPr lang="en-US" sz="2000" b="1" i="0" u="none" strike="noStrike" cap="none" dirty="0">
                <a:latin typeface="Gill Sans"/>
                <a:ea typeface="Gill Sans"/>
                <a:cs typeface="Gill Sans"/>
                <a:sym typeface="Gill Sans"/>
              </a:rPr>
              <a:t>Domain:</a:t>
            </a:r>
            <a:r>
              <a:rPr lang="en-US" sz="2000" b="1" dirty="0">
                <a:latin typeface="Gill Sans"/>
                <a:ea typeface="Gill Sans"/>
                <a:cs typeface="Gill Sans"/>
                <a:sym typeface="Gill Sans"/>
              </a:rPr>
              <a:t>  </a:t>
            </a:r>
            <a:r>
              <a:rPr lang="en-US" sz="2000" b="0" i="0" u="none" strike="noStrike" cap="none" dirty="0">
                <a:latin typeface="Gill Sans"/>
                <a:ea typeface="Gill Sans"/>
                <a:cs typeface="Gill Sans"/>
                <a:sym typeface="Gill Sans"/>
              </a:rPr>
              <a:t>Measurement</a:t>
            </a:r>
            <a:endParaRPr sz="2000" b="1" i="0" u="none" strike="noStrike" cap="none" dirty="0">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116"/>
              <a:buFont typeface="Arial"/>
              <a:buNone/>
            </a:pPr>
            <a:r>
              <a:rPr lang="en-US" sz="2000" b="1" i="0" u="none" strike="noStrike" cap="none" dirty="0">
                <a:latin typeface="Gill Sans"/>
                <a:ea typeface="Gill Sans"/>
                <a:cs typeface="Gill Sans"/>
                <a:sym typeface="Gill Sans"/>
              </a:rPr>
              <a:t>Construct:</a:t>
            </a:r>
            <a:r>
              <a:rPr lang="en-US" sz="2000" b="1" dirty="0">
                <a:latin typeface="Gill Sans"/>
                <a:ea typeface="Gill Sans"/>
                <a:cs typeface="Gill Sans"/>
                <a:sym typeface="Gill Sans"/>
              </a:rPr>
              <a:t>  </a:t>
            </a:r>
            <a:r>
              <a:rPr lang="en-US" sz="2000" b="0" i="0" u="none" strike="noStrike" cap="none" dirty="0">
                <a:latin typeface="Gill Sans"/>
                <a:ea typeface="Gill Sans"/>
                <a:cs typeface="Gill Sans"/>
                <a:sym typeface="Gill Sans"/>
              </a:rPr>
              <a:t>Time</a:t>
            </a:r>
            <a:endParaRPr sz="2000" b="1" i="0" u="none" strike="noStrike" cap="none" dirty="0">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116"/>
              <a:buFont typeface="Arial"/>
              <a:buNone/>
            </a:pPr>
            <a:r>
              <a:rPr lang="en-US" sz="2000" b="1" i="0" u="none" strike="noStrike" cap="none" dirty="0" err="1">
                <a:latin typeface="Gill Sans"/>
                <a:ea typeface="Gill Sans"/>
                <a:cs typeface="Gill Sans"/>
                <a:sym typeface="Gill Sans"/>
              </a:rPr>
              <a:t>Subconstruct</a:t>
            </a:r>
            <a:r>
              <a:rPr lang="en-US" sz="2000" b="1" i="0" u="none" strike="noStrike" cap="none" dirty="0">
                <a:latin typeface="Gill Sans"/>
                <a:ea typeface="Gill Sans"/>
                <a:cs typeface="Gill Sans"/>
                <a:sym typeface="Gill Sans"/>
              </a:rPr>
              <a:t>:</a:t>
            </a:r>
            <a:r>
              <a:rPr lang="en-US" sz="2000" b="1" dirty="0">
                <a:latin typeface="Gill Sans"/>
                <a:ea typeface="Gill Sans"/>
                <a:cs typeface="Gill Sans"/>
                <a:sym typeface="Gill Sans"/>
              </a:rPr>
              <a:t>  </a:t>
            </a:r>
            <a:r>
              <a:rPr lang="en-US" sz="2000" b="0" i="0" u="none" strike="noStrike" cap="none" dirty="0">
                <a:latin typeface="Gill Sans"/>
                <a:ea typeface="Gill Sans"/>
                <a:cs typeface="Gill Sans"/>
                <a:sym typeface="Gill Sans"/>
              </a:rPr>
              <a:t>Tell time AND solve problems involving time</a:t>
            </a:r>
            <a:endParaRPr sz="2000" b="0" i="0" u="none" strike="noStrike" cap="none" dirty="0">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116"/>
              <a:buFont typeface="Arial"/>
              <a:buNone/>
            </a:pPr>
            <a:r>
              <a:rPr lang="en-US" sz="2000" b="1" i="0" u="none" strike="noStrike" cap="none" dirty="0">
                <a:latin typeface="Gill Sans"/>
                <a:ea typeface="Gill Sans"/>
                <a:cs typeface="Gill Sans"/>
                <a:sym typeface="Gill Sans"/>
              </a:rPr>
              <a:t>Knowledge or skill (content standard):</a:t>
            </a:r>
            <a:r>
              <a:rPr lang="en-US" sz="2000" b="1" dirty="0">
                <a:latin typeface="Gill Sans"/>
                <a:ea typeface="Gill Sans"/>
                <a:cs typeface="Gill Sans"/>
                <a:sym typeface="Gill Sans"/>
              </a:rPr>
              <a:t>  </a:t>
            </a:r>
            <a:r>
              <a:rPr lang="en-US" sz="2000" dirty="0">
                <a:latin typeface="Gill Sans"/>
                <a:ea typeface="Gill Sans"/>
                <a:cs typeface="Gill Sans"/>
                <a:sym typeface="Gill Sans"/>
              </a:rPr>
              <a:t>Tell time using an analog clock AND identify or solve problems involving equivalences between different units of time</a:t>
            </a:r>
            <a:endParaRPr sz="2000" b="0" i="0" u="none" strike="noStrike" cap="none" dirty="0">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2000" b="0" i="0" u="none" strike="noStrike" cap="none" dirty="0">
              <a:latin typeface="Gill Sans"/>
              <a:ea typeface="Gill Sans"/>
              <a:cs typeface="Gill Sans"/>
              <a:sym typeface="Gill Sans"/>
            </a:endParaRPr>
          </a:p>
        </p:txBody>
      </p:sp>
      <p:sp>
        <p:nvSpPr>
          <p:cNvPr id="12" name="Google Shape;1721;ga21147bc41_0_26"/>
          <p:cNvSpPr txBox="1">
            <a:spLocks noGrp="1"/>
          </p:cNvSpPr>
          <p:nvPr>
            <p:ph type="body" idx="1"/>
          </p:nvPr>
        </p:nvSpPr>
        <p:spPr>
          <a:xfrm>
            <a:off x="4967204" y="1527946"/>
            <a:ext cx="6732156" cy="31317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116"/>
              <a:buNone/>
            </a:pPr>
            <a:r>
              <a:rPr lang="en-US" sz="2000" b="1" dirty="0"/>
              <a:t>What makes the item easy/difficult?</a:t>
            </a:r>
            <a:endParaRPr sz="2000" dirty="0"/>
          </a:p>
          <a:p>
            <a:pPr marL="0" lvl="0" indent="0" algn="l" rtl="0">
              <a:lnSpc>
                <a:spcPct val="100000"/>
              </a:lnSpc>
              <a:spcBef>
                <a:spcPts val="0"/>
              </a:spcBef>
              <a:spcAft>
                <a:spcPts val="0"/>
              </a:spcAft>
              <a:buSzPts val="2116"/>
              <a:buNone/>
            </a:pPr>
            <a:r>
              <a:rPr lang="en-US" sz="2000" dirty="0"/>
              <a:t>Difficult</a:t>
            </a:r>
            <a:r>
              <a:rPr lang="en-US" sz="2000" dirty="0">
                <a:effectLst/>
                <a:latin typeface="Gill Sans MT" panose="020B0502020104020203" pitchFamily="34" charset="0"/>
                <a:ea typeface="Calibri" panose="020F0502020204030204" pitchFamily="34" charset="0"/>
                <a:cs typeface="Arial" panose="020B0604020202020204" pitchFamily="34" charset="0"/>
              </a:rPr>
              <a:t>—</a:t>
            </a:r>
            <a:r>
              <a:rPr lang="en-US" sz="2000" dirty="0"/>
              <a:t>it is a two-step problem, and the numbers are not shown on the clocks</a:t>
            </a:r>
          </a:p>
          <a:p>
            <a:pPr marL="0" lvl="0" indent="0" algn="l" rtl="0">
              <a:lnSpc>
                <a:spcPct val="100000"/>
              </a:lnSpc>
              <a:spcAft>
                <a:spcPts val="0"/>
              </a:spcAft>
              <a:buSzPts val="2116"/>
              <a:buNone/>
            </a:pPr>
            <a:r>
              <a:rPr lang="en-US" sz="2000" b="1" dirty="0"/>
              <a:t>Lowest GPD to answer correctly?</a:t>
            </a:r>
            <a:endParaRPr sz="2000" dirty="0"/>
          </a:p>
          <a:p>
            <a:pPr marL="0" lvl="0" indent="0" algn="l" rtl="0">
              <a:lnSpc>
                <a:spcPct val="100000"/>
              </a:lnSpc>
              <a:spcBef>
                <a:spcPts val="0"/>
              </a:spcBef>
              <a:spcAft>
                <a:spcPts val="0"/>
              </a:spcAft>
              <a:buSzPts val="2116"/>
              <a:buNone/>
            </a:pPr>
            <a:r>
              <a:rPr lang="en-US" sz="2000" dirty="0"/>
              <a:t>Grade 3 Meets</a:t>
            </a:r>
            <a:r>
              <a:rPr lang="en-US" sz="2000" dirty="0">
                <a:effectLst/>
                <a:latin typeface="Gill Sans MT" panose="020B0502020104020203" pitchFamily="34" charset="0"/>
                <a:ea typeface="Calibri" panose="020F0502020204030204" pitchFamily="34" charset="0"/>
                <a:cs typeface="Arial" panose="020B0604020202020204" pitchFamily="34" charset="0"/>
              </a:rPr>
              <a:t>—</a:t>
            </a:r>
            <a:r>
              <a:rPr lang="en-US" sz="2000" dirty="0"/>
              <a:t>Tell time using an analog clock to the nearest hour AND Solve problems, including real-world problems, involving elapsed time in hours. So above exceeds for grade 2</a:t>
            </a:r>
            <a:endParaRPr sz="2000" dirty="0"/>
          </a:p>
          <a:p>
            <a:pPr marL="0" lvl="0" indent="0" algn="l" rtl="0">
              <a:spcBef>
                <a:spcPts val="1200"/>
              </a:spcBef>
              <a:spcAft>
                <a:spcPts val="0"/>
              </a:spcAft>
              <a:buSzPts val="2000"/>
              <a:buNone/>
            </a:pPr>
            <a:r>
              <a:rPr lang="en-US" sz="2000" b="1" dirty="0">
                <a:highlight>
                  <a:srgbClr val="F4CCCC"/>
                </a:highlight>
              </a:rPr>
              <a:t>Would 2 out of 3 JP learners answer the item correctly? . .  </a:t>
            </a:r>
            <a:endParaRPr sz="2000" dirty="0">
              <a:highlight>
                <a:srgbClr val="F4CCCC"/>
              </a:highlight>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5" name="Title 4"/>
          <p:cNvSpPr>
            <a:spLocks noGrp="1"/>
          </p:cNvSpPr>
          <p:nvPr>
            <p:ph type="title"/>
          </p:nvPr>
        </p:nvSpPr>
        <p:spPr>
          <a:xfrm>
            <a:off x="609600" y="836878"/>
            <a:ext cx="10871200" cy="580760"/>
          </a:xfrm>
        </p:spPr>
        <p:txBody>
          <a:bodyPr/>
          <a:lstStyle/>
          <a:p>
            <a:r>
              <a:rPr lang="en-US" dirty="0"/>
              <a:t>RATING PRACTICE ITEM 3</a:t>
            </a:r>
          </a:p>
        </p:txBody>
      </p:sp>
      <p:pic>
        <p:nvPicPr>
          <p:cNvPr id="1733" name="Google Shape;1733;ga21147bc41_0_36" descr="A picture containing drawing&#10;&#10;Description automatically generated"/>
          <p:cNvPicPr preferRelativeResize="0"/>
          <p:nvPr/>
        </p:nvPicPr>
        <p:blipFill rotWithShape="1">
          <a:blip r:embed="rId3">
            <a:alphaModFix/>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582258" y="1452623"/>
            <a:ext cx="6660901" cy="2414250"/>
          </a:xfrm>
          <a:prstGeom prst="rect">
            <a:avLst/>
          </a:prstGeom>
          <a:noFill/>
          <a:ln w="9525" cap="flat" cmpd="sng">
            <a:noFill/>
            <a:prstDash val="solid"/>
            <a:round/>
            <a:headEnd type="none" w="sm" len="sm"/>
            <a:tailEnd type="none" w="sm" len="sm"/>
          </a:ln>
        </p:spPr>
      </p:pic>
      <p:sp>
        <p:nvSpPr>
          <p:cNvPr id="1734" name="Google Shape;1734;ga21147bc41_0_36"/>
          <p:cNvSpPr txBox="1"/>
          <p:nvPr/>
        </p:nvSpPr>
        <p:spPr>
          <a:xfrm>
            <a:off x="582258" y="3879980"/>
            <a:ext cx="6653917" cy="5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666666"/>
                </a:solidFill>
                <a:latin typeface="+mj-lt"/>
                <a:ea typeface="Open Sans"/>
                <a:cs typeface="Open Sans"/>
                <a:sym typeface="Open Sans"/>
              </a:rPr>
              <a:t>Source:  Mullis, I. V. S., Martin, M. O., Foy, P., &amp; Hooper, M. (2016). </a:t>
            </a:r>
            <a:r>
              <a:rPr lang="en-US" sz="1000" b="0" i="1" u="none" strike="noStrike" cap="none" dirty="0">
                <a:solidFill>
                  <a:srgbClr val="666666"/>
                </a:solidFill>
                <a:latin typeface="+mj-lt"/>
                <a:ea typeface="Open Sans"/>
                <a:cs typeface="Open Sans"/>
                <a:sym typeface="Open Sans"/>
              </a:rPr>
              <a:t>TIMSS 2015 International Results in Mathematics.</a:t>
            </a:r>
            <a:r>
              <a:rPr lang="en-US" sz="1000" b="0" i="0" u="none" strike="noStrike" cap="none" dirty="0">
                <a:solidFill>
                  <a:srgbClr val="666666"/>
                </a:solidFill>
                <a:latin typeface="+mj-lt"/>
                <a:ea typeface="Open Sans"/>
                <a:cs typeface="Open Sans"/>
                <a:sym typeface="Open Sans"/>
              </a:rPr>
              <a:t> Retrieved from Boston College, TIMSS &amp; PIRLS International Study Center website: </a:t>
            </a:r>
            <a:r>
              <a:rPr lang="en-US" sz="1000" b="0" i="0" u="sng" strike="noStrike" cap="none" dirty="0">
                <a:solidFill>
                  <a:srgbClr val="666666"/>
                </a:solidFill>
                <a:latin typeface="+mj-lt"/>
                <a:ea typeface="Open Sans"/>
                <a:cs typeface="Open Sans"/>
                <a:sym typeface="Open Sans"/>
                <a:hlinkClick r:id="rId5">
                  <a:extLst>
                    <a:ext uri="{A12FA001-AC4F-418D-AE19-62706E023703}">
                      <ahyp:hlinkClr xmlns:ahyp="http://schemas.microsoft.com/office/drawing/2018/hyperlinkcolor" val="tx"/>
                    </a:ext>
                  </a:extLst>
                </a:hlinkClick>
              </a:rPr>
              <a:t>http://timssandpirls.bc.edu/timss2015/interna</a:t>
            </a:r>
            <a:r>
              <a:rPr lang="en-US" sz="1000" b="0" i="0" u="sng" strike="noStrike" cap="none" dirty="0">
                <a:solidFill>
                  <a:srgbClr val="666666"/>
                </a:solidFill>
                <a:latin typeface="+mj-lt"/>
                <a:ea typeface="Open Sans"/>
                <a:cs typeface="Open Sans"/>
                <a:sym typeface="Open Sans"/>
              </a:rPr>
              <a:t>tional-results/</a:t>
            </a:r>
            <a:endParaRPr sz="1000" b="0" i="0" u="sng" strike="noStrike" cap="none" dirty="0">
              <a:solidFill>
                <a:srgbClr val="000000"/>
              </a:solidFill>
              <a:latin typeface="+mj-lt"/>
              <a:sym typeface="Arial"/>
            </a:endParaRPr>
          </a:p>
        </p:txBody>
      </p:sp>
      <p:sp>
        <p:nvSpPr>
          <p:cNvPr id="1735" name="Google Shape;1735;ga21147bc41_0_36"/>
          <p:cNvSpPr txBox="1"/>
          <p:nvPr/>
        </p:nvSpPr>
        <p:spPr>
          <a:xfrm>
            <a:off x="582258" y="4605123"/>
            <a:ext cx="6660900" cy="19389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latin typeface="Gill Sans MT" panose="020B0502020104020203" pitchFamily="34" charset="0"/>
                <a:ea typeface="Gill Sans"/>
                <a:cs typeface="Gill Sans"/>
                <a:sym typeface="Gill Sans"/>
              </a:rPr>
              <a:t>Domain:  </a:t>
            </a:r>
            <a:r>
              <a:rPr lang="en-US" sz="2000" b="0" i="0" u="none" strike="noStrike" cap="none" dirty="0">
                <a:latin typeface="Gill Sans MT" panose="020B0502020104020203" pitchFamily="34" charset="0"/>
                <a:ea typeface="Gill Sans"/>
                <a:cs typeface="Gill Sans"/>
                <a:sym typeface="Gill Sans"/>
              </a:rPr>
              <a:t>Number and Operations</a:t>
            </a:r>
            <a:r>
              <a:rPr lang="en-US" sz="2000" b="1" i="0" u="none" strike="noStrike" cap="none" dirty="0">
                <a:latin typeface="Gill Sans MT" panose="020B0502020104020203" pitchFamily="34" charset="0"/>
                <a:ea typeface="Gill Sans"/>
                <a:cs typeface="Gill Sans"/>
                <a:sym typeface="Gill Sans"/>
              </a:rPr>
              <a:t>	                  </a:t>
            </a:r>
            <a:br>
              <a:rPr lang="en-US" sz="2000" b="1" i="0" u="none" strike="noStrike" cap="none" dirty="0">
                <a:latin typeface="Gill Sans MT" panose="020B0502020104020203" pitchFamily="34" charset="0"/>
                <a:ea typeface="Gill Sans"/>
                <a:cs typeface="Gill Sans"/>
                <a:sym typeface="Gill Sans"/>
              </a:rPr>
            </a:br>
            <a:r>
              <a:rPr lang="en-US" sz="2000" b="1" i="0" u="none" strike="noStrike" cap="none" dirty="0">
                <a:latin typeface="Gill Sans MT" panose="020B0502020104020203" pitchFamily="34" charset="0"/>
                <a:ea typeface="Gill Sans"/>
                <a:cs typeface="Gill Sans"/>
                <a:sym typeface="Gill Sans"/>
              </a:rPr>
              <a:t>Construct:  </a:t>
            </a:r>
            <a:r>
              <a:rPr lang="en-US" sz="2000" b="0" i="0" u="none" strike="noStrike" cap="none" dirty="0">
                <a:latin typeface="Gill Sans MT" panose="020B0502020104020203" pitchFamily="34" charset="0"/>
                <a:ea typeface="Gill Sans"/>
                <a:cs typeface="Gill Sans"/>
                <a:sym typeface="Gill Sans"/>
              </a:rPr>
              <a:t>Fractions</a:t>
            </a:r>
            <a:r>
              <a:rPr lang="en-US" sz="2000" b="1" i="0" u="none" strike="noStrike" cap="none" dirty="0">
                <a:latin typeface="Gill Sans MT" panose="020B0502020104020203" pitchFamily="34" charset="0"/>
                <a:ea typeface="Gill Sans"/>
                <a:cs typeface="Gill Sans"/>
                <a:sym typeface="Gill Sans"/>
              </a:rPr>
              <a:t>		    	      </a:t>
            </a:r>
            <a:endParaRPr sz="2000" b="1" i="0" u="none" strike="noStrike" cap="none" dirty="0">
              <a:latin typeface="Gill Sans MT" panose="020B0502020104020203" pitchFamily="34" charset="0"/>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err="1">
                <a:latin typeface="Gill Sans MT" panose="020B0502020104020203" pitchFamily="34" charset="0"/>
                <a:ea typeface="Gill Sans"/>
                <a:cs typeface="Gill Sans"/>
                <a:sym typeface="Gill Sans"/>
              </a:rPr>
              <a:t>Subconstruct</a:t>
            </a:r>
            <a:r>
              <a:rPr lang="en-US" sz="2000" b="1" i="0" u="none" strike="noStrike" cap="none" dirty="0">
                <a:latin typeface="Gill Sans MT" panose="020B0502020104020203" pitchFamily="34" charset="0"/>
                <a:ea typeface="Gill Sans"/>
                <a:cs typeface="Gill Sans"/>
                <a:sym typeface="Gill Sans"/>
              </a:rPr>
              <a:t>:  </a:t>
            </a:r>
            <a:r>
              <a:rPr lang="en-US" sz="2000" dirty="0">
                <a:latin typeface="Gill Sans MT" panose="020B0502020104020203" pitchFamily="34" charset="0"/>
                <a:ea typeface="Gill Sans"/>
                <a:cs typeface="Gill Sans"/>
                <a:sym typeface="Gill Sans"/>
              </a:rPr>
              <a:t>Identify and represent fractions using objects, pictures, and symbols, and identify relative magnitude</a:t>
            </a:r>
            <a:endParaRPr sz="1400" b="0" i="0" u="none" strike="noStrike" cap="none" dirty="0">
              <a:latin typeface="Gill Sans MT" panose="020B0502020104020203" pitchFamily="34" charset="0"/>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latin typeface="Gill Sans MT" panose="020B0502020104020203" pitchFamily="34" charset="0"/>
                <a:ea typeface="Gill Sans"/>
                <a:cs typeface="Gill Sans"/>
                <a:sym typeface="Gill Sans"/>
              </a:rPr>
              <a:t>Knowledge/skills:  </a:t>
            </a:r>
            <a:r>
              <a:rPr lang="en-US" sz="2000" dirty="0">
                <a:latin typeface="Gill Sans MT" panose="020B0502020104020203" pitchFamily="34" charset="0"/>
                <a:ea typeface="Gill Sans"/>
                <a:cs typeface="Gill Sans"/>
                <a:sym typeface="Gill Sans"/>
              </a:rPr>
              <a:t>Express a visual representation of a fraction (picture, objects) in fractional notation</a:t>
            </a:r>
            <a:endParaRPr sz="1400" b="0" i="0" u="none" strike="noStrike" cap="none" dirty="0">
              <a:latin typeface="Gill Sans MT" panose="020B0502020104020203" pitchFamily="34" charset="0"/>
              <a:sym typeface="Arial"/>
            </a:endParaRPr>
          </a:p>
        </p:txBody>
      </p:sp>
      <p:sp>
        <p:nvSpPr>
          <p:cNvPr id="1736" name="Google Shape;1736;ga21147bc41_0_36"/>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732;ga21147bc41_0_36"/>
          <p:cNvSpPr txBox="1">
            <a:spLocks noGrp="1"/>
          </p:cNvSpPr>
          <p:nvPr>
            <p:ph type="body" idx="1"/>
          </p:nvPr>
        </p:nvSpPr>
        <p:spPr>
          <a:xfrm>
            <a:off x="7413153" y="1452623"/>
            <a:ext cx="4158900" cy="50916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lvl="0" indent="0">
              <a:spcBef>
                <a:spcPts val="600"/>
              </a:spcBef>
              <a:buNone/>
            </a:pPr>
            <a:r>
              <a:rPr lang="en-US" sz="2000" b="1" dirty="0">
                <a:latin typeface="Gill Sans MT" panose="020B0502020104020203" pitchFamily="34" charset="0"/>
              </a:rPr>
              <a:t>What makes the item easy/difficult? easy/difficult?</a:t>
            </a:r>
            <a:r>
              <a:rPr lang="en-US" sz="2000" dirty="0">
                <a:latin typeface="Gill Sans MT" panose="020B0502020104020203" pitchFamily="34" charset="0"/>
              </a:rPr>
              <a:t>	</a:t>
            </a:r>
          </a:p>
          <a:p>
            <a:pPr marL="0" lvl="0" indent="0">
              <a:spcBef>
                <a:spcPts val="600"/>
              </a:spcBef>
              <a:buNone/>
            </a:pPr>
            <a:r>
              <a:rPr lang="en-US" sz="2000" dirty="0">
                <a:latin typeface="Gill Sans MT" panose="020B0502020104020203" pitchFamily="34" charset="0"/>
              </a:rPr>
              <a:t>Difficult</a:t>
            </a:r>
            <a:r>
              <a:rPr lang="en-US" sz="2000" dirty="0">
                <a:latin typeface="Gill Sans MT" panose="020B0502020104020203" pitchFamily="34" charset="0"/>
                <a:ea typeface="Calibri" panose="020F0502020204030204" pitchFamily="34" charset="0"/>
                <a:cs typeface="Arial" panose="020B0604020202020204" pitchFamily="34" charset="0"/>
              </a:rPr>
              <a:t>—</a:t>
            </a:r>
            <a:r>
              <a:rPr lang="en-US" sz="2000" dirty="0">
                <a:latin typeface="Gill Sans MT" panose="020B0502020104020203" pitchFamily="34" charset="0"/>
              </a:rPr>
              <a:t>understanding that the shaded portion must be 1/3 shaded rather than just that 1 out of 3 pieces must be shaded.  C is a strong distractor.</a:t>
            </a:r>
          </a:p>
          <a:p>
            <a:pPr marL="0" lvl="0" indent="0">
              <a:buNone/>
            </a:pPr>
            <a:r>
              <a:rPr lang="en-US" sz="2000" b="1" dirty="0">
                <a:latin typeface="Gill Sans MT" panose="020B0502020104020203" pitchFamily="34" charset="0"/>
              </a:rPr>
              <a:t>Lowest GPD to answer correctly?</a:t>
            </a:r>
            <a:endParaRPr sz="2000" dirty="0">
              <a:latin typeface="Gill Sans MT" panose="020B0502020104020203" pitchFamily="34" charset="0"/>
            </a:endParaRPr>
          </a:p>
          <a:p>
            <a:pPr marL="0" lvl="0" indent="0">
              <a:spcBef>
                <a:spcPts val="600"/>
              </a:spcBef>
              <a:buNone/>
            </a:pPr>
            <a:r>
              <a:rPr lang="en-US" sz="2000" dirty="0">
                <a:latin typeface="Gill Sans MT" panose="020B0502020104020203" pitchFamily="34" charset="0"/>
              </a:rPr>
              <a:t>Grade 3 Partially Meets</a:t>
            </a:r>
            <a:r>
              <a:rPr lang="en-US" sz="2000" dirty="0">
                <a:latin typeface="Gill Sans MT" panose="020B0502020104020203" pitchFamily="34" charset="0"/>
                <a:ea typeface="Calibri" panose="020F0502020204030204" pitchFamily="34" charset="0"/>
                <a:cs typeface="Arial" panose="020B0604020202020204" pitchFamily="34" charset="0"/>
              </a:rPr>
              <a:t>—</a:t>
            </a:r>
            <a:r>
              <a:rPr lang="en-US" sz="2000" dirty="0">
                <a:latin typeface="Gill Sans MT" panose="020B0502020104020203" pitchFamily="34" charset="0"/>
              </a:rPr>
              <a:t>Identify everyday unit fractions represented as pictures in fractional notation. “No fit” for grade 2</a:t>
            </a:r>
            <a:endParaRPr sz="2000" dirty="0">
              <a:latin typeface="Gill Sans MT" panose="020B0502020104020203" pitchFamily="34" charset="0"/>
            </a:endParaRPr>
          </a:p>
          <a:p>
            <a:pPr marL="0" lvl="0" indent="0" algn="l" rtl="0">
              <a:spcBef>
                <a:spcPts val="1200"/>
              </a:spcBef>
              <a:spcAft>
                <a:spcPts val="0"/>
              </a:spcAft>
              <a:buClr>
                <a:schemeClr val="dk1"/>
              </a:buClr>
              <a:buSzPts val="2000"/>
              <a:buFont typeface="Arial"/>
              <a:buNone/>
            </a:pPr>
            <a:r>
              <a:rPr lang="en-US" sz="2000" b="1" dirty="0">
                <a:highlight>
                  <a:srgbClr val="F4CCCC"/>
                </a:highlight>
                <a:latin typeface="Gill Sans MT" panose="020B0502020104020203" pitchFamily="34" charset="0"/>
              </a:rPr>
              <a:t>Would 2 out of 3 JP learners answer the item correctly? . .  </a:t>
            </a:r>
            <a:endParaRPr sz="2000" dirty="0">
              <a:highlight>
                <a:srgbClr val="F4CCCC"/>
              </a:highlight>
              <a:latin typeface="Gill Sans MT" panose="020B05020201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10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10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sp>
        <p:nvSpPr>
          <p:cNvPr id="5" name="Title 4"/>
          <p:cNvSpPr>
            <a:spLocks noGrp="1"/>
          </p:cNvSpPr>
          <p:nvPr>
            <p:ph type="title"/>
          </p:nvPr>
        </p:nvSpPr>
        <p:spPr>
          <a:xfrm>
            <a:off x="609600" y="836878"/>
            <a:ext cx="10871200" cy="580760"/>
          </a:xfrm>
        </p:spPr>
        <p:txBody>
          <a:bodyPr/>
          <a:lstStyle/>
          <a:p>
            <a:r>
              <a:rPr lang="en-US" dirty="0"/>
              <a:t>RATING PRACTICE ITEM 4</a:t>
            </a:r>
          </a:p>
        </p:txBody>
      </p:sp>
      <p:sp>
        <p:nvSpPr>
          <p:cNvPr id="1745" name="Google Shape;1745;ga21147bc41_0_46"/>
          <p:cNvSpPr txBox="1"/>
          <p:nvPr/>
        </p:nvSpPr>
        <p:spPr>
          <a:xfrm>
            <a:off x="507998" y="4549423"/>
            <a:ext cx="7044267" cy="2808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666666"/>
                </a:solidFill>
                <a:latin typeface="+mj-lt"/>
                <a:ea typeface="Open Sans"/>
                <a:cs typeface="Open Sans"/>
                <a:sym typeface="Open Sans"/>
              </a:rPr>
              <a:t>Source:  Mullis, I. V. S., Martin, M. O., Foy, P., &amp; Hooper, M. (2016). </a:t>
            </a:r>
            <a:r>
              <a:rPr lang="en-US" sz="1000" b="0" i="1" u="none" strike="noStrike" cap="none" dirty="0">
                <a:solidFill>
                  <a:srgbClr val="666666"/>
                </a:solidFill>
                <a:latin typeface="+mj-lt"/>
                <a:ea typeface="Open Sans"/>
                <a:cs typeface="Open Sans"/>
                <a:sym typeface="Open Sans"/>
              </a:rPr>
              <a:t>TIMSS 2015 International Results in Mathematics.</a:t>
            </a:r>
            <a:r>
              <a:rPr lang="en-US" sz="1000" b="0" i="0" u="none" strike="noStrike" cap="none" dirty="0">
                <a:solidFill>
                  <a:srgbClr val="666666"/>
                </a:solidFill>
                <a:latin typeface="+mj-lt"/>
                <a:ea typeface="Open Sans"/>
                <a:cs typeface="Open Sans"/>
                <a:sym typeface="Open Sans"/>
              </a:rPr>
              <a:t> </a:t>
            </a:r>
            <a:endParaRPr sz="1000" b="0" i="0" u="none" strike="noStrike" cap="none" dirty="0">
              <a:solidFill>
                <a:srgbClr val="000000"/>
              </a:solidFill>
              <a:latin typeface="+mj-lt"/>
              <a:sym typeface="Arial"/>
            </a:endParaRPr>
          </a:p>
        </p:txBody>
      </p:sp>
      <p:sp>
        <p:nvSpPr>
          <p:cNvPr id="1746" name="Google Shape;1746;ga21147bc41_0_46"/>
          <p:cNvSpPr txBox="1"/>
          <p:nvPr/>
        </p:nvSpPr>
        <p:spPr>
          <a:xfrm>
            <a:off x="496709" y="4854223"/>
            <a:ext cx="7040880" cy="1704622"/>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900" b="1" i="0" u="none" strike="noStrike" cap="none" dirty="0">
                <a:latin typeface="Gill Sans MT" panose="020B0502020104020203" pitchFamily="34" charset="0"/>
                <a:ea typeface="Gill Sans"/>
                <a:cs typeface="Gill Sans"/>
                <a:sym typeface="Gill Sans"/>
              </a:rPr>
              <a:t>Domain: </a:t>
            </a:r>
            <a:r>
              <a:rPr lang="en-US" sz="1900" b="0" i="0" u="none" strike="noStrike" cap="none" dirty="0">
                <a:latin typeface="Gill Sans MT" panose="020B0502020104020203" pitchFamily="34" charset="0"/>
                <a:ea typeface="Gill Sans"/>
                <a:cs typeface="Gill Sans"/>
                <a:sym typeface="Gill Sans"/>
              </a:rPr>
              <a:t>Number and Operations</a:t>
            </a:r>
          </a:p>
          <a:p>
            <a:pPr marL="0" marR="0" lvl="0" indent="0" algn="l" rtl="0">
              <a:lnSpc>
                <a:spcPct val="100000"/>
              </a:lnSpc>
              <a:spcBef>
                <a:spcPts val="0"/>
              </a:spcBef>
              <a:spcAft>
                <a:spcPts val="0"/>
              </a:spcAft>
              <a:buClr>
                <a:srgbClr val="000000"/>
              </a:buClr>
              <a:buSzPts val="2000"/>
              <a:buFont typeface="Arial"/>
              <a:buNone/>
            </a:pPr>
            <a:r>
              <a:rPr lang="en-US" sz="1900" b="1" i="0" u="none" strike="noStrike" cap="none" dirty="0">
                <a:latin typeface="Gill Sans MT" panose="020B0502020104020203" pitchFamily="34" charset="0"/>
                <a:ea typeface="Gill Sans"/>
                <a:cs typeface="Gill Sans"/>
                <a:sym typeface="Gill Sans"/>
              </a:rPr>
              <a:t>Construct: </a:t>
            </a:r>
            <a:r>
              <a:rPr lang="en-US" sz="1900" b="0" i="0" u="none" strike="noStrike" cap="none" dirty="0">
                <a:latin typeface="Gill Sans MT" panose="020B0502020104020203" pitchFamily="34" charset="0"/>
                <a:ea typeface="Gill Sans"/>
                <a:cs typeface="Gill Sans"/>
                <a:sym typeface="Gill Sans"/>
              </a:rPr>
              <a:t>Whole Numbers</a:t>
            </a:r>
          </a:p>
          <a:p>
            <a:pPr marL="0" marR="0" lvl="0" indent="0" algn="l" rtl="0">
              <a:lnSpc>
                <a:spcPct val="100000"/>
              </a:lnSpc>
              <a:spcBef>
                <a:spcPts val="0"/>
              </a:spcBef>
              <a:spcAft>
                <a:spcPts val="0"/>
              </a:spcAft>
              <a:buClr>
                <a:srgbClr val="000000"/>
              </a:buClr>
              <a:buSzPts val="2000"/>
              <a:buFont typeface="Arial"/>
              <a:buNone/>
            </a:pPr>
            <a:r>
              <a:rPr lang="en-US" sz="1900" b="1" i="0" u="none" strike="noStrike" cap="none" dirty="0">
                <a:latin typeface="Gill Sans MT" panose="020B0502020104020203" pitchFamily="34" charset="0"/>
                <a:ea typeface="Gill Sans"/>
                <a:cs typeface="Gill Sans"/>
                <a:sym typeface="Gill Sans"/>
              </a:rPr>
              <a:t>Subconstruct: </a:t>
            </a:r>
            <a:r>
              <a:rPr lang="en-US" sz="1900" b="0" i="0" u="none" strike="noStrike" cap="none" dirty="0">
                <a:latin typeface="Gill Sans MT" panose="020B0502020104020203" pitchFamily="34" charset="0"/>
                <a:ea typeface="Gill Sans"/>
                <a:cs typeface="Gill Sans"/>
                <a:sym typeface="Gill Sans"/>
              </a:rPr>
              <a:t>Solve real-world problems involving whole numbers</a:t>
            </a:r>
            <a:endParaRPr sz="1900" b="0" i="0" u="none" strike="noStrike" cap="none" dirty="0">
              <a:latin typeface="Gill Sans MT" panose="020B0502020104020203" pitchFamily="34" charset="0"/>
              <a:sym typeface="Arial"/>
            </a:endParaRPr>
          </a:p>
          <a:p>
            <a:pPr marL="0" marR="0" lvl="0" indent="0" algn="l" rtl="0">
              <a:lnSpc>
                <a:spcPct val="100000"/>
              </a:lnSpc>
              <a:spcBef>
                <a:spcPts val="0"/>
              </a:spcBef>
              <a:spcAft>
                <a:spcPts val="0"/>
              </a:spcAft>
              <a:buClr>
                <a:srgbClr val="000000"/>
              </a:buClr>
              <a:buSzPts val="2000"/>
              <a:buFont typeface="Arial"/>
              <a:buNone/>
            </a:pPr>
            <a:r>
              <a:rPr lang="en-US" sz="1900" b="1" i="0" u="none" strike="noStrike" cap="none" dirty="0">
                <a:latin typeface="Gill Sans MT" panose="020B0502020104020203" pitchFamily="34" charset="0"/>
                <a:ea typeface="Gill Sans"/>
                <a:cs typeface="Gill Sans"/>
                <a:sym typeface="Gill Sans"/>
              </a:rPr>
              <a:t>Knowledge/skills: </a:t>
            </a:r>
            <a:r>
              <a:rPr lang="en-US" sz="1900" dirty="0">
                <a:latin typeface="Gill Sans MT" panose="020B0502020104020203" pitchFamily="34" charset="0"/>
                <a:ea typeface="Gill Sans"/>
                <a:cs typeface="Gill Sans"/>
                <a:sym typeface="Gill Sans"/>
              </a:rPr>
              <a:t>Solve real-world problems</a:t>
            </a:r>
            <a:r>
              <a:rPr lang="en-US" sz="1900" b="0" i="0" u="none" strike="noStrike" cap="none" dirty="0">
                <a:latin typeface="Gill Sans MT" panose="020B0502020104020203" pitchFamily="34" charset="0"/>
                <a:ea typeface="Gill Sans"/>
                <a:cs typeface="Gill Sans"/>
                <a:sym typeface="Gill Sans"/>
              </a:rPr>
              <a:t> involving the addition, subtraction, multiplication, and division of whole numbers . . .</a:t>
            </a:r>
            <a:endParaRPr sz="1900" b="0" i="0" u="none" strike="noStrike" cap="none" dirty="0">
              <a:latin typeface="Gill Sans MT" panose="020B0502020104020203" pitchFamily="34" charset="0"/>
              <a:sym typeface="Arial"/>
            </a:endParaRPr>
          </a:p>
        </p:txBody>
      </p:sp>
      <p:sp>
        <p:nvSpPr>
          <p:cNvPr id="1747" name="Google Shape;1747;ga21147bc41_0_46"/>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743;ga21147bc41_0_46"/>
          <p:cNvSpPr txBox="1">
            <a:spLocks noGrp="1"/>
          </p:cNvSpPr>
          <p:nvPr>
            <p:ph type="body" idx="1"/>
          </p:nvPr>
        </p:nvSpPr>
        <p:spPr>
          <a:xfrm>
            <a:off x="7699020" y="1434539"/>
            <a:ext cx="3984981" cy="5124306"/>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600"/>
              </a:spcBef>
              <a:spcAft>
                <a:spcPts val="0"/>
              </a:spcAft>
              <a:buSzPts val="2116"/>
              <a:buNone/>
            </a:pPr>
            <a:r>
              <a:rPr lang="en-US" sz="1900" b="1" dirty="0">
                <a:latin typeface="Gill Sans MT" panose="020B0502020104020203" pitchFamily="34" charset="0"/>
              </a:rPr>
              <a:t>What makes the item easy/difficult?</a:t>
            </a:r>
            <a:endParaRPr sz="1900" dirty="0">
              <a:latin typeface="Gill Sans MT" panose="020B0502020104020203" pitchFamily="34" charset="0"/>
            </a:endParaRPr>
          </a:p>
          <a:p>
            <a:pPr marL="0" lvl="0" indent="0">
              <a:buNone/>
            </a:pPr>
            <a:r>
              <a:rPr lang="en-US" sz="1900" dirty="0">
                <a:latin typeface="Gill Sans MT" panose="020B0502020104020203" pitchFamily="34" charset="0"/>
              </a:rPr>
              <a:t>Difficult</a:t>
            </a:r>
            <a:r>
              <a:rPr lang="en-US" sz="1900" dirty="0">
                <a:latin typeface="Gill Sans MT" panose="020B0502020104020203" pitchFamily="34" charset="0"/>
                <a:ea typeface="Calibri" panose="020F0502020204030204" pitchFamily="34" charset="0"/>
                <a:cs typeface="Arial" panose="020B0604020202020204" pitchFamily="34" charset="0"/>
              </a:rPr>
              <a:t>—</a:t>
            </a:r>
            <a:r>
              <a:rPr lang="en-US" sz="1900" dirty="0">
                <a:latin typeface="Gill Sans MT" panose="020B0502020104020203" pitchFamily="34" charset="0"/>
              </a:rPr>
              <a:t>Since this is a real-world problem, learners have to identify which operations need to be completed, and there are two operations/steps.</a:t>
            </a:r>
          </a:p>
          <a:p>
            <a:pPr marL="0" lvl="0" indent="0">
              <a:buNone/>
            </a:pPr>
            <a:r>
              <a:rPr lang="en-US" sz="1900" b="1" dirty="0">
                <a:latin typeface="Gill Sans MT" panose="020B0502020104020203" pitchFamily="34" charset="0"/>
              </a:rPr>
              <a:t>Lowest GPD to answer correctly?</a:t>
            </a:r>
            <a:endParaRPr sz="1900" dirty="0">
              <a:latin typeface="Gill Sans MT" panose="020B0502020104020203" pitchFamily="34" charset="0"/>
            </a:endParaRPr>
          </a:p>
          <a:p>
            <a:pPr marL="0" lvl="0" indent="0">
              <a:buNone/>
            </a:pPr>
            <a:r>
              <a:rPr lang="en-US" sz="1900" dirty="0">
                <a:latin typeface="Gill Sans MT" panose="020B0502020104020203" pitchFamily="34" charset="0"/>
              </a:rPr>
              <a:t>Grade 4 Meets</a:t>
            </a:r>
            <a:r>
              <a:rPr lang="en-US" sz="1900" dirty="0">
                <a:latin typeface="Gill Sans MT" panose="020B0502020104020203" pitchFamily="34" charset="0"/>
                <a:ea typeface="Calibri" panose="020F0502020204030204" pitchFamily="34" charset="0"/>
                <a:cs typeface="Arial" panose="020B0604020202020204" pitchFamily="34" charset="0"/>
              </a:rPr>
              <a:t>—</a:t>
            </a:r>
            <a:r>
              <a:rPr lang="en-US" sz="1900" dirty="0">
                <a:latin typeface="Gill Sans MT" panose="020B0502020104020203" pitchFamily="34" charset="0"/>
              </a:rPr>
              <a:t>Solve simple real-world problems involving the multiplication of two whole numbers to 5, and associated division facts. So “above exceeds” for grade 2</a:t>
            </a:r>
            <a:endParaRPr sz="1900" dirty="0">
              <a:latin typeface="Gill Sans MT" panose="020B0502020104020203" pitchFamily="34" charset="0"/>
            </a:endParaRPr>
          </a:p>
          <a:p>
            <a:pPr marL="0" lvl="0" indent="0" algn="l" rtl="0">
              <a:spcBef>
                <a:spcPts val="1200"/>
              </a:spcBef>
              <a:spcAft>
                <a:spcPts val="0"/>
              </a:spcAft>
              <a:buClr>
                <a:schemeClr val="dk1"/>
              </a:buClr>
              <a:buSzPts val="2000"/>
              <a:buFont typeface="Arial"/>
              <a:buNone/>
            </a:pPr>
            <a:r>
              <a:rPr lang="en-US" sz="1900" b="1" dirty="0">
                <a:highlight>
                  <a:srgbClr val="F4CCCC"/>
                </a:highlight>
                <a:latin typeface="Gill Sans MT" panose="020B0502020104020203" pitchFamily="34" charset="0"/>
              </a:rPr>
              <a:t>Would 2 out of 3 JP learners answer the item correctly? . .  </a:t>
            </a:r>
            <a:endParaRPr sz="1900" b="1" dirty="0">
              <a:highlight>
                <a:srgbClr val="F4CCCC"/>
              </a:highlight>
              <a:latin typeface="Gill Sans MT" panose="020B0502020104020203" pitchFamily="34" charset="0"/>
            </a:endParaRPr>
          </a:p>
        </p:txBody>
      </p:sp>
      <p:sp>
        <p:nvSpPr>
          <p:cNvPr id="15" name="Google Shape;1205;p156"/>
          <p:cNvSpPr txBox="1"/>
          <p:nvPr/>
        </p:nvSpPr>
        <p:spPr>
          <a:xfrm>
            <a:off x="496709" y="1434538"/>
            <a:ext cx="7040880" cy="310896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rgbClr val="000000"/>
              </a:buClr>
              <a:buSzPts val="2000"/>
              <a:buFont typeface="Arial"/>
              <a:buNone/>
            </a:pPr>
            <a:r>
              <a:rPr lang="en-US" sz="1900" b="0" i="0" u="none" strike="noStrike" cap="none" dirty="0">
                <a:latin typeface="Gill Sans MT" panose="020B0502020104020203" pitchFamily="34" charset="0"/>
                <a:sym typeface="Arial"/>
              </a:rPr>
              <a:t>Jeb had 16 peaches.</a:t>
            </a:r>
          </a:p>
          <a:p>
            <a:pPr marL="0" marR="0" lvl="0" indent="0" algn="l" rtl="0">
              <a:lnSpc>
                <a:spcPct val="100000"/>
              </a:lnSpc>
              <a:spcBef>
                <a:spcPts val="600"/>
              </a:spcBef>
              <a:spcAft>
                <a:spcPts val="0"/>
              </a:spcAft>
              <a:buClr>
                <a:srgbClr val="000000"/>
              </a:buClr>
              <a:buSzPts val="2000"/>
              <a:buFont typeface="Arial"/>
              <a:buNone/>
            </a:pPr>
            <a:r>
              <a:rPr lang="en-US" sz="1900" dirty="0">
                <a:latin typeface="Gill Sans MT" panose="020B0502020104020203" pitchFamily="34" charset="0"/>
              </a:rPr>
              <a:t>He gave away 4 peaches.</a:t>
            </a:r>
          </a:p>
          <a:p>
            <a:pPr marL="0" marR="0" lvl="0" indent="0" algn="l" rtl="0">
              <a:lnSpc>
                <a:spcPct val="100000"/>
              </a:lnSpc>
              <a:spcBef>
                <a:spcPts val="600"/>
              </a:spcBef>
              <a:spcAft>
                <a:spcPts val="0"/>
              </a:spcAft>
              <a:buClr>
                <a:srgbClr val="000000"/>
              </a:buClr>
              <a:buSzPts val="2000"/>
              <a:buFont typeface="Arial"/>
              <a:buNone/>
            </a:pPr>
            <a:r>
              <a:rPr lang="en-US" sz="1900" b="0" i="0" u="none" strike="noStrike" cap="none" dirty="0">
                <a:latin typeface="Gill Sans MT" panose="020B0502020104020203" pitchFamily="34" charset="0"/>
                <a:sym typeface="Arial"/>
              </a:rPr>
              <a:t>Then Jeb divided the remaining peaches equally between 2 baskets. </a:t>
            </a:r>
          </a:p>
          <a:p>
            <a:pPr marL="0" marR="0" lvl="0" indent="0" algn="l" rtl="0">
              <a:lnSpc>
                <a:spcPct val="100000"/>
              </a:lnSpc>
              <a:spcBef>
                <a:spcPts val="600"/>
              </a:spcBef>
              <a:spcAft>
                <a:spcPts val="0"/>
              </a:spcAft>
              <a:buClr>
                <a:srgbClr val="000000"/>
              </a:buClr>
              <a:buSzPts val="2000"/>
              <a:buFont typeface="Arial"/>
              <a:buNone/>
            </a:pPr>
            <a:r>
              <a:rPr lang="en-US" sz="1900" dirty="0">
                <a:latin typeface="Gill Sans MT" panose="020B0502020104020203" pitchFamily="34" charset="0"/>
              </a:rPr>
              <a:t>How many peaches did Jeb put in each basket?</a:t>
            </a:r>
          </a:p>
          <a:p>
            <a:pPr marL="0" marR="0" lvl="0" indent="0" algn="l" rtl="0">
              <a:lnSpc>
                <a:spcPct val="100000"/>
              </a:lnSpc>
              <a:spcBef>
                <a:spcPts val="0"/>
              </a:spcBef>
              <a:spcAft>
                <a:spcPts val="0"/>
              </a:spcAft>
              <a:buClr>
                <a:srgbClr val="000000"/>
              </a:buClr>
              <a:buSzPts val="2000"/>
              <a:buFont typeface="Arial"/>
              <a:buNone/>
            </a:pPr>
            <a:endParaRPr lang="en-US" sz="1900" b="0" i="0" u="none" strike="noStrike" cap="none" dirty="0">
              <a:latin typeface="Gill Sans MT" panose="020B0502020104020203" pitchFamily="34" charset="0"/>
              <a:sym typeface="Arial"/>
            </a:endParaRPr>
          </a:p>
          <a:p>
            <a:pPr marL="914400" marR="0" lvl="0" indent="-688975" algn="l" rtl="0">
              <a:lnSpc>
                <a:spcPct val="100000"/>
              </a:lnSpc>
              <a:spcBef>
                <a:spcPts val="0"/>
              </a:spcBef>
              <a:spcAft>
                <a:spcPts val="0"/>
              </a:spcAft>
              <a:buClr>
                <a:srgbClr val="000000"/>
              </a:buClr>
              <a:buSzPts val="2000"/>
              <a:buFont typeface="Arial"/>
              <a:buAutoNum type="alphaUcPeriod"/>
            </a:pPr>
            <a:r>
              <a:rPr lang="en-US" sz="1900" b="1" dirty="0">
                <a:latin typeface="Gill Sans MT" panose="020B0502020104020203" pitchFamily="34" charset="0"/>
              </a:rPr>
              <a:t>6</a:t>
            </a:r>
          </a:p>
          <a:p>
            <a:pPr marL="914400" marR="0" lvl="0" indent="-688975" algn="l" rtl="0">
              <a:lnSpc>
                <a:spcPct val="100000"/>
              </a:lnSpc>
              <a:spcBef>
                <a:spcPts val="0"/>
              </a:spcBef>
              <a:spcAft>
                <a:spcPts val="0"/>
              </a:spcAft>
              <a:buClr>
                <a:srgbClr val="000000"/>
              </a:buClr>
              <a:buSzPts val="2000"/>
              <a:buFont typeface="Arial"/>
              <a:buAutoNum type="alphaUcPeriod"/>
            </a:pPr>
            <a:r>
              <a:rPr lang="en-US" sz="1900" b="0" i="0" u="none" strike="noStrike" cap="none" dirty="0">
                <a:latin typeface="Gill Sans MT" panose="020B0502020104020203" pitchFamily="34" charset="0"/>
                <a:sym typeface="Arial"/>
              </a:rPr>
              <a:t>8</a:t>
            </a:r>
          </a:p>
          <a:p>
            <a:pPr marL="914400" marR="0" lvl="0" indent="-688975" algn="l" rtl="0">
              <a:lnSpc>
                <a:spcPct val="100000"/>
              </a:lnSpc>
              <a:spcBef>
                <a:spcPts val="0"/>
              </a:spcBef>
              <a:spcAft>
                <a:spcPts val="0"/>
              </a:spcAft>
              <a:buClr>
                <a:srgbClr val="000000"/>
              </a:buClr>
              <a:buSzPts val="2000"/>
              <a:buFont typeface="Arial"/>
              <a:buAutoNum type="alphaUcPeriod"/>
            </a:pPr>
            <a:r>
              <a:rPr lang="en-US" sz="1900" dirty="0">
                <a:latin typeface="Gill Sans MT" panose="020B0502020104020203" pitchFamily="34" charset="0"/>
              </a:rPr>
              <a:t>10</a:t>
            </a:r>
          </a:p>
          <a:p>
            <a:pPr marL="914400" marR="0" lvl="0" indent="-688975" algn="l" rtl="0">
              <a:lnSpc>
                <a:spcPct val="100000"/>
              </a:lnSpc>
              <a:spcBef>
                <a:spcPts val="0"/>
              </a:spcBef>
              <a:spcAft>
                <a:spcPts val="0"/>
              </a:spcAft>
              <a:buClr>
                <a:srgbClr val="000000"/>
              </a:buClr>
              <a:buSzPts val="2000"/>
              <a:buFont typeface="Arial"/>
              <a:buAutoNum type="alphaUcPeriod"/>
            </a:pPr>
            <a:r>
              <a:rPr lang="en-US" sz="1900" b="0" i="0" u="none" strike="noStrike" cap="none" dirty="0">
                <a:latin typeface="Gill Sans MT" panose="020B0502020104020203" pitchFamily="34" charset="0"/>
                <a:sym typeface="Arial"/>
              </a:rPr>
              <a:t>12</a:t>
            </a:r>
            <a:endParaRPr sz="1900" b="0" i="0" u="none" strike="noStrike" cap="none" dirty="0">
              <a:latin typeface="Gill Sans MT" panose="020B0502020104020203"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1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2047"/>
        <p:cNvGrpSpPr/>
        <p:nvPr/>
      </p:nvGrpSpPr>
      <p:grpSpPr>
        <a:xfrm>
          <a:off x="0" y="0"/>
          <a:ext cx="0" cy="0"/>
          <a:chOff x="0" y="0"/>
          <a:chExt cx="0" cy="0"/>
        </a:xfrm>
      </p:grpSpPr>
      <p:sp>
        <p:nvSpPr>
          <p:cNvPr id="2048" name="Google Shape;2048;ga367ccd41a_1_20"/>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9" name="Google Shape;2049;ga367ccd41a_1_20"/>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BA0C2F"/>
              </a:buClr>
              <a:buSzPts val="1800"/>
              <a:buNone/>
            </a:pPr>
            <a:r>
              <a:rPr lang="en-US"/>
              <a:t>RATING PRACTICE ITEM 1</a:t>
            </a:r>
            <a:endParaRPr/>
          </a:p>
        </p:txBody>
      </p:sp>
      <p:sp>
        <p:nvSpPr>
          <p:cNvPr id="2050" name="Google Shape;2050;ga367ccd41a_1_20"/>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51" name="Google Shape;2051;ga367ccd41a_1_20"/>
          <p:cNvGrpSpPr/>
          <p:nvPr/>
        </p:nvGrpSpPr>
        <p:grpSpPr>
          <a:xfrm>
            <a:off x="309883" y="1773725"/>
            <a:ext cx="11572235" cy="4400825"/>
            <a:chOff x="341139" y="1773725"/>
            <a:chExt cx="11572235" cy="4400825"/>
          </a:xfrm>
        </p:grpSpPr>
        <p:sp>
          <p:nvSpPr>
            <p:cNvPr id="2052" name="Google Shape;2052;ga367ccd41a_1_20"/>
            <p:cNvSpPr/>
            <p:nvPr/>
          </p:nvSpPr>
          <p:spPr>
            <a:xfrm>
              <a:off x="341139" y="3652150"/>
              <a:ext cx="5486400" cy="2522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Domain: </a:t>
              </a:r>
              <a:r>
                <a:rPr lang="en-US" sz="2000" b="0" i="0" u="none" strike="noStrike" cap="none">
                  <a:solidFill>
                    <a:srgbClr val="000000"/>
                  </a:solidFill>
                  <a:latin typeface="Gill Sans"/>
                  <a:ea typeface="Gill Sans"/>
                  <a:cs typeface="Gill Sans"/>
                  <a:sym typeface="Gill Sans"/>
                </a:rPr>
                <a:t>Reading Comprehension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Construct: </a:t>
              </a:r>
              <a:r>
                <a:rPr lang="en-US" sz="2000" b="0" i="0" u="none" strike="noStrike" cap="none">
                  <a:solidFill>
                    <a:srgbClr val="000000"/>
                  </a:solidFill>
                  <a:latin typeface="Gill Sans"/>
                  <a:ea typeface="Gill Sans"/>
                  <a:cs typeface="Gill Sans"/>
                  <a:sym typeface="Gill Sans"/>
                </a:rPr>
                <a:t>Retrieve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Subconstruct: </a:t>
              </a:r>
              <a:r>
                <a:rPr lang="en-US" sz="2000" b="0" i="0" u="none" strike="noStrike" cap="none">
                  <a:solidFill>
                    <a:srgbClr val="000000"/>
                  </a:solidFill>
                  <a:latin typeface="Gill Sans"/>
                  <a:ea typeface="Gill Sans"/>
                  <a:cs typeface="Gill Sans"/>
                  <a:sym typeface="Gill Sans"/>
                </a:rPr>
                <a:t>Retrieve explicit information in a grade-level text by direct- or close-word matching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Knowledge or skill: </a:t>
              </a:r>
              <a:r>
                <a:rPr lang="en-US" sz="2000" b="0" i="0" u="none" strike="noStrike" cap="none">
                  <a:solidFill>
                    <a:srgbClr val="000000"/>
                  </a:solidFill>
                  <a:latin typeface="Gill Sans"/>
                  <a:ea typeface="Gill Sans"/>
                  <a:cs typeface="Gill Sans"/>
                  <a:sym typeface="Gill Sans"/>
                </a:rPr>
                <a:t>Retrieve a single piece of explicit information from a grade-level continuous text by direct- or close-word matching</a:t>
              </a:r>
              <a:endParaRPr sz="2000" b="1" i="0" u="none" strike="sngStrike" cap="none">
                <a:solidFill>
                  <a:srgbClr val="000000"/>
                </a:solidFill>
                <a:latin typeface="Gill Sans"/>
                <a:ea typeface="Gill Sans"/>
                <a:cs typeface="Gill Sans"/>
                <a:sym typeface="Gill Sans"/>
              </a:endParaRPr>
            </a:p>
          </p:txBody>
        </p:sp>
        <p:sp>
          <p:nvSpPr>
            <p:cNvPr id="2053" name="Google Shape;2053;ga367ccd41a_1_20"/>
            <p:cNvSpPr/>
            <p:nvPr/>
          </p:nvSpPr>
          <p:spPr>
            <a:xfrm>
              <a:off x="341139" y="1773725"/>
              <a:ext cx="5486400" cy="523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Item: </a:t>
              </a:r>
              <a:r>
                <a:rPr lang="en-US" sz="2000" b="0" i="0" u="none" strike="noStrike" cap="none">
                  <a:solidFill>
                    <a:srgbClr val="000000"/>
                  </a:solidFill>
                  <a:latin typeface="Gill Sans"/>
                  <a:ea typeface="Gill Sans"/>
                  <a:cs typeface="Gill Sans"/>
                  <a:sym typeface="Gill Sans"/>
                </a:rPr>
                <a:t>Who has a pet dog?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endParaRPr sz="2000" b="1" i="0" u="none" strike="sngStrike" cap="none">
                <a:solidFill>
                  <a:srgbClr val="000000"/>
                </a:solidFill>
                <a:latin typeface="Gill Sans"/>
                <a:ea typeface="Gill Sans"/>
                <a:cs typeface="Gill Sans"/>
                <a:sym typeface="Gill Sans"/>
              </a:endParaRPr>
            </a:p>
          </p:txBody>
        </p:sp>
        <p:sp>
          <p:nvSpPr>
            <p:cNvPr id="2054" name="Google Shape;2054;ga367ccd41a_1_20"/>
            <p:cNvSpPr/>
            <p:nvPr/>
          </p:nvSpPr>
          <p:spPr>
            <a:xfrm>
              <a:off x="5969774" y="1773850"/>
              <a:ext cx="5943600" cy="4400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a:solidFill>
                    <a:srgbClr val="000000"/>
                  </a:solidFill>
                  <a:latin typeface="Gill Sans"/>
                  <a:ea typeface="Gill Sans"/>
                  <a:cs typeface="Gill Sans"/>
                  <a:sym typeface="Gill Sans"/>
                </a:rPr>
                <a:t>GPL and GPD (performance standard):</a:t>
              </a:r>
              <a:endParaRPr sz="2000" b="1" i="0" u="none" strike="noStrike" cap="none">
                <a:solidFill>
                  <a:srgbClr val="000000"/>
                </a:solidFill>
                <a:highlight>
                  <a:srgbClr val="C0C0C0"/>
                </a:highlight>
                <a:latin typeface="Gill Sans"/>
                <a:ea typeface="Gill Sans"/>
                <a:cs typeface="Gill Sans"/>
                <a:sym typeface="Gill Sans"/>
              </a:endParaRPr>
            </a:p>
            <a:p>
              <a:pPr marL="0" marR="0" lvl="0" indent="0" algn="l" rtl="0">
                <a:lnSpc>
                  <a:spcPct val="100000"/>
                </a:lnSpc>
                <a:spcBef>
                  <a:spcPts val="1200"/>
                </a:spcBef>
                <a:spcAft>
                  <a:spcPts val="0"/>
                </a:spcAft>
                <a:buClr>
                  <a:schemeClr val="dk1"/>
                </a:buClr>
                <a:buSzPts val="2000"/>
                <a:buFont typeface="Arial"/>
                <a:buNone/>
              </a:pPr>
              <a:r>
                <a:rPr lang="en-US" sz="2000" b="1" i="0" u="none" strike="noStrike" cap="none">
                  <a:solidFill>
                    <a:srgbClr val="000000"/>
                  </a:solidFill>
                  <a:latin typeface="Gill Sans"/>
                  <a:ea typeface="Gill Sans"/>
                  <a:cs typeface="Gill Sans"/>
                  <a:sym typeface="Gill Sans"/>
                </a:rPr>
                <a:t>Lowest GPD to answer correctly—Partially Meets: </a:t>
              </a:r>
              <a:r>
                <a:rPr lang="en-US" sz="2000" b="0" i="0" u="none" strike="noStrike" cap="none">
                  <a:solidFill>
                    <a:srgbClr val="000000"/>
                  </a:solidFill>
                  <a:latin typeface="Gill Sans"/>
                  <a:ea typeface="Gill Sans"/>
                  <a:cs typeface="Gill Sans"/>
                  <a:sym typeface="Gill Sans"/>
                </a:rPr>
                <a:t>Retrieve a single piece of prominent, explicit information from a grade 3-level text by direct- or close-word matching when the information required is adjacent to the matched word and there is no competing information. This will generally be in response to a 'who', 'what', 'when,' or 'where' question.</a:t>
              </a:r>
              <a:endParaRPr sz="1400" b="0" i="0" u="none" strike="noStrike" cap="none">
                <a:solidFill>
                  <a:srgbClr val="000000"/>
                </a:solidFill>
                <a:highlight>
                  <a:srgbClr val="F4CCCC"/>
                </a:highlight>
                <a:latin typeface="Arial"/>
                <a:ea typeface="Arial"/>
                <a:cs typeface="Arial"/>
                <a:sym typeface="Arial"/>
              </a:endParaRPr>
            </a:p>
            <a:p>
              <a:pPr marL="0" marR="0" lvl="0" indent="0" algn="l" rtl="0">
                <a:lnSpc>
                  <a:spcPct val="100000"/>
                </a:lnSpc>
                <a:spcBef>
                  <a:spcPts val="1200"/>
                </a:spcBef>
                <a:spcAft>
                  <a:spcPts val="0"/>
                </a:spcAft>
                <a:buClr>
                  <a:schemeClr val="dk1"/>
                </a:buClr>
                <a:buSzPts val="2000"/>
                <a:buFont typeface="Arial"/>
                <a:buNone/>
              </a:pPr>
              <a:br>
                <a:rPr lang="en-US" sz="2000" b="1" i="0" u="none" strike="noStrike" cap="none">
                  <a:solidFill>
                    <a:srgbClr val="000000"/>
                  </a:solidFill>
                  <a:highlight>
                    <a:srgbClr val="F4CCCC"/>
                  </a:highlight>
                  <a:latin typeface="Gill Sans"/>
                  <a:ea typeface="Gill Sans"/>
                  <a:cs typeface="Gill Sans"/>
                  <a:sym typeface="Gill Sans"/>
                </a:rPr>
              </a:br>
              <a:r>
                <a:rPr lang="en-US" sz="2000" b="1" i="0" u="none" strike="noStrike" cap="none">
                  <a:solidFill>
                    <a:srgbClr val="000000"/>
                  </a:solidFill>
                  <a:highlight>
                    <a:srgbClr val="F4CCCC"/>
                  </a:highlight>
                  <a:latin typeface="Gill Sans"/>
                  <a:ea typeface="Gill Sans"/>
                  <a:cs typeface="Gill Sans"/>
                  <a:sym typeface="Gill Sans"/>
                </a:rPr>
                <a:t>Would 2 out of 3 JP learners answer the item correctly? . .  </a:t>
              </a:r>
              <a:endParaRPr sz="2000" b="1" i="0" u="none" strike="noStrike" cap="none">
                <a:solidFill>
                  <a:srgbClr val="000000"/>
                </a:solidFill>
                <a:highlight>
                  <a:srgbClr val="F4CCCC"/>
                </a:highlight>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000"/>
                <a:buFont typeface="Arial"/>
                <a:buNone/>
              </a:pPr>
              <a:r>
                <a:rPr lang="en-US" sz="2000" b="1" i="0" u="none" strike="noStrike" cap="none">
                  <a:solidFill>
                    <a:srgbClr val="000000"/>
                  </a:solidFill>
                  <a:highlight>
                    <a:srgbClr val="F4CCCC"/>
                  </a:highlight>
                  <a:latin typeface="Gill Sans"/>
                  <a:ea typeface="Gill Sans"/>
                  <a:cs typeface="Gill Sans"/>
                  <a:sym typeface="Gill Sans"/>
                </a:rPr>
                <a:t>	</a:t>
              </a:r>
              <a:r>
                <a:rPr lang="en-US" sz="2000" b="0" i="0" u="none" strike="noStrike" cap="none">
                  <a:solidFill>
                    <a:srgbClr val="000000"/>
                  </a:solidFill>
                  <a:highlight>
                    <a:srgbClr val="F4CCCC"/>
                  </a:highlight>
                  <a:latin typeface="Gill Sans"/>
                  <a:ea typeface="Gill Sans"/>
                  <a:cs typeface="Gill Sans"/>
                  <a:sym typeface="Gill Sans"/>
                </a:rPr>
                <a:t>If yes, then circle JP</a:t>
              </a:r>
              <a:endParaRPr sz="2000" b="0" i="0" u="none" strike="noStrike" cap="none">
                <a:solidFill>
                  <a:srgbClr val="000000"/>
                </a:solidFill>
                <a:highlight>
                  <a:srgbClr val="F4CCCC"/>
                </a:highlight>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rgbClr val="000000"/>
                  </a:solidFill>
                  <a:highlight>
                    <a:srgbClr val="F4CCCC"/>
                  </a:highlight>
                  <a:latin typeface="Gill Sans"/>
                  <a:ea typeface="Gill Sans"/>
                  <a:cs typeface="Gill Sans"/>
                  <a:sym typeface="Gill Sans"/>
                </a:rPr>
                <a:t>	If no, then ask about JM . . .</a:t>
              </a:r>
              <a:endParaRPr sz="2000" b="1" i="0" u="none" strike="noStrike" cap="none">
                <a:solidFill>
                  <a:srgbClr val="000000"/>
                </a:solidFill>
                <a:latin typeface="Gill Sans"/>
                <a:ea typeface="Gill Sans"/>
                <a:cs typeface="Gill Sans"/>
                <a:sym typeface="Gill Sans"/>
              </a:endParaRPr>
            </a:p>
          </p:txBody>
        </p:sp>
        <p:sp>
          <p:nvSpPr>
            <p:cNvPr id="2055" name="Google Shape;2055;ga367ccd41a_1_20"/>
            <p:cNvSpPr txBox="1"/>
            <p:nvPr/>
          </p:nvSpPr>
          <p:spPr>
            <a:xfrm>
              <a:off x="341139" y="2409787"/>
              <a:ext cx="5486400" cy="11295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50"/>
                <a:buFont typeface="Arial"/>
                <a:buNone/>
              </a:pPr>
              <a:r>
                <a:rPr lang="en-US" sz="1950" b="1" i="0" u="none" strike="noStrike" cap="none">
                  <a:solidFill>
                    <a:srgbClr val="000000"/>
                  </a:solidFill>
                  <a:latin typeface="Gill Sans"/>
                  <a:ea typeface="Gill Sans"/>
                  <a:cs typeface="Gill Sans"/>
                  <a:sym typeface="Gill Sans"/>
                </a:rPr>
                <a:t>What makes it easy or difficult: </a:t>
              </a:r>
              <a:r>
                <a:rPr lang="en-US" sz="1950" b="0" i="0" u="none" strike="noStrike" cap="none">
                  <a:solidFill>
                    <a:srgbClr val="000000"/>
                  </a:solidFill>
                  <a:latin typeface="Gill Sans"/>
                  <a:ea typeface="Gill Sans"/>
                  <a:cs typeface="Gill Sans"/>
                  <a:sym typeface="Gill Sans"/>
                </a:rPr>
                <a:t>It is easy because this question comes from the first sentence of the passage and uses direct-word matching.</a:t>
              </a:r>
              <a:endParaRPr sz="1950" b="0" i="0" u="none" strike="noStrike" cap="none">
                <a:solidFill>
                  <a:srgbClr val="000000"/>
                </a:solidFill>
                <a:latin typeface="Gill Sans"/>
                <a:ea typeface="Gill Sans"/>
                <a:cs typeface="Gill Sans"/>
                <a:sym typeface="Gill Sans"/>
              </a:endParaRPr>
            </a:p>
          </p:txBody>
        </p:sp>
      </p:gr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2060"/>
        <p:cNvGrpSpPr/>
        <p:nvPr/>
      </p:nvGrpSpPr>
      <p:grpSpPr>
        <a:xfrm>
          <a:off x="0" y="0"/>
          <a:ext cx="0" cy="0"/>
          <a:chOff x="0" y="0"/>
          <a:chExt cx="0" cy="0"/>
        </a:xfrm>
      </p:grpSpPr>
      <p:sp>
        <p:nvSpPr>
          <p:cNvPr id="2061" name="Google Shape;2061;ga367ccd41a_1_29"/>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62" name="Google Shape;2062;ga367ccd41a_1_29"/>
          <p:cNvGrpSpPr/>
          <p:nvPr/>
        </p:nvGrpSpPr>
        <p:grpSpPr>
          <a:xfrm>
            <a:off x="651059" y="1831325"/>
            <a:ext cx="10889883" cy="4206365"/>
            <a:chOff x="805167" y="1831325"/>
            <a:chExt cx="10889883" cy="4206365"/>
          </a:xfrm>
        </p:grpSpPr>
        <p:sp>
          <p:nvSpPr>
            <p:cNvPr id="2063" name="Google Shape;2063;ga367ccd41a_1_29"/>
            <p:cNvSpPr/>
            <p:nvPr/>
          </p:nvSpPr>
          <p:spPr>
            <a:xfrm>
              <a:off x="805167" y="3835090"/>
              <a:ext cx="6309360" cy="2202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Domain: </a:t>
              </a:r>
              <a:r>
                <a:rPr lang="en-US" sz="2000" b="0" i="0" u="none" strike="noStrike" cap="none">
                  <a:solidFill>
                    <a:srgbClr val="000000"/>
                  </a:solidFill>
                  <a:latin typeface="Gill Sans"/>
                  <a:ea typeface="Gill Sans"/>
                  <a:cs typeface="Gill Sans"/>
                  <a:sym typeface="Gill Sans"/>
                </a:rPr>
                <a:t>Decoding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Construct: </a:t>
              </a:r>
              <a:r>
                <a:rPr lang="en-US" sz="2000" b="0" i="0" u="none" strike="noStrike" cap="none">
                  <a:solidFill>
                    <a:srgbClr val="000000"/>
                  </a:solidFill>
                  <a:latin typeface="Gill Sans"/>
                  <a:ea typeface="Gill Sans"/>
                  <a:cs typeface="Gill Sans"/>
                  <a:sym typeface="Gill Sans"/>
                </a:rPr>
                <a:t>Fluency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Subconstruct: </a:t>
              </a:r>
              <a:r>
                <a:rPr lang="en-US" sz="2000" b="0" i="0" u="none" strike="noStrike" cap="none">
                  <a:solidFill>
                    <a:srgbClr val="000000"/>
                  </a:solidFill>
                  <a:latin typeface="Gill Sans"/>
                  <a:ea typeface="Gill Sans"/>
                  <a:cs typeface="Gill Sans"/>
                  <a:sym typeface="Gill Sans"/>
                </a:rPr>
                <a:t>Say or sign a grade-level continuous text at pace and with accuracy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Knowledge or skill: </a:t>
              </a:r>
              <a:r>
                <a:rPr lang="en-US" sz="2000" b="0" i="0" u="none" strike="noStrike" cap="none">
                  <a:solidFill>
                    <a:srgbClr val="000000"/>
                  </a:solidFill>
                  <a:latin typeface="Gill Sans"/>
                  <a:ea typeface="Gill Sans"/>
                  <a:cs typeface="Gill Sans"/>
                  <a:sym typeface="Gill Sans"/>
                </a:rPr>
                <a:t>Say or sign fluently a grade-level continuous text </a:t>
              </a:r>
              <a:endParaRPr sz="2000" b="1" i="0" u="none" strike="sngStrike" cap="none">
                <a:solidFill>
                  <a:srgbClr val="000000"/>
                </a:solidFill>
                <a:latin typeface="Gill Sans"/>
                <a:ea typeface="Gill Sans"/>
                <a:cs typeface="Gill Sans"/>
                <a:sym typeface="Gill Sans"/>
              </a:endParaRPr>
            </a:p>
          </p:txBody>
        </p:sp>
        <p:sp>
          <p:nvSpPr>
            <p:cNvPr id="2064" name="Google Shape;2064;ga367ccd41a_1_29"/>
            <p:cNvSpPr/>
            <p:nvPr/>
          </p:nvSpPr>
          <p:spPr>
            <a:xfrm>
              <a:off x="805167" y="1831325"/>
              <a:ext cx="6309360" cy="523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Item: </a:t>
              </a:r>
              <a:r>
                <a:rPr lang="en-US" sz="2000" b="0" i="0" u="none" strike="noStrike" cap="none">
                  <a:solidFill>
                    <a:srgbClr val="000000"/>
                  </a:solidFill>
                  <a:latin typeface="Gill Sans"/>
                  <a:ea typeface="Gill Sans"/>
                  <a:cs typeface="Gill Sans"/>
                  <a:sym typeface="Gill Sans"/>
                </a:rPr>
                <a:t>Decoding passage—Word “Jabu”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endParaRPr sz="2000" b="1" i="0" u="none" strike="sngStrike" cap="none">
                <a:solidFill>
                  <a:srgbClr val="000000"/>
                </a:solidFill>
                <a:latin typeface="Gill Sans"/>
                <a:ea typeface="Gill Sans"/>
                <a:cs typeface="Gill Sans"/>
                <a:sym typeface="Gill Sans"/>
              </a:endParaRPr>
            </a:p>
          </p:txBody>
        </p:sp>
        <p:sp>
          <p:nvSpPr>
            <p:cNvPr id="2065" name="Google Shape;2065;ga367ccd41a_1_29"/>
            <p:cNvSpPr/>
            <p:nvPr/>
          </p:nvSpPr>
          <p:spPr>
            <a:xfrm>
              <a:off x="7315196" y="1831450"/>
              <a:ext cx="4379854" cy="420624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chemeClr val="dk1"/>
                </a:buClr>
                <a:buSzPts val="2000"/>
                <a:buFont typeface="Arial"/>
                <a:buNone/>
              </a:pPr>
              <a:r>
                <a:rPr lang="en-US" sz="2000" b="1" i="0" u="none" strike="noStrike" cap="none">
                  <a:solidFill>
                    <a:srgbClr val="000000"/>
                  </a:solidFill>
                  <a:latin typeface="Gill Sans"/>
                  <a:ea typeface="Gill Sans"/>
                  <a:cs typeface="Gill Sans"/>
                  <a:sym typeface="Gill Sans"/>
                </a:rPr>
                <a:t>Lowest GPD to answer correctly—Partially Meets: </a:t>
              </a:r>
              <a:r>
                <a:rPr lang="en-US" sz="2000" b="0" i="0" u="none" strike="noStrike" cap="none">
                  <a:solidFill>
                    <a:srgbClr val="000000"/>
                  </a:solidFill>
                  <a:latin typeface="Gill Sans"/>
                  <a:ea typeface="Gill Sans"/>
                  <a:cs typeface="Gill Sans"/>
                  <a:sym typeface="Gill Sans"/>
                </a:rPr>
                <a:t>Say or sign accurately a grade 3-level continuous text, at a pace that is slow by country standards for fluency for the language in which the assessment is administered (e.g., often word-by-word).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r>
                <a:rPr lang="en-US" sz="2000" b="1" i="0" u="none" strike="noStrike" cap="none">
                  <a:solidFill>
                    <a:srgbClr val="000000"/>
                  </a:solidFill>
                  <a:highlight>
                    <a:srgbClr val="F4CCCC"/>
                  </a:highlight>
                  <a:latin typeface="Gill Sans"/>
                  <a:ea typeface="Gill Sans"/>
                  <a:cs typeface="Gill Sans"/>
                  <a:sym typeface="Gill Sans"/>
                </a:rPr>
                <a:t>Would 2 out of 3 JP learners answer the item correctly? . .  </a:t>
              </a:r>
              <a:endParaRPr/>
            </a:p>
            <a:p>
              <a:pPr marL="0" marR="0" lvl="0" indent="0" algn="l" rtl="0">
                <a:lnSpc>
                  <a:spcPct val="100000"/>
                </a:lnSpc>
                <a:spcBef>
                  <a:spcPts val="0"/>
                </a:spcBef>
                <a:spcAft>
                  <a:spcPts val="0"/>
                </a:spcAft>
                <a:buNone/>
              </a:pPr>
              <a:r>
                <a:rPr lang="en-US" sz="2000" b="1" i="0" u="none" strike="noStrike" cap="none">
                  <a:solidFill>
                    <a:srgbClr val="000000"/>
                  </a:solidFill>
                  <a:highlight>
                    <a:srgbClr val="F4CCCC"/>
                  </a:highlight>
                  <a:latin typeface="Gill Sans"/>
                  <a:ea typeface="Gill Sans"/>
                  <a:cs typeface="Gill Sans"/>
                  <a:sym typeface="Gill Sans"/>
                </a:rPr>
                <a:t>	</a:t>
              </a:r>
              <a:r>
                <a:rPr lang="en-US" sz="2000" b="0" i="0" u="none" strike="noStrike" cap="none">
                  <a:solidFill>
                    <a:srgbClr val="000000"/>
                  </a:solidFill>
                  <a:highlight>
                    <a:srgbClr val="F4CCCC"/>
                  </a:highlight>
                  <a:latin typeface="Gill Sans"/>
                  <a:ea typeface="Gill Sans"/>
                  <a:cs typeface="Gill Sans"/>
                  <a:sym typeface="Gill Sans"/>
                </a:rPr>
                <a:t>If yes, then circle JP</a:t>
              </a:r>
              <a:endParaRPr/>
            </a:p>
            <a:p>
              <a:pPr marL="0" marR="0" lvl="0" indent="0" algn="l" rtl="0">
                <a:lnSpc>
                  <a:spcPct val="100000"/>
                </a:lnSpc>
                <a:spcBef>
                  <a:spcPts val="0"/>
                </a:spcBef>
                <a:spcAft>
                  <a:spcPts val="0"/>
                </a:spcAft>
                <a:buNone/>
              </a:pPr>
              <a:r>
                <a:rPr lang="en-US" sz="2000" b="0" i="0" u="none" strike="noStrike" cap="none">
                  <a:solidFill>
                    <a:srgbClr val="000000"/>
                  </a:solidFill>
                  <a:highlight>
                    <a:srgbClr val="F4CCCC"/>
                  </a:highlight>
                  <a:latin typeface="Gill Sans"/>
                  <a:ea typeface="Gill Sans"/>
                  <a:cs typeface="Gill Sans"/>
                  <a:sym typeface="Gill Sans"/>
                </a:rPr>
                <a:t>	If no, then ask about JM . . .</a:t>
              </a:r>
              <a:br>
                <a:rPr lang="en-US" sz="2000" b="0" i="0" u="none" strike="noStrike" cap="none">
                  <a:solidFill>
                    <a:srgbClr val="000000"/>
                  </a:solidFill>
                  <a:highlight>
                    <a:srgbClr val="F4CCCC"/>
                  </a:highlight>
                  <a:latin typeface="Gill Sans"/>
                  <a:ea typeface="Gill Sans"/>
                  <a:cs typeface="Gill Sans"/>
                  <a:sym typeface="Gill Sans"/>
                </a:rPr>
              </a:br>
              <a:r>
                <a:rPr lang="en-US" sz="2000" b="0" i="0" u="none" strike="noStrike" cap="none">
                  <a:solidFill>
                    <a:srgbClr val="000000"/>
                  </a:solidFill>
                  <a:highlight>
                    <a:srgbClr val="F4CCCC"/>
                  </a:highlight>
                  <a:latin typeface="Gill Sans"/>
                  <a:ea typeface="Gill Sans"/>
                  <a:cs typeface="Gill Sans"/>
                  <a:sym typeface="Gill Sans"/>
                </a:rPr>
                <a:t>	If no, then ask about JE . . .</a:t>
              </a:r>
              <a:endParaRPr sz="1400" b="0" i="0" u="none" strike="noStrike" cap="none">
                <a:solidFill>
                  <a:srgbClr val="000000"/>
                </a:solidFill>
                <a:latin typeface="Arial"/>
                <a:ea typeface="Arial"/>
                <a:cs typeface="Arial"/>
                <a:sym typeface="Arial"/>
              </a:endParaRPr>
            </a:p>
          </p:txBody>
        </p:sp>
        <p:sp>
          <p:nvSpPr>
            <p:cNvPr id="2066" name="Google Shape;2066;ga367ccd41a_1_29"/>
            <p:cNvSpPr txBox="1"/>
            <p:nvPr/>
          </p:nvSpPr>
          <p:spPr>
            <a:xfrm>
              <a:off x="805167" y="2500448"/>
              <a:ext cx="6309360" cy="118872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What makes it easy or difficult: </a:t>
              </a:r>
              <a:r>
                <a:rPr lang="en-US" sz="2000" b="0" i="0" u="none" strike="noStrike" cap="none">
                  <a:solidFill>
                    <a:srgbClr val="000000"/>
                  </a:solidFill>
                  <a:latin typeface="Gill Sans"/>
                  <a:ea typeface="Gill Sans"/>
                  <a:cs typeface="Gill Sans"/>
                  <a:sym typeface="Gill Sans"/>
                </a:rPr>
                <a:t>It is easy because this is a simple, short word following standard orthographical rules; it might be difficult if it is not a common name.</a:t>
              </a:r>
              <a:endParaRPr sz="2000" b="0" i="0" u="none" strike="noStrike" cap="none">
                <a:solidFill>
                  <a:srgbClr val="000000"/>
                </a:solidFill>
                <a:latin typeface="Gill Sans"/>
                <a:ea typeface="Gill Sans"/>
                <a:cs typeface="Gill Sans"/>
                <a:sym typeface="Gill Sans"/>
              </a:endParaRPr>
            </a:p>
          </p:txBody>
        </p:sp>
      </p:grpSp>
      <p:sp>
        <p:nvSpPr>
          <p:cNvPr id="2067" name="Google Shape;2067;ga367ccd41a_1_29"/>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BA0C2F"/>
              </a:buClr>
              <a:buSzPts val="1800"/>
              <a:buNone/>
            </a:pPr>
            <a:r>
              <a:rPr lang="en-US"/>
              <a:t>RATING PRACTICE ITEM 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
          <p:cNvSpPr txBox="1">
            <a:spLocks noGrp="1"/>
          </p:cNvSpPr>
          <p:nvPr>
            <p:ph type="title"/>
          </p:nvPr>
        </p:nvSpPr>
        <p:spPr/>
        <p:txBody>
          <a:bodyPr/>
          <a:lstStyle/>
          <a:p>
            <a:pPr lvl="0"/>
            <a:r>
              <a:rPr lang="en-US" dirty="0"/>
              <a:t>Workshop OVERVIEW</a:t>
            </a:r>
          </a:p>
        </p:txBody>
      </p:sp>
      <p:graphicFrame>
        <p:nvGraphicFramePr>
          <p:cNvPr id="400" name="Google Shape;400;p6"/>
          <p:cNvGraphicFramePr/>
          <p:nvPr/>
        </p:nvGraphicFramePr>
        <p:xfrm>
          <a:off x="647861" y="1600201"/>
          <a:ext cx="10872216" cy="4873750"/>
        </p:xfrm>
        <a:graphic>
          <a:graphicData uri="http://schemas.openxmlformats.org/drawingml/2006/table">
            <a:tbl>
              <a:tblPr firstRow="1" firstCol="1" bandRow="1">
                <a:noFill/>
                <a:tableStyleId>{AF71F6A6-84FC-4517-B84F-205E2E999F06}</a:tableStyleId>
              </a:tblPr>
              <a:tblGrid>
                <a:gridCol w="5278897">
                  <a:extLst>
                    <a:ext uri="{9D8B030D-6E8A-4147-A177-3AD203B41FA5}">
                      <a16:colId xmlns:a16="http://schemas.microsoft.com/office/drawing/2014/main" val="20000"/>
                    </a:ext>
                  </a:extLst>
                </a:gridCol>
                <a:gridCol w="5593319">
                  <a:extLst>
                    <a:ext uri="{9D8B030D-6E8A-4147-A177-3AD203B41FA5}">
                      <a16:colId xmlns:a16="http://schemas.microsoft.com/office/drawing/2014/main" val="20001"/>
                    </a:ext>
                  </a:extLst>
                </a:gridCol>
              </a:tblGrid>
              <a:tr h="342507">
                <a:tc>
                  <a:txBody>
                    <a:bodyPr/>
                    <a:lstStyle/>
                    <a:p>
                      <a:pPr marL="0" marR="0" lvl="0" indent="8890" algn="ctr" rtl="0">
                        <a:lnSpc>
                          <a:spcPct val="100000"/>
                        </a:lnSpc>
                        <a:spcBef>
                          <a:spcPts val="0"/>
                        </a:spcBef>
                        <a:spcAft>
                          <a:spcPts val="0"/>
                        </a:spcAft>
                        <a:buClr>
                          <a:srgbClr val="000000"/>
                        </a:buClr>
                        <a:buSzPts val="2000"/>
                        <a:buFont typeface="Arial"/>
                        <a:buNone/>
                      </a:pPr>
                      <a:r>
                        <a:rPr lang="en-US" sz="1800" b="1" u="none" strike="noStrike" cap="none" dirty="0">
                          <a:latin typeface="+mj-lt"/>
                          <a:ea typeface="Gill Sans"/>
                          <a:cs typeface="Gill Sans"/>
                          <a:sym typeface="Gill Sans"/>
                        </a:rPr>
                        <a:t>Day 1</a:t>
                      </a:r>
                      <a:r>
                        <a:rPr lang="en-US" sz="1800" dirty="0">
                          <a:effectLst/>
                          <a:latin typeface="+mj-lt"/>
                          <a:ea typeface="Calibri" panose="020F0502020204030204" pitchFamily="34" charset="0"/>
                          <a:cs typeface="Arial" panose="020B0604020202020204" pitchFamily="34" charset="0"/>
                        </a:rPr>
                        <a:t>—</a:t>
                      </a:r>
                      <a:r>
                        <a:rPr lang="en-US" sz="1800" b="1" u="none" strike="noStrike" cap="none" dirty="0">
                          <a:latin typeface="+mj-lt"/>
                          <a:ea typeface="Gill Sans"/>
                          <a:cs typeface="Gill Sans"/>
                          <a:sym typeface="Gill Sans"/>
                        </a:rPr>
                        <a:t>[Date]</a:t>
                      </a:r>
                      <a:endParaRPr sz="1800" b="1" u="none" strike="noStrike" cap="none" dirty="0">
                        <a:latin typeface="+mj-lt"/>
                        <a:ea typeface="Gill Sans"/>
                        <a:cs typeface="Gill Sans"/>
                        <a:sym typeface="Gill Sans"/>
                      </a:endParaRPr>
                    </a:p>
                  </a:txBody>
                  <a:tcPr marL="65975" marR="65975" marT="0" marB="0" anchor="ctr">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651D32"/>
                    </a:solidFill>
                  </a:tcPr>
                </a:tc>
                <a:tc>
                  <a:txBody>
                    <a:bodyPr/>
                    <a:lstStyle/>
                    <a:p>
                      <a:pPr marL="0" marR="0" lvl="0" indent="8890" algn="ctr" rtl="0">
                        <a:lnSpc>
                          <a:spcPct val="100000"/>
                        </a:lnSpc>
                        <a:spcBef>
                          <a:spcPts val="0"/>
                        </a:spcBef>
                        <a:spcAft>
                          <a:spcPts val="0"/>
                        </a:spcAft>
                        <a:buClr>
                          <a:srgbClr val="000000"/>
                        </a:buClr>
                        <a:buSzPts val="2000"/>
                        <a:buFont typeface="Arial"/>
                        <a:buNone/>
                      </a:pPr>
                      <a:r>
                        <a:rPr lang="en-US" sz="1800" i="0" u="none" strike="noStrike" cap="none" dirty="0">
                          <a:solidFill>
                            <a:srgbClr val="FFFFFF"/>
                          </a:solidFill>
                          <a:latin typeface="+mj-lt"/>
                          <a:ea typeface="Gill Sans"/>
                          <a:cs typeface="Gill Sans"/>
                          <a:sym typeface="Gill Sans"/>
                        </a:rPr>
                        <a:t>Day 4</a:t>
                      </a:r>
                      <a:r>
                        <a:rPr lang="en-US" sz="1800" dirty="0">
                          <a:effectLst/>
                          <a:latin typeface="+mj-lt"/>
                          <a:ea typeface="Calibri" panose="020F0502020204030204" pitchFamily="34" charset="0"/>
                          <a:cs typeface="Arial" panose="020B0604020202020204" pitchFamily="34" charset="0"/>
                        </a:rPr>
                        <a:t>—[</a:t>
                      </a:r>
                      <a:r>
                        <a:rPr lang="en-US" sz="1800" i="0" u="none" strike="noStrike" cap="none" dirty="0">
                          <a:solidFill>
                            <a:srgbClr val="FFFFFF"/>
                          </a:solidFill>
                          <a:latin typeface="+mj-lt"/>
                          <a:ea typeface="Gill Sans"/>
                          <a:cs typeface="Gill Sans"/>
                          <a:sym typeface="Gill Sans"/>
                        </a:rPr>
                        <a:t>Date]</a:t>
                      </a:r>
                      <a:endParaRPr sz="1800" i="0" u="none" strike="noStrike" cap="none" dirty="0">
                        <a:latin typeface="+mj-lt"/>
                        <a:ea typeface="Arial"/>
                        <a:cs typeface="Arial"/>
                        <a:sym typeface="Arial"/>
                      </a:endParaRPr>
                    </a:p>
                  </a:txBody>
                  <a:tcPr marL="65975" marR="65975" marT="0" marB="0" anchor="ct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rgbClr val="651D32"/>
                    </a:solidFill>
                  </a:tcPr>
                </a:tc>
                <a:extLst>
                  <a:ext uri="{0D108BD9-81ED-4DB2-BD59-A6C34878D82A}">
                    <a16:rowId xmlns:a16="http://schemas.microsoft.com/office/drawing/2014/main" val="10000"/>
                  </a:ext>
                </a:extLst>
              </a:tr>
              <a:tr h="342507">
                <a:tc>
                  <a:txBody>
                    <a:bodyPr/>
                    <a:lstStyle/>
                    <a:p>
                      <a:pPr marL="0" marR="0" lvl="0" indent="0" algn="l" rtl="0">
                        <a:lnSpc>
                          <a:spcPct val="100000"/>
                        </a:lnSpc>
                        <a:spcBef>
                          <a:spcPts val="0"/>
                        </a:spcBef>
                        <a:spcAft>
                          <a:spcPts val="0"/>
                        </a:spcAft>
                        <a:buClr>
                          <a:srgbClr val="000000"/>
                        </a:buClr>
                        <a:buSzPts val="2000"/>
                        <a:buFont typeface="Arial"/>
                        <a:buNone/>
                      </a:pPr>
                      <a:r>
                        <a:rPr lang="en-US" sz="1800" b="0" u="none" strike="noStrike" cap="none" dirty="0">
                          <a:solidFill>
                            <a:srgbClr val="000000"/>
                          </a:solidFill>
                          <a:latin typeface="+mj-lt"/>
                          <a:ea typeface="Gill Sans"/>
                          <a:cs typeface="Gill Sans"/>
                          <a:sym typeface="Gill Sans"/>
                        </a:rPr>
                        <a:t>Opening, introductions, logistics, and agenda </a:t>
                      </a:r>
                      <a:endParaRPr sz="1800" b="0" u="none" strike="noStrike" cap="none" dirty="0">
                        <a:solidFill>
                          <a:srgbClr val="000000"/>
                        </a:solidFill>
                        <a:latin typeface="+mj-lt"/>
                        <a:ea typeface="Gill Sans"/>
                        <a:cs typeface="Gill Sans"/>
                        <a:sym typeface="Gill Sans"/>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2000"/>
                        <a:buFont typeface="Gill Sans"/>
                        <a:buNone/>
                      </a:pPr>
                      <a:r>
                        <a:rPr lang="en-US" sz="1800" b="0" i="0" u="none" strike="noStrike" cap="none">
                          <a:solidFill>
                            <a:srgbClr val="000000"/>
                          </a:solidFill>
                          <a:latin typeface="+mj-lt"/>
                          <a:ea typeface="Gill Sans"/>
                          <a:cs typeface="Gill Sans"/>
                          <a:sym typeface="Gill Sans"/>
                        </a:rPr>
                        <a:t>Task 2 Presentation: Matching results</a:t>
                      </a:r>
                      <a:endParaRPr sz="1800" b="0" i="0" u="none" strike="noStrike" cap="none">
                        <a:solidFill>
                          <a:srgbClr val="000000"/>
                        </a:solidFill>
                        <a:latin typeface="+mj-lt"/>
                        <a:ea typeface="Arial"/>
                        <a:cs typeface="Arial"/>
                        <a:sym typeface="Arial"/>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24340">
                <a:tc>
                  <a:txBody>
                    <a:bodyPr/>
                    <a:lstStyle/>
                    <a:p>
                      <a:pPr marL="0" marR="0" lvl="0" indent="0" algn="l" rtl="0">
                        <a:lnSpc>
                          <a:spcPct val="100000"/>
                        </a:lnSpc>
                        <a:spcBef>
                          <a:spcPts val="0"/>
                        </a:spcBef>
                        <a:spcAft>
                          <a:spcPts val="0"/>
                        </a:spcAft>
                        <a:buClr>
                          <a:schemeClr val="dk1"/>
                        </a:buClr>
                        <a:buSzPts val="2000"/>
                        <a:buFont typeface="Gill Sans"/>
                        <a:buNone/>
                      </a:pPr>
                      <a:r>
                        <a:rPr lang="en-US" sz="1800" b="0" u="none" strike="noStrike" cap="none" dirty="0">
                          <a:solidFill>
                            <a:srgbClr val="000000"/>
                          </a:solidFill>
                          <a:latin typeface="+mj-lt"/>
                          <a:ea typeface="Gill Sans"/>
                          <a:cs typeface="Gill Sans"/>
                          <a:sym typeface="Gill Sans"/>
                        </a:rPr>
                        <a:t>Background, objective, and tasks</a:t>
                      </a:r>
                      <a:endParaRPr sz="1800" b="0" u="none" strike="noStrike" cap="none" dirty="0">
                        <a:solidFill>
                          <a:srgbClr val="000000"/>
                        </a:solidFill>
                        <a:latin typeface="+mj-lt"/>
                        <a:ea typeface="Gill Sans"/>
                        <a:cs typeface="Gill Sans"/>
                        <a:sym typeface="Gill Sans"/>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l" rtl="0">
                        <a:lnSpc>
                          <a:spcPct val="110000"/>
                        </a:lnSpc>
                        <a:spcBef>
                          <a:spcPts val="0"/>
                        </a:spcBef>
                        <a:spcAft>
                          <a:spcPts val="0"/>
                        </a:spcAft>
                        <a:buClr>
                          <a:srgbClr val="000000"/>
                        </a:buClr>
                        <a:buSzPts val="2000"/>
                        <a:buFont typeface="Arial"/>
                        <a:buNone/>
                      </a:pPr>
                      <a:r>
                        <a:rPr lang="en-US" sz="1800" b="0" i="0" u="none" strike="noStrike" cap="none" dirty="0">
                          <a:solidFill>
                            <a:srgbClr val="000000"/>
                          </a:solidFill>
                          <a:latin typeface="+mj-lt"/>
                          <a:ea typeface="Gill Sans"/>
                          <a:cs typeface="Gill Sans"/>
                          <a:sym typeface="Gill Sans"/>
                        </a:rPr>
                        <a:t>Task 3 Presentation: Global benchmarking &amp; </a:t>
                      </a:r>
                      <a:r>
                        <a:rPr lang="en-US" sz="1800" b="0" i="0" u="none" strike="noStrike" cap="none" dirty="0" err="1">
                          <a:solidFill>
                            <a:srgbClr val="000000"/>
                          </a:solidFill>
                          <a:latin typeface="+mj-lt"/>
                          <a:ea typeface="Gill Sans"/>
                          <a:cs typeface="Gill Sans"/>
                          <a:sym typeface="Gill Sans"/>
                        </a:rPr>
                        <a:t>Angoff</a:t>
                      </a:r>
                      <a:r>
                        <a:rPr lang="en-US" sz="1800" b="0" i="0" u="none" strike="noStrike" cap="none" dirty="0">
                          <a:solidFill>
                            <a:srgbClr val="000000"/>
                          </a:solidFill>
                          <a:latin typeface="+mj-lt"/>
                          <a:ea typeface="Gill Sans"/>
                          <a:cs typeface="Gill Sans"/>
                          <a:sym typeface="Gill Sans"/>
                        </a:rPr>
                        <a:t> method</a:t>
                      </a:r>
                      <a:endParaRPr sz="1800" b="0" i="0" u="none" strike="noStrike" cap="none" dirty="0">
                        <a:solidFill>
                          <a:srgbClr val="000000"/>
                        </a:solidFill>
                        <a:latin typeface="+mj-lt"/>
                        <a:ea typeface="Arial"/>
                        <a:cs typeface="Arial"/>
                        <a:sym typeface="Arial"/>
                      </a:endParaRPr>
                    </a:p>
                  </a:txBody>
                  <a:tcPr marL="68575" marR="685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507">
                <a:tc>
                  <a:txBody>
                    <a:bodyPr/>
                    <a:lstStyle/>
                    <a:p>
                      <a:pPr marL="0" marR="0" lvl="0" indent="0" algn="l" rtl="0">
                        <a:lnSpc>
                          <a:spcPct val="100000"/>
                        </a:lnSpc>
                        <a:spcBef>
                          <a:spcPts val="0"/>
                        </a:spcBef>
                        <a:spcAft>
                          <a:spcPts val="0"/>
                        </a:spcAft>
                        <a:buClr>
                          <a:schemeClr val="dk1"/>
                        </a:buClr>
                        <a:buSzPts val="2000"/>
                        <a:buFont typeface="Gill Sans"/>
                        <a:buNone/>
                      </a:pPr>
                      <a:r>
                        <a:rPr lang="en-US" sz="1800" b="0" u="none" strike="noStrike" cap="none" dirty="0">
                          <a:solidFill>
                            <a:srgbClr val="000000"/>
                          </a:solidFill>
                          <a:latin typeface="+mj-lt"/>
                          <a:ea typeface="Gill Sans"/>
                          <a:cs typeface="Gill Sans"/>
                          <a:sym typeface="Gill Sans"/>
                        </a:rPr>
                        <a:t>Overview Presentation: Policy linking and the GPF </a:t>
                      </a:r>
                      <a:endParaRPr sz="1800" b="0" u="none" strike="noStrike" cap="none" dirty="0">
                        <a:solidFill>
                          <a:srgbClr val="000000"/>
                        </a:solidFill>
                        <a:latin typeface="+mj-lt"/>
                        <a:ea typeface="Gill Sans"/>
                        <a:cs typeface="Gill Sans"/>
                        <a:sym typeface="Gill Sans"/>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chemeClr val="dk1"/>
                        </a:buClr>
                        <a:buSzPts val="2000"/>
                        <a:buFont typeface="Gill Sans"/>
                        <a:buNone/>
                      </a:pPr>
                      <a:r>
                        <a:rPr lang="en-US" sz="1800" b="0" i="0" u="none" strike="noStrike" cap="none" dirty="0">
                          <a:solidFill>
                            <a:srgbClr val="000000"/>
                          </a:solidFill>
                          <a:latin typeface="+mj-lt"/>
                          <a:ea typeface="Gill Sans"/>
                          <a:cs typeface="Gill Sans"/>
                          <a:sym typeface="Gill Sans"/>
                        </a:rPr>
                        <a:t>Task 3 Activity: Practice </a:t>
                      </a:r>
                      <a:r>
                        <a:rPr lang="en-US" sz="1800" b="0" i="0" u="none" strike="noStrike" cap="none" dirty="0" err="1">
                          <a:solidFill>
                            <a:srgbClr val="000000"/>
                          </a:solidFill>
                          <a:latin typeface="+mj-lt"/>
                          <a:ea typeface="Gill Sans"/>
                          <a:cs typeface="Gill Sans"/>
                          <a:sym typeface="Gill Sans"/>
                        </a:rPr>
                        <a:t>Angoff</a:t>
                      </a:r>
                      <a:r>
                        <a:rPr lang="en-US" sz="1800" b="0" i="0" u="none" strike="noStrike" cap="none" dirty="0">
                          <a:solidFill>
                            <a:srgbClr val="000000"/>
                          </a:solidFill>
                          <a:latin typeface="+mj-lt"/>
                          <a:ea typeface="Gill Sans"/>
                          <a:cs typeface="Gill Sans"/>
                          <a:sym typeface="Gill Sans"/>
                        </a:rPr>
                        <a:t> ratings</a:t>
                      </a:r>
                      <a:endParaRPr sz="1800" b="0" i="0" u="none" strike="noStrike" cap="none" dirty="0">
                        <a:solidFill>
                          <a:srgbClr val="000000"/>
                        </a:solidFill>
                        <a:latin typeface="+mj-lt"/>
                        <a:ea typeface="Arial"/>
                        <a:cs typeface="Arial"/>
                        <a:sym typeface="Arial"/>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507">
                <a:tc>
                  <a:txBody>
                    <a:bodyPr/>
                    <a:lstStyle/>
                    <a:p>
                      <a:pPr marL="0" marR="0" lvl="0" indent="0" algn="l" rtl="0">
                        <a:lnSpc>
                          <a:spcPct val="100000"/>
                        </a:lnSpc>
                        <a:spcBef>
                          <a:spcPts val="0"/>
                        </a:spcBef>
                        <a:spcAft>
                          <a:spcPts val="0"/>
                        </a:spcAft>
                        <a:buClr>
                          <a:schemeClr val="dk1"/>
                        </a:buClr>
                        <a:buSzPts val="2000"/>
                        <a:buFont typeface="Gill Sans"/>
                        <a:buNone/>
                      </a:pPr>
                      <a:r>
                        <a:rPr lang="en-US" sz="1800" b="0" u="none" strike="noStrike" cap="none" dirty="0">
                          <a:solidFill>
                            <a:srgbClr val="000000"/>
                          </a:solidFill>
                          <a:latin typeface="+mj-lt"/>
                          <a:ea typeface="Gill Sans"/>
                          <a:cs typeface="Gill Sans"/>
                          <a:sym typeface="Gill Sans"/>
                        </a:rPr>
                        <a:t>Overview Presentation: [assessment name]</a:t>
                      </a:r>
                      <a:endParaRPr sz="1800" u="none" strike="noStrike" cap="none" dirty="0">
                        <a:solidFill>
                          <a:srgbClr val="000000"/>
                        </a:solidFill>
                        <a:latin typeface="+mj-lt"/>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b="0" i="0" u="none" strike="noStrike" cap="none" dirty="0">
                          <a:solidFill>
                            <a:srgbClr val="000000"/>
                          </a:solidFill>
                          <a:latin typeface="+mj-lt"/>
                          <a:ea typeface="Gill Sans"/>
                          <a:cs typeface="Gill Sans"/>
                          <a:sym typeface="Gill Sans"/>
                        </a:rPr>
                        <a:t>Task 3 Activity: Conduct </a:t>
                      </a:r>
                      <a:r>
                        <a:rPr lang="en-US" sz="1800" b="0" i="0" u="none" strike="noStrike" cap="none" dirty="0" err="1">
                          <a:solidFill>
                            <a:srgbClr val="000000"/>
                          </a:solidFill>
                          <a:latin typeface="+mj-lt"/>
                          <a:ea typeface="Gill Sans"/>
                          <a:cs typeface="Gill Sans"/>
                          <a:sym typeface="Gill Sans"/>
                        </a:rPr>
                        <a:t>Angoff</a:t>
                      </a:r>
                      <a:r>
                        <a:rPr lang="en-US" sz="1800" b="0" i="0" u="none" strike="noStrike" cap="none" dirty="0">
                          <a:solidFill>
                            <a:srgbClr val="000000"/>
                          </a:solidFill>
                          <a:latin typeface="+mj-lt"/>
                          <a:ea typeface="Gill Sans"/>
                          <a:cs typeface="Gill Sans"/>
                          <a:sym typeface="Gill Sans"/>
                        </a:rPr>
                        <a:t> Round 1</a:t>
                      </a:r>
                      <a:endParaRPr sz="1800" b="0" i="0" u="none" strike="noStrike" cap="none" dirty="0">
                        <a:solidFill>
                          <a:srgbClr val="000000"/>
                        </a:solidFill>
                        <a:latin typeface="+mj-lt"/>
                        <a:ea typeface="Arial"/>
                        <a:cs typeface="Arial"/>
                        <a:sym typeface="Arial"/>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2507">
                <a:tc>
                  <a:txBody>
                    <a:bodyPr/>
                    <a:lstStyle/>
                    <a:p>
                      <a:pPr marL="0" marR="0" lvl="0" indent="0" algn="ctr" rtl="0">
                        <a:lnSpc>
                          <a:spcPct val="100000"/>
                        </a:lnSpc>
                        <a:spcBef>
                          <a:spcPts val="0"/>
                        </a:spcBef>
                        <a:spcAft>
                          <a:spcPts val="0"/>
                        </a:spcAft>
                        <a:buClr>
                          <a:schemeClr val="dk1"/>
                        </a:buClr>
                        <a:buSzPts val="2000"/>
                        <a:buFont typeface="Gill Sans"/>
                        <a:buNone/>
                      </a:pPr>
                      <a:r>
                        <a:rPr lang="en-US" sz="1800" u="none" strike="noStrike" cap="none" dirty="0">
                          <a:latin typeface="+mj-lt"/>
                          <a:ea typeface="Gill Sans"/>
                          <a:cs typeface="Gill Sans"/>
                          <a:sym typeface="Gill Sans"/>
                        </a:rPr>
                        <a:t>Day 2</a:t>
                      </a:r>
                      <a:r>
                        <a:rPr lang="en-US" sz="1800" dirty="0">
                          <a:effectLst/>
                          <a:latin typeface="+mj-lt"/>
                          <a:ea typeface="Calibri" panose="020F0502020204030204" pitchFamily="34" charset="0"/>
                          <a:cs typeface="Arial" panose="020B0604020202020204" pitchFamily="34" charset="0"/>
                        </a:rPr>
                        <a:t>—</a:t>
                      </a:r>
                      <a:r>
                        <a:rPr lang="en-US" sz="1800" u="none" strike="noStrike" cap="none" dirty="0">
                          <a:latin typeface="+mj-lt"/>
                          <a:ea typeface="Gill Sans"/>
                          <a:cs typeface="Gill Sans"/>
                          <a:sym typeface="Gill Sans"/>
                        </a:rPr>
                        <a:t>[Date]</a:t>
                      </a:r>
                      <a:endParaRPr sz="1800" u="none" strike="noStrike" cap="none" dirty="0">
                        <a:latin typeface="+mj-lt"/>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651D3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800" b="1" u="none" strike="noStrike" cap="none" dirty="0">
                          <a:solidFill>
                            <a:schemeClr val="lt1"/>
                          </a:solidFill>
                          <a:latin typeface="+mj-lt"/>
                          <a:ea typeface="Gill Sans"/>
                          <a:cs typeface="Gill Sans"/>
                          <a:sym typeface="Gill Sans"/>
                        </a:rPr>
                        <a:t>Day 5</a:t>
                      </a:r>
                      <a:r>
                        <a:rPr lang="en-US" sz="1800" dirty="0">
                          <a:solidFill>
                            <a:schemeClr val="bg1"/>
                          </a:solidFill>
                          <a:effectLst/>
                          <a:latin typeface="+mj-lt"/>
                          <a:ea typeface="Calibri" panose="020F0502020204030204" pitchFamily="34" charset="0"/>
                          <a:cs typeface="Arial" panose="020B0604020202020204" pitchFamily="34" charset="0"/>
                        </a:rPr>
                        <a:t>—</a:t>
                      </a:r>
                      <a:r>
                        <a:rPr lang="en-US" sz="1800" b="1" u="none" strike="noStrike" cap="none" dirty="0">
                          <a:solidFill>
                            <a:schemeClr val="lt1"/>
                          </a:solidFill>
                          <a:latin typeface="+mj-lt"/>
                          <a:ea typeface="Gill Sans"/>
                          <a:cs typeface="Gill Sans"/>
                          <a:sym typeface="Gill Sans"/>
                        </a:rPr>
                        <a:t>[Date]</a:t>
                      </a:r>
                      <a:endParaRPr sz="1800" b="1" u="none" strike="noStrike" cap="none" dirty="0">
                        <a:latin typeface="+mj-lt"/>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651D32"/>
                    </a:solidFill>
                  </a:tcPr>
                </a:tc>
                <a:extLst>
                  <a:ext uri="{0D108BD9-81ED-4DB2-BD59-A6C34878D82A}">
                    <a16:rowId xmlns:a16="http://schemas.microsoft.com/office/drawing/2014/main" val="10005"/>
                  </a:ext>
                </a:extLst>
              </a:tr>
              <a:tr h="342507">
                <a:tc>
                  <a:txBody>
                    <a:bodyPr/>
                    <a:lstStyle/>
                    <a:p>
                      <a:pPr marL="0" marR="0" lvl="0" indent="0" algn="l" rtl="0">
                        <a:lnSpc>
                          <a:spcPct val="100000"/>
                        </a:lnSpc>
                        <a:spcBef>
                          <a:spcPts val="0"/>
                        </a:spcBef>
                        <a:spcAft>
                          <a:spcPts val="0"/>
                        </a:spcAft>
                        <a:buClr>
                          <a:schemeClr val="dk1"/>
                        </a:buClr>
                        <a:buSzPts val="2000"/>
                        <a:buFont typeface="Gill Sans"/>
                        <a:buNone/>
                      </a:pPr>
                      <a:r>
                        <a:rPr lang="en-US" sz="1800" b="0" u="none" strike="noStrike" cap="none" dirty="0">
                          <a:solidFill>
                            <a:srgbClr val="000000"/>
                          </a:solidFill>
                          <a:latin typeface="+mj-lt"/>
                          <a:ea typeface="Gill Sans"/>
                          <a:cs typeface="Gill Sans"/>
                          <a:sym typeface="Gill Sans"/>
                        </a:rPr>
                        <a:t>Task 1 Presentation: GPF and alignment</a:t>
                      </a:r>
                      <a:endParaRPr sz="1800" b="0" u="none" strike="noStrike" cap="none" dirty="0">
                        <a:solidFill>
                          <a:srgbClr val="000000"/>
                        </a:solidFill>
                        <a:latin typeface="+mj-lt"/>
                        <a:ea typeface="Gill Sans"/>
                        <a:cs typeface="Gill Sans"/>
                        <a:sym typeface="Gill Sans"/>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2000"/>
                        <a:buFont typeface="Gill Sans"/>
                        <a:buNone/>
                      </a:pPr>
                      <a:r>
                        <a:rPr lang="en-US" sz="1800" b="0" u="none" strike="noStrike" cap="none" dirty="0">
                          <a:solidFill>
                            <a:srgbClr val="000000"/>
                          </a:solidFill>
                          <a:latin typeface="+mj-lt"/>
                          <a:ea typeface="Gill Sans"/>
                          <a:cs typeface="Gill Sans"/>
                          <a:sym typeface="Gill Sans"/>
                        </a:rPr>
                        <a:t>Task 3 Presentation: Round 1 results</a:t>
                      </a:r>
                      <a:endParaRPr sz="1800" b="0" u="none" strike="noStrike" cap="none" dirty="0">
                        <a:solidFill>
                          <a:srgbClr val="000000"/>
                        </a:solidFill>
                        <a:latin typeface="+mj-lt"/>
                        <a:ea typeface="Gill Sans"/>
                        <a:cs typeface="Gill Sans"/>
                        <a:sym typeface="Gill Sans"/>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2507">
                <a:tc>
                  <a:txBody>
                    <a:bodyPr/>
                    <a:lstStyle/>
                    <a:p>
                      <a:pPr marL="0" marR="0" lvl="0" indent="0" algn="l" rtl="0">
                        <a:lnSpc>
                          <a:spcPct val="100000"/>
                        </a:lnSpc>
                        <a:spcBef>
                          <a:spcPts val="0"/>
                        </a:spcBef>
                        <a:spcAft>
                          <a:spcPts val="0"/>
                        </a:spcAft>
                        <a:buClr>
                          <a:schemeClr val="dk1"/>
                        </a:buClr>
                        <a:buSzPts val="2000"/>
                        <a:buFont typeface="Gill Sans"/>
                        <a:buNone/>
                      </a:pPr>
                      <a:r>
                        <a:rPr lang="en-US" sz="1800" b="0" u="none" strike="noStrike" cap="none" dirty="0">
                          <a:solidFill>
                            <a:srgbClr val="000000"/>
                          </a:solidFill>
                          <a:latin typeface="+mj-lt"/>
                          <a:ea typeface="Gill Sans"/>
                          <a:cs typeface="Gill Sans"/>
                          <a:sym typeface="Gill Sans"/>
                        </a:rPr>
                        <a:t>Task 1 Activity:  Align </a:t>
                      </a:r>
                      <a:r>
                        <a:rPr lang="en-US" sz="1800" b="0" dirty="0">
                          <a:solidFill>
                            <a:srgbClr val="000000"/>
                          </a:solidFill>
                          <a:latin typeface="+mj-lt"/>
                          <a:ea typeface="Gill Sans"/>
                          <a:cs typeface="Gill Sans"/>
                          <a:sym typeface="Gill Sans"/>
                        </a:rPr>
                        <a:t>assessment</a:t>
                      </a:r>
                      <a:r>
                        <a:rPr lang="en-US" sz="1800" b="0" u="none" strike="noStrike" cap="none" dirty="0">
                          <a:solidFill>
                            <a:srgbClr val="000000"/>
                          </a:solidFill>
                          <a:latin typeface="+mj-lt"/>
                          <a:ea typeface="Gill Sans"/>
                          <a:cs typeface="Gill Sans"/>
                          <a:sym typeface="Gill Sans"/>
                        </a:rPr>
                        <a:t> and the GPF</a:t>
                      </a:r>
                      <a:endParaRPr sz="1800" b="0" u="none" strike="noStrike" cap="none" dirty="0">
                        <a:solidFill>
                          <a:srgbClr val="000000"/>
                        </a:solidFill>
                        <a:latin typeface="+mj-lt"/>
                        <a:ea typeface="Gill Sans"/>
                        <a:cs typeface="Gill Sans"/>
                        <a:sym typeface="Gill Sans"/>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chemeClr val="dk1"/>
                        </a:buClr>
                        <a:buSzPts val="2000"/>
                        <a:buFont typeface="Gill Sans"/>
                        <a:buNone/>
                      </a:pPr>
                      <a:r>
                        <a:rPr lang="en-US" sz="1800" b="0" u="none" strike="noStrike" cap="none" dirty="0">
                          <a:solidFill>
                            <a:srgbClr val="000000"/>
                          </a:solidFill>
                          <a:latin typeface="+mj-lt"/>
                          <a:ea typeface="Gill Sans"/>
                          <a:cs typeface="Gill Sans"/>
                          <a:sym typeface="Gill Sans"/>
                        </a:rPr>
                        <a:t>Task 3 Presentation: </a:t>
                      </a:r>
                      <a:r>
                        <a:rPr lang="en-US" sz="1800" b="0" u="none" strike="noStrike" cap="none" dirty="0" err="1">
                          <a:solidFill>
                            <a:srgbClr val="000000"/>
                          </a:solidFill>
                          <a:latin typeface="+mj-lt"/>
                          <a:ea typeface="Gill Sans"/>
                          <a:cs typeface="Gill Sans"/>
                          <a:sym typeface="Gill Sans"/>
                        </a:rPr>
                        <a:t>Angoff</a:t>
                      </a:r>
                      <a:r>
                        <a:rPr lang="en-US" sz="1800" b="0" u="none" strike="noStrike" cap="none" dirty="0">
                          <a:solidFill>
                            <a:srgbClr val="000000"/>
                          </a:solidFill>
                          <a:latin typeface="+mj-lt"/>
                          <a:ea typeface="Gill Sans"/>
                          <a:cs typeface="Gill Sans"/>
                          <a:sym typeface="Gill Sans"/>
                        </a:rPr>
                        <a:t> method (review)</a:t>
                      </a:r>
                      <a:endParaRPr sz="1800" u="none" strike="noStrike" cap="none" dirty="0">
                        <a:solidFill>
                          <a:srgbClr val="000000"/>
                        </a:solidFill>
                        <a:latin typeface="+mj-lt"/>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2507">
                <a:tc>
                  <a:txBody>
                    <a:bodyPr/>
                    <a:lstStyle/>
                    <a:p>
                      <a:pPr marL="0" marR="0" lvl="0" indent="8890" algn="ctr" rtl="0">
                        <a:lnSpc>
                          <a:spcPct val="100000"/>
                        </a:lnSpc>
                        <a:spcBef>
                          <a:spcPts val="0"/>
                        </a:spcBef>
                        <a:spcAft>
                          <a:spcPts val="0"/>
                        </a:spcAft>
                        <a:buClr>
                          <a:srgbClr val="000000"/>
                        </a:buClr>
                        <a:buSzPts val="2000"/>
                        <a:buFont typeface="Arial"/>
                        <a:buNone/>
                      </a:pPr>
                      <a:r>
                        <a:rPr lang="en-US" sz="1800" u="none" strike="noStrike" cap="none" dirty="0">
                          <a:latin typeface="+mj-lt"/>
                          <a:ea typeface="Gill Sans"/>
                          <a:cs typeface="Gill Sans"/>
                          <a:sym typeface="Gill Sans"/>
                        </a:rPr>
                        <a:t>Day 3</a:t>
                      </a:r>
                      <a:r>
                        <a:rPr lang="en-US" sz="1800" dirty="0">
                          <a:effectLst/>
                          <a:latin typeface="+mj-lt"/>
                          <a:ea typeface="Calibri" panose="020F0502020204030204" pitchFamily="34" charset="0"/>
                          <a:cs typeface="Arial" panose="020B0604020202020204" pitchFamily="34" charset="0"/>
                        </a:rPr>
                        <a:t>—</a:t>
                      </a:r>
                      <a:r>
                        <a:rPr lang="en-US" sz="1800" u="none" strike="noStrike" cap="none" dirty="0">
                          <a:latin typeface="+mj-lt"/>
                          <a:ea typeface="Gill Sans"/>
                          <a:cs typeface="Gill Sans"/>
                          <a:sym typeface="Gill Sans"/>
                        </a:rPr>
                        <a:t>[Date]</a:t>
                      </a:r>
                      <a:endParaRPr sz="1800" u="none" strike="noStrike" cap="none" dirty="0">
                        <a:latin typeface="+mj-lt"/>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651D32"/>
                    </a:solidFill>
                  </a:tcPr>
                </a:tc>
                <a:tc>
                  <a:txBody>
                    <a:bodyPr/>
                    <a:lstStyle/>
                    <a:p>
                      <a:pPr marL="0" marR="0" lvl="0" indent="0" algn="just" rtl="0">
                        <a:lnSpc>
                          <a:spcPct val="100000"/>
                        </a:lnSpc>
                        <a:spcBef>
                          <a:spcPts val="0"/>
                        </a:spcBef>
                        <a:spcAft>
                          <a:spcPts val="0"/>
                        </a:spcAft>
                        <a:buClr>
                          <a:srgbClr val="000000"/>
                        </a:buClr>
                        <a:buSzPts val="2000"/>
                        <a:buFont typeface="Gill Sans"/>
                        <a:buNone/>
                      </a:pPr>
                      <a:r>
                        <a:rPr lang="en-US" sz="1800" b="0" u="none" strike="noStrike" cap="none" dirty="0">
                          <a:solidFill>
                            <a:srgbClr val="000000"/>
                          </a:solidFill>
                          <a:latin typeface="+mj-lt"/>
                          <a:ea typeface="Gill Sans"/>
                          <a:cs typeface="Gill Sans"/>
                          <a:sym typeface="Gill Sans"/>
                        </a:rPr>
                        <a:t>Task 3 Activity: Conduct </a:t>
                      </a:r>
                      <a:r>
                        <a:rPr lang="en-US" sz="1800" b="0" u="none" strike="noStrike" cap="none" dirty="0" err="1">
                          <a:solidFill>
                            <a:srgbClr val="000000"/>
                          </a:solidFill>
                          <a:latin typeface="+mj-lt"/>
                          <a:ea typeface="Gill Sans"/>
                          <a:cs typeface="Gill Sans"/>
                          <a:sym typeface="Gill Sans"/>
                        </a:rPr>
                        <a:t>Angoff</a:t>
                      </a:r>
                      <a:r>
                        <a:rPr lang="en-US" sz="1800" b="0" u="none" strike="noStrike" cap="none" dirty="0">
                          <a:solidFill>
                            <a:srgbClr val="000000"/>
                          </a:solidFill>
                          <a:latin typeface="+mj-lt"/>
                          <a:ea typeface="Gill Sans"/>
                          <a:cs typeface="Gill Sans"/>
                          <a:sym typeface="Gill Sans"/>
                        </a:rPr>
                        <a:t> Round 2</a:t>
                      </a:r>
                      <a:endParaRPr sz="1800" b="0" u="none" strike="noStrike" cap="none" dirty="0">
                        <a:solidFill>
                          <a:srgbClr val="000000"/>
                        </a:solidFill>
                        <a:latin typeface="+mj-lt"/>
                        <a:ea typeface="Gill Sans"/>
                        <a:cs typeface="Gill Sans"/>
                        <a:sym typeface="Gill Sans"/>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2507">
                <a:tc>
                  <a:txBody>
                    <a:bodyPr/>
                    <a:lstStyle/>
                    <a:p>
                      <a:pPr marL="0" marR="0" lvl="0" indent="0" algn="l" rtl="0">
                        <a:lnSpc>
                          <a:spcPct val="100000"/>
                        </a:lnSpc>
                        <a:spcBef>
                          <a:spcPts val="0"/>
                        </a:spcBef>
                        <a:spcAft>
                          <a:spcPts val="0"/>
                        </a:spcAft>
                        <a:buClr>
                          <a:srgbClr val="000000"/>
                        </a:buClr>
                        <a:buSzPts val="2000"/>
                        <a:buFont typeface="Gill Sans"/>
                        <a:buNone/>
                      </a:pPr>
                      <a:r>
                        <a:rPr lang="en-US" sz="1800" b="0" u="none" strike="noStrike" cap="none" dirty="0">
                          <a:solidFill>
                            <a:srgbClr val="000000"/>
                          </a:solidFill>
                          <a:latin typeface="+mj-lt"/>
                          <a:ea typeface="Gill Sans"/>
                          <a:cs typeface="Gill Sans"/>
                          <a:sym typeface="Gill Sans"/>
                        </a:rPr>
                        <a:t>Task 1 Presentation: Alignment results</a:t>
                      </a:r>
                      <a:endParaRPr sz="1800" b="0" u="none" strike="noStrike" cap="none" dirty="0">
                        <a:solidFill>
                          <a:srgbClr val="000000"/>
                        </a:solidFill>
                        <a:latin typeface="+mj-lt"/>
                        <a:ea typeface="Gill Sans"/>
                        <a:cs typeface="Gill Sans"/>
                        <a:sym typeface="Gill Sans"/>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2000"/>
                        <a:buFont typeface="Gill Sans"/>
                        <a:buNone/>
                      </a:pPr>
                      <a:r>
                        <a:rPr lang="en-US" sz="1800" b="0" u="none" strike="noStrike" cap="none" dirty="0">
                          <a:solidFill>
                            <a:srgbClr val="000000"/>
                          </a:solidFill>
                          <a:latin typeface="+mj-lt"/>
                          <a:ea typeface="Gill Sans"/>
                          <a:cs typeface="Gill Sans"/>
                          <a:sym typeface="Gill Sans"/>
                        </a:rPr>
                        <a:t>Task 3 Activity: Evaluate workshop</a:t>
                      </a:r>
                      <a:endParaRPr sz="1800" b="0" u="none" strike="noStrike" cap="none" dirty="0">
                        <a:solidFill>
                          <a:srgbClr val="000000"/>
                        </a:solidFill>
                        <a:latin typeface="+mj-lt"/>
                        <a:ea typeface="Gill Sans"/>
                        <a:cs typeface="Gill Sans"/>
                        <a:sym typeface="Gill Sans"/>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724340">
                <a:tc>
                  <a:txBody>
                    <a:bodyPr/>
                    <a:lstStyle/>
                    <a:p>
                      <a:pPr marL="0" marR="0" lvl="0" indent="0" algn="l" rtl="0">
                        <a:lnSpc>
                          <a:spcPct val="110000"/>
                        </a:lnSpc>
                        <a:spcBef>
                          <a:spcPts val="0"/>
                        </a:spcBef>
                        <a:spcAft>
                          <a:spcPts val="0"/>
                        </a:spcAft>
                        <a:buClr>
                          <a:srgbClr val="000000"/>
                        </a:buClr>
                        <a:buSzPts val="2000"/>
                        <a:buFont typeface="Arial"/>
                        <a:buNone/>
                      </a:pPr>
                      <a:r>
                        <a:rPr lang="en-US" sz="1800" b="0" u="none" strike="noStrike" cap="none" dirty="0">
                          <a:solidFill>
                            <a:srgbClr val="000000"/>
                          </a:solidFill>
                          <a:latin typeface="+mj-lt"/>
                          <a:ea typeface="Gill Sans"/>
                          <a:cs typeface="Gill Sans"/>
                          <a:sym typeface="Gill Sans"/>
                        </a:rPr>
                        <a:t>Task 2 Presentation: Matching assessment and Global Proficiency Descriptors</a:t>
                      </a:r>
                      <a:r>
                        <a:rPr lang="en-US" sz="1800" b="0" dirty="0">
                          <a:solidFill>
                            <a:srgbClr val="000000"/>
                          </a:solidFill>
                          <a:latin typeface="+mj-lt"/>
                          <a:ea typeface="Gill Sans"/>
                          <a:cs typeface="Gill Sans"/>
                          <a:sym typeface="Gill Sans"/>
                        </a:rPr>
                        <a:t>/Levels (</a:t>
                      </a:r>
                      <a:r>
                        <a:rPr lang="en-US" sz="1800" b="0" u="none" strike="noStrike" cap="none" dirty="0">
                          <a:solidFill>
                            <a:srgbClr val="000000"/>
                          </a:solidFill>
                          <a:latin typeface="+mj-lt"/>
                          <a:ea typeface="Gill Sans"/>
                          <a:cs typeface="Gill Sans"/>
                          <a:sym typeface="Gill Sans"/>
                        </a:rPr>
                        <a:t>GPD/GPLs)</a:t>
                      </a:r>
                      <a:endParaRPr sz="1800" u="none" strike="noStrike" cap="none" dirty="0">
                        <a:solidFill>
                          <a:srgbClr val="000000"/>
                        </a:solidFill>
                        <a:latin typeface="+mj-lt"/>
                      </a:endParaRPr>
                    </a:p>
                  </a:txBody>
                  <a:tcPr marL="68575" marR="685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just" rtl="0">
                        <a:lnSpc>
                          <a:spcPct val="100000"/>
                        </a:lnSpc>
                        <a:spcBef>
                          <a:spcPts val="0"/>
                        </a:spcBef>
                        <a:spcAft>
                          <a:spcPts val="0"/>
                        </a:spcAft>
                        <a:buClr>
                          <a:srgbClr val="000000"/>
                        </a:buClr>
                        <a:buSzPts val="2000"/>
                        <a:buFont typeface="Gill Sans"/>
                        <a:buNone/>
                      </a:pPr>
                      <a:r>
                        <a:rPr lang="en-US" sz="1800" b="0" u="none" strike="noStrike" cap="none" dirty="0">
                          <a:solidFill>
                            <a:srgbClr val="000000"/>
                          </a:solidFill>
                          <a:latin typeface="+mj-lt"/>
                          <a:ea typeface="Gill Sans"/>
                          <a:cs typeface="Gill Sans"/>
                          <a:sym typeface="Gill Sans"/>
                        </a:rPr>
                        <a:t>Task 3 Presentation: Round 2 results</a:t>
                      </a:r>
                      <a:endParaRPr sz="1800" b="0" u="none" strike="noStrike" cap="none" dirty="0">
                        <a:solidFill>
                          <a:srgbClr val="000000"/>
                        </a:solidFill>
                        <a:latin typeface="+mj-lt"/>
                        <a:ea typeface="Gill Sans"/>
                        <a:cs typeface="Gill Sans"/>
                        <a:sym typeface="Gill Sans"/>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2507">
                <a:tc>
                  <a:txBody>
                    <a:bodyPr/>
                    <a:lstStyle/>
                    <a:p>
                      <a:pPr marL="0" marR="0" lvl="0" indent="0" algn="l" rtl="0">
                        <a:lnSpc>
                          <a:spcPct val="100000"/>
                        </a:lnSpc>
                        <a:spcBef>
                          <a:spcPts val="0"/>
                        </a:spcBef>
                        <a:spcAft>
                          <a:spcPts val="0"/>
                        </a:spcAft>
                        <a:buClr>
                          <a:schemeClr val="dk1"/>
                        </a:buClr>
                        <a:buSzPts val="2000"/>
                        <a:buFont typeface="Gill Sans"/>
                        <a:buNone/>
                      </a:pPr>
                      <a:r>
                        <a:rPr lang="en-US" sz="1800" b="0" u="none" strike="noStrike" cap="none" dirty="0">
                          <a:solidFill>
                            <a:srgbClr val="000000"/>
                          </a:solidFill>
                          <a:latin typeface="+mj-lt"/>
                          <a:ea typeface="Gill Sans"/>
                          <a:cs typeface="Gill Sans"/>
                          <a:sym typeface="Gill Sans"/>
                        </a:rPr>
                        <a:t>Task 2 Activity: Match assessment and GPD/GPLs</a:t>
                      </a:r>
                      <a:endParaRPr sz="1800" u="none" strike="noStrike" cap="none" dirty="0">
                        <a:solidFill>
                          <a:srgbClr val="000000"/>
                        </a:solidFill>
                        <a:latin typeface="+mj-lt"/>
                      </a:endParaRPr>
                    </a:p>
                  </a:txBody>
                  <a:tcPr marL="65975" marR="65975"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bg1"/>
                    </a:solidFill>
                  </a:tcPr>
                </a:tc>
                <a:tc>
                  <a:txBody>
                    <a:bodyPr/>
                    <a:lstStyle/>
                    <a:p>
                      <a:pPr marL="0" marR="0" lvl="0" indent="0" algn="just" rtl="0">
                        <a:lnSpc>
                          <a:spcPct val="100000"/>
                        </a:lnSpc>
                        <a:spcBef>
                          <a:spcPts val="0"/>
                        </a:spcBef>
                        <a:spcAft>
                          <a:spcPts val="0"/>
                        </a:spcAft>
                        <a:buClr>
                          <a:srgbClr val="000000"/>
                        </a:buClr>
                        <a:buSzPts val="2000"/>
                        <a:buFont typeface="Gill Sans"/>
                        <a:buNone/>
                      </a:pPr>
                      <a:r>
                        <a:rPr lang="en-US" sz="1800" b="0" u="none" strike="noStrike" cap="none" dirty="0">
                          <a:solidFill>
                            <a:srgbClr val="000000"/>
                          </a:solidFill>
                          <a:latin typeface="+mj-lt"/>
                          <a:ea typeface="Gill Sans"/>
                          <a:cs typeface="Gill Sans"/>
                          <a:sym typeface="Gill Sans"/>
                        </a:rPr>
                        <a:t>Closing and logistics</a:t>
                      </a:r>
                      <a:endParaRPr sz="1800" b="0" u="none" strike="noStrike" cap="none" dirty="0">
                        <a:solidFill>
                          <a:srgbClr val="000000"/>
                        </a:solidFill>
                        <a:latin typeface="+mj-lt"/>
                        <a:ea typeface="Gill Sans"/>
                        <a:cs typeface="Gill Sans"/>
                        <a:sym typeface="Gill Sans"/>
                      </a:endParaRPr>
                    </a:p>
                  </a:txBody>
                  <a:tcPr marL="65975" marR="65975"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val="10011"/>
                  </a:ext>
                </a:extLst>
              </a:tr>
            </a:tbl>
          </a:graphicData>
        </a:graphic>
      </p:graphicFrame>
      <p:sp>
        <p:nvSpPr>
          <p:cNvPr id="401" name="Google Shape;401;p6"/>
          <p:cNvSpPr/>
          <p:nvPr/>
        </p:nvSpPr>
        <p:spPr>
          <a:xfrm>
            <a:off x="10968325" y="51380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3" name="Google Shape;2073;ga367ccd41a_1_38"/>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74" name="Google Shape;2074;ga367ccd41a_1_38"/>
          <p:cNvGrpSpPr/>
          <p:nvPr/>
        </p:nvGrpSpPr>
        <p:grpSpPr>
          <a:xfrm>
            <a:off x="427520" y="1773725"/>
            <a:ext cx="11336960" cy="4400825"/>
            <a:chOff x="484975" y="1773725"/>
            <a:chExt cx="11336960" cy="4400825"/>
          </a:xfrm>
        </p:grpSpPr>
        <p:sp>
          <p:nvSpPr>
            <p:cNvPr id="2075" name="Google Shape;2075;ga367ccd41a_1_38"/>
            <p:cNvSpPr/>
            <p:nvPr/>
          </p:nvSpPr>
          <p:spPr>
            <a:xfrm>
              <a:off x="484975" y="3652150"/>
              <a:ext cx="5303520" cy="2522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Domain: </a:t>
              </a:r>
              <a:r>
                <a:rPr lang="en-US" sz="2000" b="0" i="0" u="none" strike="noStrike" cap="none">
                  <a:solidFill>
                    <a:srgbClr val="000000"/>
                  </a:solidFill>
                  <a:latin typeface="Gill Sans"/>
                  <a:ea typeface="Gill Sans"/>
                  <a:cs typeface="Gill Sans"/>
                  <a:sym typeface="Gill Sans"/>
                </a:rPr>
                <a:t>Reading Comprehension</a:t>
              </a:r>
              <a:endParaRPr sz="1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Construct: </a:t>
              </a:r>
              <a:r>
                <a:rPr lang="en-US" sz="2000" b="0" i="0" u="none" strike="noStrike" cap="none">
                  <a:solidFill>
                    <a:srgbClr val="000000"/>
                  </a:solidFill>
                  <a:latin typeface="Gill Sans"/>
                  <a:ea typeface="Gill Sans"/>
                  <a:cs typeface="Gill Sans"/>
                  <a:sym typeface="Gill Sans"/>
                </a:rPr>
                <a:t>Interpret Information</a:t>
              </a:r>
              <a:endParaRPr sz="1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Subconstruct: </a:t>
              </a:r>
              <a:r>
                <a:rPr lang="en-US" sz="2000" b="0" i="0" u="none" strike="noStrike" cap="none">
                  <a:solidFill>
                    <a:srgbClr val="000000"/>
                  </a:solidFill>
                  <a:latin typeface="Gill Sans"/>
                  <a:ea typeface="Gill Sans"/>
                  <a:cs typeface="Gill Sans"/>
                  <a:sym typeface="Gill Sans"/>
                </a:rPr>
                <a:t>Make inferences in a grade-level text </a:t>
              </a:r>
              <a:endParaRPr sz="1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Knowledge or skill: </a:t>
              </a:r>
              <a:r>
                <a:rPr lang="en-US" sz="2000" b="0" i="0" u="none" strike="noStrike" cap="none">
                  <a:solidFill>
                    <a:srgbClr val="000000"/>
                  </a:solidFill>
                  <a:latin typeface="Gill Sans"/>
                  <a:ea typeface="Gill Sans"/>
                  <a:cs typeface="Gill Sans"/>
                  <a:sym typeface="Gill Sans"/>
                </a:rPr>
                <a:t>Make simple inferences in a grade-level text by relating pieces of explicit and/or implicit information in the text</a:t>
              </a:r>
              <a:endParaRPr sz="2000" b="1" i="0" u="none" strike="sngStrike" cap="none">
                <a:solidFill>
                  <a:srgbClr val="000000"/>
                </a:solidFill>
                <a:latin typeface="Gill Sans"/>
                <a:ea typeface="Gill Sans"/>
                <a:cs typeface="Gill Sans"/>
                <a:sym typeface="Gill Sans"/>
              </a:endParaRPr>
            </a:p>
          </p:txBody>
        </p:sp>
        <p:sp>
          <p:nvSpPr>
            <p:cNvPr id="2076" name="Google Shape;2076;ga367ccd41a_1_38"/>
            <p:cNvSpPr/>
            <p:nvPr/>
          </p:nvSpPr>
          <p:spPr>
            <a:xfrm>
              <a:off x="484975" y="1773725"/>
              <a:ext cx="5303520" cy="523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Item: </a:t>
              </a:r>
              <a:r>
                <a:rPr lang="en-US" sz="2000" b="0" i="0" u="none" strike="noStrike" cap="none">
                  <a:solidFill>
                    <a:srgbClr val="000000"/>
                  </a:solidFill>
                  <a:latin typeface="Gill Sans"/>
                  <a:ea typeface="Gill Sans"/>
                  <a:cs typeface="Gill Sans"/>
                  <a:sym typeface="Gill Sans"/>
                </a:rPr>
                <a:t>Why did the dog come back?</a:t>
              </a:r>
              <a:endParaRPr sz="1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2000"/>
                <a:buFont typeface="Arial"/>
                <a:buNone/>
              </a:pPr>
              <a:endParaRPr sz="2000" b="1" i="0" u="none" strike="sngStrike" cap="none">
                <a:solidFill>
                  <a:srgbClr val="000000"/>
                </a:solidFill>
                <a:latin typeface="Gill Sans"/>
                <a:ea typeface="Gill Sans"/>
                <a:cs typeface="Gill Sans"/>
                <a:sym typeface="Gill Sans"/>
              </a:endParaRPr>
            </a:p>
          </p:txBody>
        </p:sp>
        <p:sp>
          <p:nvSpPr>
            <p:cNvPr id="2077" name="Google Shape;2077;ga367ccd41a_1_38"/>
            <p:cNvSpPr/>
            <p:nvPr/>
          </p:nvSpPr>
          <p:spPr>
            <a:xfrm>
              <a:off x="5969775" y="1773850"/>
              <a:ext cx="5852160" cy="4400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Lowest GPD to answer correctly—Exceeds: </a:t>
              </a:r>
              <a:r>
                <a:rPr lang="en-US" sz="2000" b="0" i="0" u="none" strike="noStrike" cap="none">
                  <a:solidFill>
                    <a:srgbClr val="000000"/>
                  </a:solidFill>
                  <a:latin typeface="Gill Sans"/>
                  <a:ea typeface="Gill Sans"/>
                  <a:cs typeface="Gill Sans"/>
                  <a:sym typeface="Gill Sans"/>
                </a:rPr>
                <a:t>Make simple inferences in a grade 3-level text by relating two pieces of explicit information in one or more paragraphs when there is more distance between the pieces of information that need to be related and/or a lot of competing information. This will generally be in response to a 'why' or 'how' question. (See example items in Appendix C).</a:t>
              </a:r>
              <a:endParaRPr sz="20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1200"/>
                </a:spcBef>
                <a:spcAft>
                  <a:spcPts val="0"/>
                </a:spcAft>
                <a:buClr>
                  <a:schemeClr val="dk1"/>
                </a:buClr>
                <a:buSzPts val="1100"/>
                <a:buFont typeface="Arial"/>
                <a:buNone/>
              </a:pPr>
              <a:r>
                <a:rPr lang="en-US" sz="2000" b="1" i="0" u="none" strike="noStrike" cap="none">
                  <a:solidFill>
                    <a:srgbClr val="000000"/>
                  </a:solidFill>
                  <a:highlight>
                    <a:srgbClr val="F4CCCC"/>
                  </a:highlight>
                  <a:latin typeface="Gill Sans"/>
                  <a:ea typeface="Gill Sans"/>
                  <a:cs typeface="Gill Sans"/>
                  <a:sym typeface="Gill Sans"/>
                </a:rPr>
                <a:t>Would 2 out of 3 JP learners answer the item correctly? . .  </a:t>
              </a:r>
              <a:endParaRPr sz="2000" b="1" i="0" u="none" strike="noStrike" cap="none">
                <a:solidFill>
                  <a:srgbClr val="000000"/>
                </a:solidFill>
                <a:highlight>
                  <a:srgbClr val="F4CCCC"/>
                </a:highlight>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en-US" sz="2000" b="1" i="0" u="none" strike="noStrike" cap="none">
                  <a:solidFill>
                    <a:srgbClr val="000000"/>
                  </a:solidFill>
                  <a:highlight>
                    <a:srgbClr val="F4CCCC"/>
                  </a:highlight>
                  <a:latin typeface="Gill Sans"/>
                  <a:ea typeface="Gill Sans"/>
                  <a:cs typeface="Gill Sans"/>
                  <a:sym typeface="Gill Sans"/>
                </a:rPr>
                <a:t>	</a:t>
              </a:r>
              <a:r>
                <a:rPr lang="en-US" sz="2000" b="0" i="0" u="none" strike="noStrike" cap="none">
                  <a:solidFill>
                    <a:srgbClr val="000000"/>
                  </a:solidFill>
                  <a:highlight>
                    <a:srgbClr val="F4CCCC"/>
                  </a:highlight>
                  <a:latin typeface="Gill Sans"/>
                  <a:ea typeface="Gill Sans"/>
                  <a:cs typeface="Gill Sans"/>
                  <a:sym typeface="Gill Sans"/>
                </a:rPr>
                <a:t>If yes, then circle JP</a:t>
              </a:r>
              <a:endParaRPr sz="2000" b="0" i="0" u="none" strike="noStrike" cap="none">
                <a:solidFill>
                  <a:srgbClr val="000000"/>
                </a:solidFill>
                <a:highlight>
                  <a:srgbClr val="F4CCCC"/>
                </a:highlight>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en-US" sz="2000" b="0" i="0" u="none" strike="noStrike" cap="none">
                  <a:solidFill>
                    <a:srgbClr val="000000"/>
                  </a:solidFill>
                  <a:highlight>
                    <a:srgbClr val="F4CCCC"/>
                  </a:highlight>
                  <a:latin typeface="Gill Sans"/>
                  <a:ea typeface="Gill Sans"/>
                  <a:cs typeface="Gill Sans"/>
                  <a:sym typeface="Gill Sans"/>
                </a:rPr>
                <a:t>	If no, then ask about JM . . .</a:t>
              </a:r>
              <a:endParaRPr sz="2000" b="0" i="0" u="none" strike="noStrike" cap="none">
                <a:solidFill>
                  <a:srgbClr val="000000"/>
                </a:solidFill>
                <a:highlight>
                  <a:srgbClr val="F4CCCC"/>
                </a:highlight>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en-US" sz="2000" b="0" i="0" u="none" strike="noStrike" cap="none">
                  <a:solidFill>
                    <a:srgbClr val="000000"/>
                  </a:solidFill>
                  <a:highlight>
                    <a:srgbClr val="F4CCCC"/>
                  </a:highlight>
                  <a:latin typeface="Gill Sans"/>
                  <a:ea typeface="Gill Sans"/>
                  <a:cs typeface="Gill Sans"/>
                  <a:sym typeface="Gill Sans"/>
                </a:rPr>
                <a:t>	If no, then ask about JE . . .</a:t>
              </a:r>
              <a:endParaRPr sz="2000" b="0" i="0" u="none" strike="noStrike" cap="none">
                <a:solidFill>
                  <a:srgbClr val="000000"/>
                </a:solidFill>
                <a:highlight>
                  <a:srgbClr val="F4CCCC"/>
                </a:highlight>
                <a:latin typeface="Gill Sans"/>
                <a:ea typeface="Gill Sans"/>
                <a:cs typeface="Gill Sans"/>
                <a:sym typeface="Gill Sans"/>
              </a:endParaRPr>
            </a:p>
          </p:txBody>
        </p:sp>
        <p:sp>
          <p:nvSpPr>
            <p:cNvPr id="2078" name="Google Shape;2078;ga367ccd41a_1_38"/>
            <p:cNvSpPr txBox="1"/>
            <p:nvPr/>
          </p:nvSpPr>
          <p:spPr>
            <a:xfrm>
              <a:off x="484975" y="2409787"/>
              <a:ext cx="5303520" cy="11295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What makes it easy or difficult: </a:t>
              </a:r>
              <a:r>
                <a:rPr lang="en-US" sz="2000" b="0" i="0" u="none" strike="noStrike" cap="none">
                  <a:solidFill>
                    <a:srgbClr val="000000"/>
                  </a:solidFill>
                  <a:latin typeface="Gill Sans"/>
                  <a:ea typeface="Gill Sans"/>
                  <a:cs typeface="Gill Sans"/>
                  <a:sym typeface="Gill Sans"/>
                </a:rPr>
                <a:t>It is difficult because there is space between the clues, and there could be other reasons the dog came back.</a:t>
              </a:r>
              <a:endParaRPr sz="2000" b="0" i="0" u="none" strike="noStrike" cap="none">
                <a:solidFill>
                  <a:srgbClr val="000000"/>
                </a:solidFill>
                <a:latin typeface="Gill Sans"/>
                <a:ea typeface="Gill Sans"/>
                <a:cs typeface="Gill Sans"/>
                <a:sym typeface="Gill Sans"/>
              </a:endParaRPr>
            </a:p>
          </p:txBody>
        </p:sp>
      </p:grpSp>
      <p:sp>
        <p:nvSpPr>
          <p:cNvPr id="2079" name="Google Shape;2079;ga367ccd41a_1_38"/>
          <p:cNvSpPr txBox="1">
            <a:spLocks noGrp="1"/>
          </p:cNvSpPr>
          <p:nvPr>
            <p:ph type="title"/>
          </p:nvPr>
        </p:nvSpPr>
        <p:spPr>
          <a:xfrm>
            <a:off x="609600" y="836878"/>
            <a:ext cx="10871200" cy="58076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BA0C2F"/>
              </a:buClr>
              <a:buSzPts val="1800"/>
              <a:buNone/>
            </a:pPr>
            <a:r>
              <a:rPr lang="en-US"/>
              <a:t>RATING PRACTICE ITEM 3</a:t>
            </a:r>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US" dirty="0"/>
              <a:t>Presentation 14</a:t>
            </a:r>
            <a:br>
              <a:rPr lang="en-US" dirty="0"/>
            </a:br>
            <a:br>
              <a:rPr lang="en-US" dirty="0"/>
            </a:br>
            <a:r>
              <a:rPr lang="en-US" dirty="0"/>
              <a:t>Round 1</a:t>
            </a:r>
          </a:p>
        </p:txBody>
      </p:sp>
    </p:spTree>
    <p:extLst>
      <p:ext uri="{BB962C8B-B14F-4D97-AF65-F5344CB8AC3E}">
        <p14:creationId xmlns:p14="http://schemas.microsoft.com/office/powerpoint/2010/main" val="248177306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sp>
        <p:nvSpPr>
          <p:cNvPr id="1762" name="Google Shape;1762;p75"/>
          <p:cNvSpPr txBox="1">
            <a:spLocks noGrp="1"/>
          </p:cNvSpPr>
          <p:nvPr>
            <p:ph type="ctrTitle"/>
          </p:nvPr>
        </p:nvSpPr>
        <p:spPr>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lt2"/>
              </a:buClr>
              <a:buSzPts val="2800"/>
              <a:buFont typeface="Gill Sans"/>
              <a:buNone/>
            </a:pPr>
            <a:r>
              <a:rPr lang="en-US" sz="3600" b="1" cap="none">
                <a:solidFill>
                  <a:srgbClr val="F3F3F3"/>
                </a:solidFill>
              </a:rPr>
              <a:t>TASK 3 </a:t>
            </a:r>
            <a:r>
              <a:rPr lang="en-US" sz="3600" b="1" cap="none">
                <a:solidFill>
                  <a:srgbClr val="F3F3F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7"/>
                  </a:ext>
                </a:extLst>
              </a:rPr>
              <a:t>ACTIVITY</a:t>
            </a:r>
            <a:endParaRPr lang="en-US" sz="3600" b="1">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b="1" cap="none">
                <a:solidFill>
                  <a:srgbClr val="F3F3F3"/>
                </a:solidFill>
              </a:rPr>
              <a:t> </a:t>
            </a:r>
          </a:p>
          <a:p>
            <a:pPr marL="0" lvl="0" indent="0" algn="ctr" rtl="0">
              <a:lnSpc>
                <a:spcPct val="100000"/>
              </a:lnSpc>
              <a:spcBef>
                <a:spcPts val="0"/>
              </a:spcBef>
              <a:spcAft>
                <a:spcPts val="0"/>
              </a:spcAft>
              <a:buClr>
                <a:schemeClr val="lt2"/>
              </a:buClr>
              <a:buSzPts val="2800"/>
              <a:buFont typeface="Gill Sans"/>
              <a:buNone/>
            </a:pPr>
            <a:r>
              <a:rPr lang="en-US" sz="3600">
                <a:solidFill>
                  <a:srgbClr val="F3F3F3"/>
                </a:solidFill>
              </a:rPr>
              <a:t>CONDUCT </a:t>
            </a:r>
            <a:r>
              <a:rPr lang="en-US" sz="3600" cap="none">
                <a:solidFill>
                  <a:srgbClr val="F3F3F3"/>
                </a:solidFill>
              </a:rPr>
              <a:t>ANGOFF BENCHMARKING ROUND 1</a:t>
            </a:r>
            <a:endParaRPr lang="en-US" sz="360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id="{9E0A974A-5DDE-680B-D56E-CF36DF14564E}"/>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69"/>
          <p:cNvSpPr txBox="1">
            <a:spLocks noGrp="1"/>
          </p:cNvSpPr>
          <p:nvPr>
            <p:ph type="title"/>
          </p:nvPr>
        </p:nvSpPr>
        <p:spPr/>
        <p:txBody>
          <a:bodyPr/>
          <a:lstStyle/>
          <a:p>
            <a:pPr lvl="0"/>
            <a:r>
              <a:rPr lang="en-US"/>
              <a:t>ROUND 1: RATING PROCEDURE </a:t>
            </a:r>
          </a:p>
        </p:txBody>
      </p:sp>
      <p:sp>
        <p:nvSpPr>
          <p:cNvPr id="1642" name="Google Shape;1642;p69"/>
          <p:cNvSpPr txBox="1">
            <a:spLocks noGrp="1"/>
          </p:cNvSpPr>
          <p:nvPr>
            <p:ph type="body" idx="1"/>
          </p:nvPr>
        </p:nvSpPr>
        <p:spPr/>
        <p:txBody>
          <a:bodyPr/>
          <a:lstStyle/>
          <a:p>
            <a:pPr marL="94234" lvl="0" indent="0">
              <a:buNone/>
            </a:pPr>
            <a:r>
              <a:rPr lang="en-US" dirty="0"/>
              <a:t>Flowchart for item ratings with words, questions, or items:</a:t>
            </a:r>
          </a:p>
          <a:p>
            <a:pPr lvl="0"/>
            <a:endParaRPr lang="en-US" dirty="0"/>
          </a:p>
          <a:p>
            <a:pPr lvl="0"/>
            <a:endParaRPr lang="en-US" dirty="0"/>
          </a:p>
          <a:p>
            <a:pPr lvl="0"/>
            <a:endParaRPr lang="en-US" dirty="0">
              <a:sym typeface="Arial"/>
            </a:endParaRPr>
          </a:p>
          <a:p>
            <a:pPr lvl="0"/>
            <a:endParaRPr lang="en-US" dirty="0"/>
          </a:p>
        </p:txBody>
      </p:sp>
      <p:grpSp>
        <p:nvGrpSpPr>
          <p:cNvPr id="26" name="Group 25"/>
          <p:cNvGrpSpPr>
            <a:grpSpLocks noChangeAspect="1"/>
          </p:cNvGrpSpPr>
          <p:nvPr/>
        </p:nvGrpSpPr>
        <p:grpSpPr>
          <a:xfrm>
            <a:off x="680909" y="2442338"/>
            <a:ext cx="10872216" cy="3910693"/>
            <a:chOff x="680909" y="2290985"/>
            <a:chExt cx="6671790" cy="2399821"/>
          </a:xfrm>
        </p:grpSpPr>
        <p:sp>
          <p:nvSpPr>
            <p:cNvPr id="27" name="Google Shape;1644;p69"/>
            <p:cNvSpPr txBox="1"/>
            <p:nvPr/>
          </p:nvSpPr>
          <p:spPr>
            <a:xfrm>
              <a:off x="680909" y="4369753"/>
              <a:ext cx="3482330" cy="321053"/>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b="1" i="0" u="none" strike="noStrike" cap="none" dirty="0">
                  <a:solidFill>
                    <a:srgbClr val="000000"/>
                  </a:solidFill>
                  <a:latin typeface="+mj-lt"/>
                  <a:ea typeface="Gill Sans"/>
                  <a:cs typeface="Gill Sans"/>
                  <a:sym typeface="Gill Sans"/>
                </a:rPr>
                <a:t>NOTE: WHEN A CIRCLE IS MADE FOR A WORD, QUESTION, OR ITEM, PROCEED TO THE NEXT WORD, QUESTION, OR ITEM.</a:t>
              </a:r>
              <a:endParaRPr b="0" i="0" u="none" strike="noStrike" cap="none" dirty="0">
                <a:solidFill>
                  <a:srgbClr val="000000"/>
                </a:solidFill>
                <a:latin typeface="+mj-lt"/>
                <a:ea typeface="Gill Sans"/>
                <a:cs typeface="Gill Sans"/>
                <a:sym typeface="Gill Sans"/>
              </a:endParaRPr>
            </a:p>
          </p:txBody>
        </p:sp>
        <p:sp>
          <p:nvSpPr>
            <p:cNvPr id="28" name="Google Shape;1651;p69"/>
            <p:cNvSpPr txBox="1"/>
            <p:nvPr/>
          </p:nvSpPr>
          <p:spPr>
            <a:xfrm>
              <a:off x="1000525" y="3908928"/>
              <a:ext cx="823808" cy="188844"/>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b="0" i="0" u="none" strike="noStrike" cap="none" dirty="0">
                  <a:solidFill>
                    <a:srgbClr val="000000"/>
                  </a:solidFill>
                  <a:latin typeface="+mj-lt"/>
                  <a:ea typeface="Gill Sans"/>
                  <a:cs typeface="Gill Sans"/>
                  <a:sym typeface="Gill Sans"/>
                </a:rPr>
                <a:t>Circle</a:t>
              </a:r>
              <a:r>
                <a:rPr lang="en-US" b="1" i="0" u="none" strike="noStrike" cap="none" dirty="0">
                  <a:solidFill>
                    <a:srgbClr val="000000"/>
                  </a:solidFill>
                  <a:latin typeface="+mj-lt"/>
                  <a:ea typeface="Gill Sans"/>
                  <a:cs typeface="Gill Sans"/>
                  <a:sym typeface="Gill Sans"/>
                </a:rPr>
                <a:t> JP.</a:t>
              </a:r>
              <a:endParaRPr b="0" i="0" u="none" strike="noStrike" cap="none" dirty="0">
                <a:solidFill>
                  <a:srgbClr val="000000"/>
                </a:solidFill>
                <a:latin typeface="+mj-lt"/>
                <a:ea typeface="Gill Sans"/>
                <a:cs typeface="Gill Sans"/>
                <a:sym typeface="Gill Sans"/>
              </a:endParaRPr>
            </a:p>
          </p:txBody>
        </p:sp>
        <p:sp>
          <p:nvSpPr>
            <p:cNvPr id="29" name="Google Shape;1652;p69"/>
            <p:cNvSpPr txBox="1"/>
            <p:nvPr/>
          </p:nvSpPr>
          <p:spPr>
            <a:xfrm>
              <a:off x="2919655" y="3908928"/>
              <a:ext cx="823808" cy="188844"/>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b="0" i="0" u="none" strike="noStrike" cap="none" dirty="0">
                  <a:solidFill>
                    <a:srgbClr val="000000"/>
                  </a:solidFill>
                  <a:latin typeface="+mj-lt"/>
                  <a:ea typeface="Gill Sans"/>
                  <a:cs typeface="Gill Sans"/>
                  <a:sym typeface="Gill Sans"/>
                </a:rPr>
                <a:t>Circle</a:t>
              </a:r>
              <a:r>
                <a:rPr lang="en-US" b="1" i="0" u="none" strike="noStrike" cap="none" dirty="0">
                  <a:solidFill>
                    <a:srgbClr val="000000"/>
                  </a:solidFill>
                  <a:latin typeface="+mj-lt"/>
                  <a:ea typeface="Gill Sans"/>
                  <a:cs typeface="Gill Sans"/>
                  <a:sym typeface="Gill Sans"/>
                </a:rPr>
                <a:t> JM.</a:t>
              </a:r>
              <a:endParaRPr b="0" i="0" u="none" strike="noStrike" cap="none" dirty="0">
                <a:solidFill>
                  <a:srgbClr val="000000"/>
                </a:solidFill>
                <a:latin typeface="+mj-lt"/>
                <a:ea typeface="Gill Sans"/>
                <a:cs typeface="Gill Sans"/>
                <a:sym typeface="Gill Sans"/>
              </a:endParaRPr>
            </a:p>
          </p:txBody>
        </p:sp>
        <p:sp>
          <p:nvSpPr>
            <p:cNvPr id="30" name="Google Shape;1653;p69"/>
            <p:cNvSpPr txBox="1"/>
            <p:nvPr/>
          </p:nvSpPr>
          <p:spPr>
            <a:xfrm>
              <a:off x="4838785" y="3908928"/>
              <a:ext cx="823808" cy="188844"/>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b="0" i="0" u="none" strike="noStrike" cap="none" dirty="0">
                  <a:solidFill>
                    <a:srgbClr val="000000"/>
                  </a:solidFill>
                  <a:latin typeface="+mj-lt"/>
                  <a:ea typeface="Gill Sans"/>
                  <a:cs typeface="Gill Sans"/>
                  <a:sym typeface="Gill Sans"/>
                </a:rPr>
                <a:t>Circle</a:t>
              </a:r>
              <a:r>
                <a:rPr lang="en-US" b="1" i="0" u="none" strike="noStrike" cap="none" dirty="0">
                  <a:solidFill>
                    <a:srgbClr val="000000"/>
                  </a:solidFill>
                  <a:latin typeface="+mj-lt"/>
                  <a:ea typeface="Gill Sans"/>
                  <a:cs typeface="Gill Sans"/>
                  <a:sym typeface="Gill Sans"/>
                </a:rPr>
                <a:t> JE.</a:t>
              </a:r>
              <a:endParaRPr b="0" i="0" u="none" strike="noStrike" cap="none" dirty="0">
                <a:solidFill>
                  <a:srgbClr val="000000"/>
                </a:solidFill>
                <a:latin typeface="+mj-lt"/>
                <a:ea typeface="Gill Sans"/>
                <a:cs typeface="Gill Sans"/>
                <a:sym typeface="Gill Sans"/>
              </a:endParaRPr>
            </a:p>
          </p:txBody>
        </p:sp>
        <p:grpSp>
          <p:nvGrpSpPr>
            <p:cNvPr id="31" name="Group 30"/>
            <p:cNvGrpSpPr/>
            <p:nvPr/>
          </p:nvGrpSpPr>
          <p:grpSpPr>
            <a:xfrm>
              <a:off x="1266125" y="3452866"/>
              <a:ext cx="581755" cy="457200"/>
              <a:chOff x="1266125" y="3452866"/>
              <a:chExt cx="581755" cy="457200"/>
            </a:xfrm>
          </p:grpSpPr>
          <p:sp>
            <p:nvSpPr>
              <p:cNvPr id="52" name="Google Shape;1659;p69"/>
              <p:cNvSpPr/>
              <p:nvPr/>
            </p:nvSpPr>
            <p:spPr>
              <a:xfrm>
                <a:off x="126612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53" name="Google Shape;1660;p69"/>
              <p:cNvSpPr txBox="1"/>
              <p:nvPr/>
            </p:nvSpPr>
            <p:spPr>
              <a:xfrm>
                <a:off x="148212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Yes</a:t>
                </a:r>
                <a:endParaRPr b="0" i="0" u="none" strike="noStrike" cap="none" dirty="0">
                  <a:solidFill>
                    <a:srgbClr val="000000"/>
                  </a:solidFill>
                  <a:latin typeface="+mj-lt"/>
                  <a:sym typeface="Arial"/>
                </a:endParaRPr>
              </a:p>
            </p:txBody>
          </p:sp>
        </p:grpSp>
        <p:sp>
          <p:nvSpPr>
            <p:cNvPr id="32" name="Google Shape;1654;p69"/>
            <p:cNvSpPr txBox="1"/>
            <p:nvPr/>
          </p:nvSpPr>
          <p:spPr>
            <a:xfrm>
              <a:off x="680909" y="2290985"/>
              <a:ext cx="1463040" cy="321053"/>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b="1" i="0" u="none" strike="noStrike" cap="none" dirty="0">
                  <a:solidFill>
                    <a:srgbClr val="000000"/>
                  </a:solidFill>
                  <a:latin typeface="+mj-lt"/>
                  <a:ea typeface="Gill Sans"/>
                  <a:cs typeface="Gill Sans"/>
                  <a:sym typeface="Gill Sans"/>
                </a:rPr>
                <a:t>FOR EACH WORD, QUESTION, OR ITEM:</a:t>
              </a:r>
              <a:endParaRPr b="1" i="0" u="none" strike="noStrike" cap="none" dirty="0">
                <a:solidFill>
                  <a:srgbClr val="000000"/>
                </a:solidFill>
                <a:latin typeface="+mj-lt"/>
                <a:ea typeface="Gill Sans"/>
                <a:cs typeface="Gill Sans"/>
                <a:sym typeface="Gill Sans"/>
              </a:endParaRPr>
            </a:p>
          </p:txBody>
        </p:sp>
        <p:grpSp>
          <p:nvGrpSpPr>
            <p:cNvPr id="33" name="Group 32"/>
            <p:cNvGrpSpPr/>
            <p:nvPr/>
          </p:nvGrpSpPr>
          <p:grpSpPr>
            <a:xfrm>
              <a:off x="2143394" y="2862712"/>
              <a:ext cx="457200" cy="467704"/>
              <a:chOff x="2186556" y="2870553"/>
              <a:chExt cx="457200" cy="467704"/>
            </a:xfrm>
          </p:grpSpPr>
          <p:sp>
            <p:nvSpPr>
              <p:cNvPr id="50" name="Google Shape;1649;p69"/>
              <p:cNvSpPr txBox="1"/>
              <p:nvPr/>
            </p:nvSpPr>
            <p:spPr>
              <a:xfrm>
                <a:off x="2186556" y="2870553"/>
                <a:ext cx="365760" cy="188844"/>
              </a:xfrm>
              <a:prstGeom prst="rect">
                <a:avLst/>
              </a:prstGeom>
              <a:noFill/>
              <a:ln>
                <a:noFill/>
              </a:ln>
            </p:spPr>
            <p:txBody>
              <a:bodyPr spcFirstLastPara="1" wrap="square" lIns="45720" tIns="45700" rIns="45720" bIns="45700" anchor="t" anchorCtr="0">
                <a:spAutoFit/>
              </a:bodyPr>
              <a:lstStyle/>
              <a:p>
                <a:pPr marL="0" marR="0" lvl="0" indent="0"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No</a:t>
                </a:r>
                <a:endParaRPr b="0" i="0" u="none" strike="noStrike" cap="none" dirty="0">
                  <a:solidFill>
                    <a:srgbClr val="000000"/>
                  </a:solidFill>
                  <a:latin typeface="+mj-lt"/>
                  <a:sym typeface="Arial"/>
                </a:endParaRPr>
              </a:p>
            </p:txBody>
          </p:sp>
          <p:sp>
            <p:nvSpPr>
              <p:cNvPr id="51" name="Google Shape;1661;p69"/>
              <p:cNvSpPr/>
              <p:nvPr/>
            </p:nvSpPr>
            <p:spPr>
              <a:xfrm rot="16200000">
                <a:off x="2264256" y="2958757"/>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0000"/>
                  </a:solidFill>
                  <a:latin typeface="+mj-lt"/>
                  <a:ea typeface="Arial"/>
                  <a:cs typeface="Arial"/>
                  <a:sym typeface="Arial"/>
                </a:endParaRPr>
              </a:p>
            </p:txBody>
          </p:sp>
        </p:grpSp>
        <p:grpSp>
          <p:nvGrpSpPr>
            <p:cNvPr id="34" name="Group 33"/>
            <p:cNvGrpSpPr/>
            <p:nvPr/>
          </p:nvGrpSpPr>
          <p:grpSpPr>
            <a:xfrm>
              <a:off x="4062524" y="2862712"/>
              <a:ext cx="457200" cy="467703"/>
              <a:chOff x="4121760" y="2870553"/>
              <a:chExt cx="457200" cy="467703"/>
            </a:xfrm>
          </p:grpSpPr>
          <p:sp>
            <p:nvSpPr>
              <p:cNvPr id="48" name="Google Shape;1648;p69"/>
              <p:cNvSpPr txBox="1"/>
              <p:nvPr/>
            </p:nvSpPr>
            <p:spPr>
              <a:xfrm>
                <a:off x="4121760" y="2870553"/>
                <a:ext cx="365760" cy="188844"/>
              </a:xfrm>
              <a:prstGeom prst="rect">
                <a:avLst/>
              </a:prstGeom>
              <a:noFill/>
              <a:ln>
                <a:noFill/>
              </a:ln>
            </p:spPr>
            <p:txBody>
              <a:bodyPr spcFirstLastPara="1" wrap="square" lIns="45720" tIns="45700" rIns="45720" bIns="45700" anchor="t" anchorCtr="0">
                <a:spAutoFit/>
              </a:bodyPr>
              <a:lstStyle/>
              <a:p>
                <a:pPr marL="0" marR="0" lvl="0" indent="0"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No</a:t>
                </a:r>
                <a:endParaRPr b="0" i="0" u="none" strike="noStrike" cap="none" dirty="0">
                  <a:solidFill>
                    <a:srgbClr val="000000"/>
                  </a:solidFill>
                  <a:latin typeface="+mj-lt"/>
                  <a:sym typeface="Arial"/>
                </a:endParaRPr>
              </a:p>
            </p:txBody>
          </p:sp>
          <p:sp>
            <p:nvSpPr>
              <p:cNvPr id="49" name="Google Shape;1662;p69"/>
              <p:cNvSpPr/>
              <p:nvPr/>
            </p:nvSpPr>
            <p:spPr>
              <a:xfrm rot="16200000">
                <a:off x="4199460" y="2958756"/>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grpSp>
        <p:grpSp>
          <p:nvGrpSpPr>
            <p:cNvPr id="35" name="Group 34"/>
            <p:cNvGrpSpPr/>
            <p:nvPr/>
          </p:nvGrpSpPr>
          <p:grpSpPr>
            <a:xfrm>
              <a:off x="5981654" y="2862712"/>
              <a:ext cx="457200" cy="467704"/>
              <a:chOff x="6046436" y="2870553"/>
              <a:chExt cx="457200" cy="467704"/>
            </a:xfrm>
          </p:grpSpPr>
          <p:sp>
            <p:nvSpPr>
              <p:cNvPr id="46" name="Google Shape;1663;p69"/>
              <p:cNvSpPr txBox="1"/>
              <p:nvPr/>
            </p:nvSpPr>
            <p:spPr>
              <a:xfrm>
                <a:off x="6046436" y="2870553"/>
                <a:ext cx="365760" cy="246300"/>
              </a:xfrm>
              <a:prstGeom prst="rect">
                <a:avLst/>
              </a:prstGeom>
              <a:noFill/>
              <a:ln>
                <a:noFill/>
              </a:ln>
            </p:spPr>
            <p:txBody>
              <a:bodyPr spcFirstLastPara="1" wrap="square" lIns="45720" tIns="45700" rIns="45720" bIns="4570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No</a:t>
                </a:r>
                <a:endParaRPr b="0" i="0" u="none" strike="noStrike" cap="none" dirty="0">
                  <a:solidFill>
                    <a:srgbClr val="000000"/>
                  </a:solidFill>
                  <a:latin typeface="+mj-lt"/>
                  <a:sym typeface="Arial"/>
                </a:endParaRPr>
              </a:p>
            </p:txBody>
          </p:sp>
          <p:sp>
            <p:nvSpPr>
              <p:cNvPr id="47" name="Google Shape;1664;p69"/>
              <p:cNvSpPr/>
              <p:nvPr/>
            </p:nvSpPr>
            <p:spPr>
              <a:xfrm rot="16200000">
                <a:off x="6124136" y="2958757"/>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grpSp>
        <p:sp>
          <p:nvSpPr>
            <p:cNvPr id="36" name="Google Shape;1645;p69"/>
            <p:cNvSpPr txBox="1"/>
            <p:nvPr/>
          </p:nvSpPr>
          <p:spPr>
            <a:xfrm>
              <a:off x="680909" y="2862712"/>
              <a:ext cx="146304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50"/>
                <a:buFont typeface="Arial"/>
                <a:buNone/>
              </a:pPr>
              <a:r>
                <a:rPr lang="en-US" b="0" i="0" u="none" strike="noStrike" cap="none" dirty="0">
                  <a:solidFill>
                    <a:srgbClr val="000000"/>
                  </a:solidFill>
                  <a:latin typeface="+mj-lt"/>
                  <a:ea typeface="Gill Sans"/>
                  <a:cs typeface="Gill Sans"/>
                  <a:sym typeface="Gill Sans"/>
                </a:rPr>
                <a:t>Would 2 of 3 </a:t>
              </a:r>
              <a:r>
                <a:rPr lang="en-US" b="1" i="0" u="none" strike="noStrike" cap="none" dirty="0">
                  <a:solidFill>
                    <a:srgbClr val="000000"/>
                  </a:solidFill>
                  <a:latin typeface="+mj-lt"/>
                  <a:ea typeface="Gill Sans"/>
                  <a:cs typeface="Gill Sans"/>
                  <a:sym typeface="Gill Sans"/>
                </a:rPr>
                <a:t>JP </a:t>
              </a:r>
              <a:r>
                <a:rPr lang="en-US" b="0" i="0" u="none" strike="noStrike" cap="none" dirty="0">
                  <a:solidFill>
                    <a:srgbClr val="000000"/>
                  </a:solidFill>
                  <a:latin typeface="+mj-lt"/>
                  <a:ea typeface="Gill Sans"/>
                  <a:cs typeface="Gill Sans"/>
                  <a:sym typeface="Gill Sans"/>
                </a:rPr>
                <a:t>learners </a:t>
              </a:r>
              <a:endParaRPr b="0" i="0" u="none" strike="noStrike" cap="none" dirty="0">
                <a:solidFill>
                  <a:srgbClr val="000000"/>
                </a:solidFill>
                <a:latin typeface="+mj-lt"/>
                <a:sym typeface="Arial"/>
              </a:endParaRPr>
            </a:p>
            <a:p>
              <a:pPr marL="0" marR="0" lvl="0" indent="0" algn="ctr" rtl="0">
                <a:lnSpc>
                  <a:spcPct val="100000"/>
                </a:lnSpc>
                <a:spcBef>
                  <a:spcPts val="0"/>
                </a:spcBef>
                <a:spcAft>
                  <a:spcPts val="0"/>
                </a:spcAft>
                <a:buClr>
                  <a:srgbClr val="000000"/>
                </a:buClr>
                <a:buSzPts val="1150"/>
                <a:buFont typeface="Arial"/>
                <a:buNone/>
              </a:pPr>
              <a:r>
                <a:rPr lang="en-US" b="0" i="0" u="none" strike="noStrike" cap="none" dirty="0">
                  <a:solidFill>
                    <a:srgbClr val="000000"/>
                  </a:solidFill>
                  <a:latin typeface="+mj-lt"/>
                  <a:ea typeface="Gill Sans"/>
                  <a:cs typeface="Gill Sans"/>
                  <a:sym typeface="Gill Sans"/>
                </a:rPr>
                <a:t>be able to read the word or answer the question or item correctly?</a:t>
              </a:r>
              <a:endParaRPr b="0" i="0" u="none" strike="noStrike" cap="none" dirty="0">
                <a:solidFill>
                  <a:srgbClr val="000000"/>
                </a:solidFill>
                <a:latin typeface="+mj-lt"/>
                <a:sym typeface="Arial"/>
              </a:endParaRPr>
            </a:p>
          </p:txBody>
        </p:sp>
        <p:sp>
          <p:nvSpPr>
            <p:cNvPr id="37" name="Google Shape;1646;p69"/>
            <p:cNvSpPr txBox="1"/>
            <p:nvPr/>
          </p:nvSpPr>
          <p:spPr>
            <a:xfrm>
              <a:off x="2600039" y="2862712"/>
              <a:ext cx="146304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b="0" i="0" u="none" strike="noStrike" cap="none" dirty="0">
                  <a:solidFill>
                    <a:srgbClr val="000000"/>
                  </a:solidFill>
                  <a:latin typeface="+mj-lt"/>
                  <a:ea typeface="Gill Sans"/>
                  <a:cs typeface="Gill Sans"/>
                  <a:sym typeface="Gill Sans"/>
                </a:rPr>
                <a:t>Would 2 of 3 </a:t>
              </a:r>
              <a:r>
                <a:rPr lang="en-US" b="1" i="0" u="none" strike="noStrike" cap="none" dirty="0">
                  <a:solidFill>
                    <a:srgbClr val="000000"/>
                  </a:solidFill>
                  <a:latin typeface="+mj-lt"/>
                  <a:ea typeface="Gill Sans"/>
                  <a:cs typeface="Gill Sans"/>
                  <a:sym typeface="Gill Sans"/>
                </a:rPr>
                <a:t>JM</a:t>
              </a:r>
              <a:r>
                <a:rPr lang="en-US" b="1" dirty="0">
                  <a:latin typeface="+mj-lt"/>
                  <a:ea typeface="Gill Sans"/>
                  <a:cs typeface="Gill Sans"/>
                  <a:sym typeface="Gill Sans"/>
                </a:rPr>
                <a:t> </a:t>
              </a:r>
              <a:r>
                <a:rPr lang="en-US" b="0" i="0" u="none" strike="noStrike" cap="none" dirty="0">
                  <a:solidFill>
                    <a:srgbClr val="000000"/>
                  </a:solidFill>
                  <a:latin typeface="+mj-lt"/>
                  <a:ea typeface="Gill Sans"/>
                  <a:cs typeface="Gill Sans"/>
                  <a:sym typeface="Gill Sans"/>
                </a:rPr>
                <a:t>learners be able to read the word or answer the question or item correctly?</a:t>
              </a:r>
              <a:endParaRPr b="0" i="0" u="none" strike="noStrike" cap="none" dirty="0">
                <a:solidFill>
                  <a:srgbClr val="000000"/>
                </a:solidFill>
                <a:latin typeface="+mj-lt"/>
                <a:sym typeface="Arial"/>
              </a:endParaRPr>
            </a:p>
          </p:txBody>
        </p:sp>
        <p:sp>
          <p:nvSpPr>
            <p:cNvPr id="38" name="Google Shape;1647;p69"/>
            <p:cNvSpPr txBox="1"/>
            <p:nvPr/>
          </p:nvSpPr>
          <p:spPr>
            <a:xfrm>
              <a:off x="4519169" y="2862712"/>
              <a:ext cx="146304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50"/>
                <a:buFont typeface="Arial"/>
                <a:buNone/>
              </a:pPr>
              <a:r>
                <a:rPr lang="en-US" b="0" i="0" u="none" strike="noStrike" cap="none" dirty="0">
                  <a:solidFill>
                    <a:srgbClr val="000000"/>
                  </a:solidFill>
                  <a:latin typeface="+mj-lt"/>
                  <a:ea typeface="Gill Sans"/>
                  <a:cs typeface="Gill Sans"/>
                  <a:sym typeface="Gill Sans"/>
                </a:rPr>
                <a:t> Would 2 of 3 </a:t>
              </a:r>
              <a:r>
                <a:rPr lang="en-US" b="1" i="0" u="none" strike="noStrike" cap="none" dirty="0">
                  <a:solidFill>
                    <a:srgbClr val="000000"/>
                  </a:solidFill>
                  <a:latin typeface="+mj-lt"/>
                  <a:ea typeface="Gill Sans"/>
                  <a:cs typeface="Gill Sans"/>
                  <a:sym typeface="Gill Sans"/>
                </a:rPr>
                <a:t>JE </a:t>
              </a:r>
              <a:r>
                <a:rPr lang="en-US" b="0" i="0" u="none" strike="noStrike" cap="none" dirty="0">
                  <a:solidFill>
                    <a:srgbClr val="000000"/>
                  </a:solidFill>
                  <a:latin typeface="+mj-lt"/>
                  <a:ea typeface="Gill Sans"/>
                  <a:cs typeface="Gill Sans"/>
                  <a:sym typeface="Gill Sans"/>
                </a:rPr>
                <a:t>learners be able to read the word or answer the question or item correctly?</a:t>
              </a:r>
              <a:endParaRPr b="0" i="0" u="none" strike="noStrike" cap="none" dirty="0">
                <a:solidFill>
                  <a:srgbClr val="000000"/>
                </a:solidFill>
                <a:latin typeface="+mj-lt"/>
                <a:sym typeface="Arial"/>
              </a:endParaRPr>
            </a:p>
          </p:txBody>
        </p:sp>
        <p:sp>
          <p:nvSpPr>
            <p:cNvPr id="39" name="Google Shape;1655;p69"/>
            <p:cNvSpPr txBox="1"/>
            <p:nvPr/>
          </p:nvSpPr>
          <p:spPr>
            <a:xfrm>
              <a:off x="6438299" y="2862712"/>
              <a:ext cx="91440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i="0" u="none" strike="noStrike" cap="none" dirty="0">
                  <a:solidFill>
                    <a:srgbClr val="000000"/>
                  </a:solidFill>
                  <a:latin typeface="+mj-lt"/>
                  <a:ea typeface="Gill Sans"/>
                  <a:cs typeface="Gill Sans"/>
                  <a:sym typeface="Gill Sans"/>
                </a:rPr>
                <a:t>Circle</a:t>
              </a:r>
              <a:r>
                <a:rPr lang="en-US" b="1" i="0" u="none" strike="noStrike" cap="none" dirty="0">
                  <a:solidFill>
                    <a:srgbClr val="000000"/>
                  </a:solidFill>
                  <a:latin typeface="+mj-lt"/>
                  <a:ea typeface="Gill Sans"/>
                  <a:cs typeface="Gill Sans"/>
                  <a:sym typeface="Gill Sans"/>
                </a:rPr>
                <a:t> AE</a:t>
              </a:r>
              <a:r>
                <a:rPr lang="en-US" b="0" i="0" u="none" strike="noStrike" cap="none" dirty="0">
                  <a:solidFill>
                    <a:srgbClr val="000000"/>
                  </a:solidFill>
                  <a:latin typeface="+mj-lt"/>
                  <a:ea typeface="Gill Sans"/>
                  <a:cs typeface="Gill Sans"/>
                  <a:sym typeface="Gill Sans"/>
                </a:rPr>
                <a:t>, and proceed to next word, question, or item</a:t>
              </a:r>
              <a:endParaRPr b="0" i="0" u="none" strike="noStrike" cap="none" dirty="0">
                <a:solidFill>
                  <a:srgbClr val="000000"/>
                </a:solidFill>
                <a:latin typeface="+mj-lt"/>
                <a:sym typeface="Arial"/>
              </a:endParaRPr>
            </a:p>
          </p:txBody>
        </p:sp>
        <p:grpSp>
          <p:nvGrpSpPr>
            <p:cNvPr id="40" name="Group 39"/>
            <p:cNvGrpSpPr/>
            <p:nvPr/>
          </p:nvGrpSpPr>
          <p:grpSpPr>
            <a:xfrm>
              <a:off x="3185255" y="3452866"/>
              <a:ext cx="581755" cy="457200"/>
              <a:chOff x="3185255" y="3452866"/>
              <a:chExt cx="581755" cy="457200"/>
            </a:xfrm>
          </p:grpSpPr>
          <p:sp>
            <p:nvSpPr>
              <p:cNvPr id="44" name="Google Shape;1659;p69"/>
              <p:cNvSpPr/>
              <p:nvPr/>
            </p:nvSpPr>
            <p:spPr>
              <a:xfrm>
                <a:off x="318525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45" name="Google Shape;1660;p69"/>
              <p:cNvSpPr txBox="1"/>
              <p:nvPr/>
            </p:nvSpPr>
            <p:spPr>
              <a:xfrm>
                <a:off x="340125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Yes</a:t>
                </a:r>
                <a:endParaRPr b="0" i="0" u="none" strike="noStrike" cap="none" dirty="0">
                  <a:solidFill>
                    <a:srgbClr val="000000"/>
                  </a:solidFill>
                  <a:latin typeface="+mj-lt"/>
                  <a:sym typeface="Arial"/>
                </a:endParaRPr>
              </a:p>
            </p:txBody>
          </p:sp>
        </p:grpSp>
        <p:grpSp>
          <p:nvGrpSpPr>
            <p:cNvPr id="41" name="Group 40"/>
            <p:cNvGrpSpPr/>
            <p:nvPr/>
          </p:nvGrpSpPr>
          <p:grpSpPr>
            <a:xfrm>
              <a:off x="5104385" y="3452866"/>
              <a:ext cx="581755" cy="457200"/>
              <a:chOff x="5104385" y="3452866"/>
              <a:chExt cx="581755" cy="457200"/>
            </a:xfrm>
          </p:grpSpPr>
          <p:sp>
            <p:nvSpPr>
              <p:cNvPr id="42" name="Google Shape;1659;p69"/>
              <p:cNvSpPr/>
              <p:nvPr/>
            </p:nvSpPr>
            <p:spPr>
              <a:xfrm>
                <a:off x="510438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43" name="Google Shape;1660;p69"/>
              <p:cNvSpPr txBox="1"/>
              <p:nvPr/>
            </p:nvSpPr>
            <p:spPr>
              <a:xfrm>
                <a:off x="532038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Yes</a:t>
                </a:r>
                <a:endParaRPr b="0" i="0" u="none" strike="noStrike" cap="none" dirty="0">
                  <a:solidFill>
                    <a:srgbClr val="000000"/>
                  </a:solidFill>
                  <a:latin typeface="+mj-lt"/>
                  <a:sym typeface="Arial"/>
                </a:endParaRPr>
              </a:p>
            </p:txBody>
          </p:sp>
        </p:grpSp>
      </p:grpSp>
      <p:sp>
        <p:nvSpPr>
          <p:cNvPr id="54" name="Google Shape;1617;p66">
            <a:extLst>
              <a:ext uri="{FF2B5EF4-FFF2-40B4-BE49-F238E27FC236}">
                <a16:creationId xmlns:a16="http://schemas.microsoft.com/office/drawing/2014/main" id="{503AF0B1-E9AB-4A1D-96ED-6889FB6AB40B}"/>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920D5275-4C18-1CD0-F6DF-0F0FAA4D8EF9}"/>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391389130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69"/>
          <p:cNvSpPr txBox="1">
            <a:spLocks noGrp="1"/>
          </p:cNvSpPr>
          <p:nvPr>
            <p:ph type="title"/>
          </p:nvPr>
        </p:nvSpPr>
        <p:spPr/>
        <p:txBody>
          <a:bodyPr/>
          <a:lstStyle/>
          <a:p>
            <a:pPr lvl="0"/>
            <a:r>
              <a:rPr lang="en-US"/>
              <a:t>ROUND 1: RATING PROCEDURE </a:t>
            </a:r>
          </a:p>
        </p:txBody>
      </p:sp>
      <p:sp>
        <p:nvSpPr>
          <p:cNvPr id="1642" name="Google Shape;1642;p69"/>
          <p:cNvSpPr txBox="1">
            <a:spLocks noGrp="1"/>
          </p:cNvSpPr>
          <p:nvPr>
            <p:ph type="body" idx="1"/>
          </p:nvPr>
        </p:nvSpPr>
        <p:spPr/>
        <p:txBody>
          <a:bodyPr/>
          <a:lstStyle/>
          <a:p>
            <a:pPr marL="94234" lvl="0" indent="0">
              <a:buNone/>
            </a:pPr>
            <a:r>
              <a:rPr lang="en-US" dirty="0"/>
              <a:t>Flowchart for item ratings with words, questions, or items:</a:t>
            </a:r>
          </a:p>
          <a:p>
            <a:pPr lvl="0"/>
            <a:endParaRPr lang="en-US" dirty="0"/>
          </a:p>
          <a:p>
            <a:pPr lvl="0"/>
            <a:endParaRPr lang="en-US" dirty="0"/>
          </a:p>
          <a:p>
            <a:pPr lvl="0"/>
            <a:endParaRPr lang="en-US" dirty="0">
              <a:sym typeface="Arial"/>
            </a:endParaRPr>
          </a:p>
          <a:p>
            <a:pPr lvl="0"/>
            <a:endParaRPr lang="en-US" dirty="0"/>
          </a:p>
        </p:txBody>
      </p:sp>
      <p:grpSp>
        <p:nvGrpSpPr>
          <p:cNvPr id="26" name="Group 25"/>
          <p:cNvGrpSpPr>
            <a:grpSpLocks noChangeAspect="1"/>
          </p:cNvGrpSpPr>
          <p:nvPr/>
        </p:nvGrpSpPr>
        <p:grpSpPr>
          <a:xfrm>
            <a:off x="3258632" y="2496766"/>
            <a:ext cx="5674735" cy="3910693"/>
            <a:chOff x="680909" y="2290985"/>
            <a:chExt cx="3482330" cy="2399821"/>
          </a:xfrm>
        </p:grpSpPr>
        <p:sp>
          <p:nvSpPr>
            <p:cNvPr id="27" name="Google Shape;1644;p69"/>
            <p:cNvSpPr txBox="1"/>
            <p:nvPr/>
          </p:nvSpPr>
          <p:spPr>
            <a:xfrm>
              <a:off x="680909" y="4369753"/>
              <a:ext cx="3482330" cy="321053"/>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b="1" i="0" u="none" strike="noStrike" cap="none" dirty="0">
                  <a:solidFill>
                    <a:srgbClr val="000000"/>
                  </a:solidFill>
                  <a:latin typeface="+mj-lt"/>
                  <a:ea typeface="Gill Sans"/>
                  <a:cs typeface="Gill Sans"/>
                  <a:sym typeface="Gill Sans"/>
                </a:rPr>
                <a:t>NOTE: WHEN A CIRCLE IS MADE FOR A WORD, QUESTION, OR ITEM, PROCEED TO THE NEXT WORD, QUESTION, OR ITEM.</a:t>
              </a:r>
              <a:endParaRPr b="0" i="0" u="none" strike="noStrike" cap="none" dirty="0">
                <a:solidFill>
                  <a:srgbClr val="000000"/>
                </a:solidFill>
                <a:latin typeface="+mj-lt"/>
                <a:ea typeface="Gill Sans"/>
                <a:cs typeface="Gill Sans"/>
                <a:sym typeface="Gill Sans"/>
              </a:endParaRPr>
            </a:p>
          </p:txBody>
        </p:sp>
        <p:sp>
          <p:nvSpPr>
            <p:cNvPr id="28" name="Google Shape;1651;p69"/>
            <p:cNvSpPr txBox="1"/>
            <p:nvPr/>
          </p:nvSpPr>
          <p:spPr>
            <a:xfrm>
              <a:off x="1000525" y="3908928"/>
              <a:ext cx="823808" cy="188844"/>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b="0" i="0" u="none" strike="noStrike" cap="none" dirty="0">
                  <a:solidFill>
                    <a:srgbClr val="000000"/>
                  </a:solidFill>
                  <a:latin typeface="+mj-lt"/>
                  <a:ea typeface="Gill Sans"/>
                  <a:cs typeface="Gill Sans"/>
                  <a:sym typeface="Gill Sans"/>
                </a:rPr>
                <a:t>Circle</a:t>
              </a:r>
              <a:r>
                <a:rPr lang="en-US" b="1" i="0" u="none" strike="noStrike" cap="none" dirty="0">
                  <a:solidFill>
                    <a:srgbClr val="000000"/>
                  </a:solidFill>
                  <a:latin typeface="+mj-lt"/>
                  <a:ea typeface="Gill Sans"/>
                  <a:cs typeface="Gill Sans"/>
                  <a:sym typeface="Gill Sans"/>
                </a:rPr>
                <a:t> </a:t>
              </a:r>
              <a:r>
                <a:rPr lang="en-US" b="1" dirty="0">
                  <a:latin typeface="+mj-lt"/>
                  <a:ea typeface="Gill Sans"/>
                  <a:cs typeface="Gill Sans"/>
                  <a:sym typeface="Gill Sans"/>
                </a:rPr>
                <a:t>Yes</a:t>
              </a:r>
              <a:r>
                <a:rPr lang="en-US" b="1" i="0" u="none" strike="noStrike" cap="none" dirty="0">
                  <a:solidFill>
                    <a:srgbClr val="000000"/>
                  </a:solidFill>
                  <a:latin typeface="+mj-lt"/>
                  <a:ea typeface="Gill Sans"/>
                  <a:cs typeface="Gill Sans"/>
                  <a:sym typeface="Gill Sans"/>
                </a:rPr>
                <a:t>.</a:t>
              </a:r>
              <a:endParaRPr b="0" i="0" u="none" strike="noStrike" cap="none" dirty="0">
                <a:solidFill>
                  <a:srgbClr val="000000"/>
                </a:solidFill>
                <a:latin typeface="+mj-lt"/>
                <a:ea typeface="Gill Sans"/>
                <a:cs typeface="Gill Sans"/>
                <a:sym typeface="Gill Sans"/>
              </a:endParaRPr>
            </a:p>
          </p:txBody>
        </p:sp>
        <p:grpSp>
          <p:nvGrpSpPr>
            <p:cNvPr id="31" name="Group 30"/>
            <p:cNvGrpSpPr/>
            <p:nvPr/>
          </p:nvGrpSpPr>
          <p:grpSpPr>
            <a:xfrm>
              <a:off x="1266125" y="3452866"/>
              <a:ext cx="581755" cy="457200"/>
              <a:chOff x="1266125" y="3452866"/>
              <a:chExt cx="581755" cy="457200"/>
            </a:xfrm>
          </p:grpSpPr>
          <p:sp>
            <p:nvSpPr>
              <p:cNvPr id="52" name="Google Shape;1659;p69"/>
              <p:cNvSpPr/>
              <p:nvPr/>
            </p:nvSpPr>
            <p:spPr>
              <a:xfrm>
                <a:off x="126612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53" name="Google Shape;1660;p69"/>
              <p:cNvSpPr txBox="1"/>
              <p:nvPr/>
            </p:nvSpPr>
            <p:spPr>
              <a:xfrm>
                <a:off x="148212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Yes</a:t>
                </a:r>
                <a:endParaRPr b="0" i="0" u="none" strike="noStrike" cap="none" dirty="0">
                  <a:solidFill>
                    <a:srgbClr val="000000"/>
                  </a:solidFill>
                  <a:latin typeface="+mj-lt"/>
                  <a:sym typeface="Arial"/>
                </a:endParaRPr>
              </a:p>
            </p:txBody>
          </p:sp>
        </p:grpSp>
        <p:sp>
          <p:nvSpPr>
            <p:cNvPr id="32" name="Google Shape;1654;p69"/>
            <p:cNvSpPr txBox="1"/>
            <p:nvPr/>
          </p:nvSpPr>
          <p:spPr>
            <a:xfrm>
              <a:off x="680909" y="2290985"/>
              <a:ext cx="1463040" cy="321053"/>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b="1" i="0" u="none" strike="noStrike" cap="none" dirty="0">
                  <a:solidFill>
                    <a:srgbClr val="000000"/>
                  </a:solidFill>
                  <a:latin typeface="+mj-lt"/>
                  <a:ea typeface="Gill Sans"/>
                  <a:cs typeface="Gill Sans"/>
                  <a:sym typeface="Gill Sans"/>
                </a:rPr>
                <a:t>FOR EACH WORD, QUESTION, OR ITEM:</a:t>
              </a:r>
              <a:endParaRPr b="1" i="0" u="none" strike="noStrike" cap="none" dirty="0">
                <a:solidFill>
                  <a:srgbClr val="000000"/>
                </a:solidFill>
                <a:latin typeface="+mj-lt"/>
                <a:ea typeface="Gill Sans"/>
                <a:cs typeface="Gill Sans"/>
                <a:sym typeface="Gill Sans"/>
              </a:endParaRPr>
            </a:p>
          </p:txBody>
        </p:sp>
        <p:grpSp>
          <p:nvGrpSpPr>
            <p:cNvPr id="33" name="Group 32"/>
            <p:cNvGrpSpPr/>
            <p:nvPr/>
          </p:nvGrpSpPr>
          <p:grpSpPr>
            <a:xfrm>
              <a:off x="2143394" y="2862712"/>
              <a:ext cx="457200" cy="467704"/>
              <a:chOff x="2186556" y="2870553"/>
              <a:chExt cx="457200" cy="467704"/>
            </a:xfrm>
          </p:grpSpPr>
          <p:sp>
            <p:nvSpPr>
              <p:cNvPr id="50" name="Google Shape;1649;p69"/>
              <p:cNvSpPr txBox="1"/>
              <p:nvPr/>
            </p:nvSpPr>
            <p:spPr>
              <a:xfrm>
                <a:off x="2186556" y="2870553"/>
                <a:ext cx="365760" cy="188844"/>
              </a:xfrm>
              <a:prstGeom prst="rect">
                <a:avLst/>
              </a:prstGeom>
              <a:noFill/>
              <a:ln>
                <a:noFill/>
              </a:ln>
            </p:spPr>
            <p:txBody>
              <a:bodyPr spcFirstLastPara="1" wrap="square" lIns="45720" tIns="45700" rIns="45720" bIns="45700" anchor="t" anchorCtr="0">
                <a:spAutoFit/>
              </a:bodyPr>
              <a:lstStyle/>
              <a:p>
                <a:pPr marL="0" marR="0" lvl="0" indent="0"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No</a:t>
                </a:r>
                <a:endParaRPr b="0" i="0" u="none" strike="noStrike" cap="none" dirty="0">
                  <a:solidFill>
                    <a:srgbClr val="000000"/>
                  </a:solidFill>
                  <a:latin typeface="+mj-lt"/>
                  <a:sym typeface="Arial"/>
                </a:endParaRPr>
              </a:p>
            </p:txBody>
          </p:sp>
          <p:sp>
            <p:nvSpPr>
              <p:cNvPr id="51" name="Google Shape;1661;p69"/>
              <p:cNvSpPr/>
              <p:nvPr/>
            </p:nvSpPr>
            <p:spPr>
              <a:xfrm rot="16200000">
                <a:off x="2264256" y="2958757"/>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0000"/>
                  </a:solidFill>
                  <a:latin typeface="+mj-lt"/>
                  <a:ea typeface="Arial"/>
                  <a:cs typeface="Arial"/>
                  <a:sym typeface="Arial"/>
                </a:endParaRPr>
              </a:p>
            </p:txBody>
          </p:sp>
        </p:grpSp>
        <p:sp>
          <p:nvSpPr>
            <p:cNvPr id="36" name="Google Shape;1645;p69"/>
            <p:cNvSpPr txBox="1"/>
            <p:nvPr/>
          </p:nvSpPr>
          <p:spPr>
            <a:xfrm>
              <a:off x="680909" y="2862712"/>
              <a:ext cx="146304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50"/>
                <a:buFont typeface="Arial"/>
                <a:buNone/>
              </a:pPr>
              <a:r>
                <a:rPr lang="en-US" b="0" i="0" u="none" strike="noStrike" cap="none" dirty="0">
                  <a:solidFill>
                    <a:srgbClr val="000000"/>
                  </a:solidFill>
                  <a:latin typeface="+mj-lt"/>
                  <a:ea typeface="Gill Sans"/>
                  <a:cs typeface="Gill Sans"/>
                  <a:sym typeface="Gill Sans"/>
                </a:rPr>
                <a:t>Would 2 of 3 </a:t>
              </a:r>
              <a:r>
                <a:rPr lang="en-US" b="1" i="0" u="none" strike="noStrike" cap="none" dirty="0">
                  <a:solidFill>
                    <a:srgbClr val="000000"/>
                  </a:solidFill>
                  <a:latin typeface="+mj-lt"/>
                  <a:ea typeface="Gill Sans"/>
                  <a:cs typeface="Gill Sans"/>
                  <a:sym typeface="Gill Sans"/>
                </a:rPr>
                <a:t>JM </a:t>
              </a:r>
              <a:r>
                <a:rPr lang="en-US" b="0" i="0" u="none" strike="noStrike" cap="none" dirty="0">
                  <a:solidFill>
                    <a:srgbClr val="000000"/>
                  </a:solidFill>
                  <a:latin typeface="+mj-lt"/>
                  <a:ea typeface="Gill Sans"/>
                  <a:cs typeface="Gill Sans"/>
                  <a:sym typeface="Gill Sans"/>
                </a:rPr>
                <a:t>learners </a:t>
              </a:r>
              <a:endParaRPr b="0" i="0" u="none" strike="noStrike" cap="none" dirty="0">
                <a:solidFill>
                  <a:srgbClr val="000000"/>
                </a:solidFill>
                <a:latin typeface="+mj-lt"/>
                <a:sym typeface="Arial"/>
              </a:endParaRPr>
            </a:p>
            <a:p>
              <a:pPr marL="0" marR="0" lvl="0" indent="0" algn="ctr" rtl="0">
                <a:lnSpc>
                  <a:spcPct val="100000"/>
                </a:lnSpc>
                <a:spcBef>
                  <a:spcPts val="0"/>
                </a:spcBef>
                <a:spcAft>
                  <a:spcPts val="0"/>
                </a:spcAft>
                <a:buClr>
                  <a:srgbClr val="000000"/>
                </a:buClr>
                <a:buSzPts val="1150"/>
                <a:buFont typeface="Arial"/>
                <a:buNone/>
              </a:pPr>
              <a:r>
                <a:rPr lang="en-US" b="0" i="0" u="none" strike="noStrike" cap="none" dirty="0">
                  <a:solidFill>
                    <a:srgbClr val="000000"/>
                  </a:solidFill>
                  <a:latin typeface="+mj-lt"/>
                  <a:ea typeface="Gill Sans"/>
                  <a:cs typeface="Gill Sans"/>
                  <a:sym typeface="Gill Sans"/>
                </a:rPr>
                <a:t>be able to read the word or answer the question or item correctly?</a:t>
              </a:r>
              <a:endParaRPr b="0" i="0" u="none" strike="noStrike" cap="none" dirty="0">
                <a:solidFill>
                  <a:srgbClr val="000000"/>
                </a:solidFill>
                <a:latin typeface="+mj-lt"/>
                <a:sym typeface="Arial"/>
              </a:endParaRPr>
            </a:p>
          </p:txBody>
        </p:sp>
        <p:sp>
          <p:nvSpPr>
            <p:cNvPr id="39" name="Google Shape;1655;p69"/>
            <p:cNvSpPr txBox="1"/>
            <p:nvPr/>
          </p:nvSpPr>
          <p:spPr>
            <a:xfrm>
              <a:off x="2600594" y="2878035"/>
              <a:ext cx="91440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i="0" u="none" strike="noStrike" cap="none" dirty="0">
                  <a:solidFill>
                    <a:srgbClr val="000000"/>
                  </a:solidFill>
                  <a:latin typeface="+mj-lt"/>
                  <a:ea typeface="Gill Sans"/>
                  <a:cs typeface="Gill Sans"/>
                  <a:sym typeface="Gill Sans"/>
                </a:rPr>
                <a:t>Circle</a:t>
              </a:r>
              <a:r>
                <a:rPr lang="en-US" b="1" i="0" u="none" strike="noStrike" cap="none" dirty="0">
                  <a:solidFill>
                    <a:srgbClr val="000000"/>
                  </a:solidFill>
                  <a:latin typeface="+mj-lt"/>
                  <a:ea typeface="Gill Sans"/>
                  <a:cs typeface="Gill Sans"/>
                  <a:sym typeface="Gill Sans"/>
                </a:rPr>
                <a:t> No</a:t>
              </a:r>
              <a:r>
                <a:rPr lang="en-US" b="0" i="0" u="none" strike="noStrike" cap="none" dirty="0">
                  <a:solidFill>
                    <a:srgbClr val="000000"/>
                  </a:solidFill>
                  <a:latin typeface="+mj-lt"/>
                  <a:ea typeface="Gill Sans"/>
                  <a:cs typeface="Gill Sans"/>
                  <a:sym typeface="Gill Sans"/>
                </a:rPr>
                <a:t>, and proceed to next word, question, or item</a:t>
              </a:r>
              <a:endParaRPr b="0" i="0" u="none" strike="noStrike" cap="none" dirty="0">
                <a:solidFill>
                  <a:srgbClr val="000000"/>
                </a:solidFill>
                <a:latin typeface="+mj-lt"/>
                <a:sym typeface="Arial"/>
              </a:endParaRPr>
            </a:p>
          </p:txBody>
        </p:sp>
      </p:grpSp>
      <p:sp>
        <p:nvSpPr>
          <p:cNvPr id="54" name="Google Shape;1617;p66">
            <a:extLst>
              <a:ext uri="{FF2B5EF4-FFF2-40B4-BE49-F238E27FC236}">
                <a16:creationId xmlns:a16="http://schemas.microsoft.com/office/drawing/2014/main" id="{DACD7226-1E34-40B2-8CED-F66FEE3D85F1}"/>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B01025BB-A3C4-0CE4-676B-7654603804E6}"/>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US" dirty="0"/>
              <a:t>Presentation 15</a:t>
            </a:r>
            <a:br>
              <a:rPr lang="en-US" dirty="0"/>
            </a:br>
            <a:br>
              <a:rPr lang="en-US" dirty="0"/>
            </a:br>
            <a:r>
              <a:rPr lang="en-US" dirty="0"/>
              <a:t>Presentation and Discussion of Round 1 Outcomes and Impact Data</a:t>
            </a:r>
          </a:p>
        </p:txBody>
      </p:sp>
    </p:spTree>
    <p:extLst>
      <p:ext uri="{BB962C8B-B14F-4D97-AF65-F5344CB8AC3E}">
        <p14:creationId xmlns:p14="http://schemas.microsoft.com/office/powerpoint/2010/main" val="5056934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883"/>
        <p:cNvGrpSpPr/>
        <p:nvPr/>
      </p:nvGrpSpPr>
      <p:grpSpPr>
        <a:xfrm>
          <a:off x="0" y="0"/>
          <a:ext cx="0" cy="0"/>
          <a:chOff x="0" y="0"/>
          <a:chExt cx="0" cy="0"/>
        </a:xfrm>
      </p:grpSpPr>
      <p:sp>
        <p:nvSpPr>
          <p:cNvPr id="1884" name="Google Shape;1884;p78"/>
          <p:cNvSpPr txBox="1">
            <a:spLocks noGrp="1"/>
          </p:cNvSpPr>
          <p:nvPr>
            <p:ph type="ctrTitle"/>
          </p:nvPr>
        </p:nvSpPr>
        <p:spPr>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lt2"/>
              </a:buClr>
              <a:buSzPts val="2800"/>
              <a:buFont typeface="Gill Sans"/>
              <a:buNone/>
            </a:pPr>
            <a:r>
              <a:rPr lang="en-US" sz="3600" b="1" cap="none">
                <a:solidFill>
                  <a:srgbClr val="F3F3F3"/>
                </a:solidFill>
              </a:rPr>
              <a:t>PRESENTATION</a:t>
            </a:r>
            <a:endParaRPr sz="3600" b="1">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b="1" cap="none">
                <a:solidFill>
                  <a:srgbClr val="F3F3F3"/>
                </a:solidFill>
              </a:rPr>
              <a:t> </a:t>
            </a:r>
            <a:endParaRPr sz="3600" b="1" cap="none">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a:solidFill>
                  <a:srgbClr val="F3F3F3"/>
                </a:solidFill>
              </a:rPr>
              <a:t>REVIEW ANGOFF ROUND 1 </a:t>
            </a:r>
            <a:r>
              <a:rPr lang="en-US" sz="3600" cap="none">
                <a:solidFill>
                  <a:srgbClr val="F3F3F3"/>
                </a:solidFill>
              </a:rPr>
              <a:t>ACTIVITY </a:t>
            </a:r>
            <a:r>
              <a:rPr lang="en-US" sz="3600">
                <a:solidFill>
                  <a:srgbClr val="F3F3F3"/>
                </a:solidFill>
              </a:rPr>
              <a:t>RESULTS FROM TASK 3</a:t>
            </a:r>
            <a:endParaRPr sz="360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id="{AB56AA55-C43E-0C2B-46A5-88E99F127466}"/>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1891" name="Google Shape;1891;p79"/>
          <p:cNvSpPr txBox="1">
            <a:spLocks noGrp="1"/>
          </p:cNvSpPr>
          <p:nvPr>
            <p:ph type="title"/>
          </p:nvPr>
        </p:nvSpPr>
        <p:spPr/>
        <p:txBody>
          <a:bodyPr/>
          <a:lstStyle/>
          <a:p>
            <a:pPr lvl="0"/>
            <a:r>
              <a:rPr lang="en-US" dirty="0"/>
              <a:t>ROUND 1 ITEM RATINGS AND BENCHMARKS</a:t>
            </a:r>
          </a:p>
        </p:txBody>
      </p:sp>
      <p:sp>
        <p:nvSpPr>
          <p:cNvPr id="1892" name="Google Shape;1892;p79"/>
          <p:cNvSpPr txBox="1">
            <a:spLocks noGrp="1"/>
          </p:cNvSpPr>
          <p:nvPr>
            <p:ph type="body" idx="1"/>
          </p:nvPr>
        </p:nvSpPr>
        <p:spPr/>
        <p:txBody>
          <a:bodyPr>
            <a:normAutofit/>
          </a:bodyPr>
          <a:lstStyle/>
          <a:p>
            <a:pPr marL="94234" lvl="0" indent="0">
              <a:buNone/>
            </a:pPr>
            <a:r>
              <a:rPr lang="en-US" dirty="0"/>
              <a:t>We will review round 1 results in a few different ways: </a:t>
            </a:r>
          </a:p>
          <a:p>
            <a:pPr lvl="0"/>
            <a:r>
              <a:rPr lang="en-US" dirty="0"/>
              <a:t>Individual panelists’ </a:t>
            </a:r>
            <a:r>
              <a:rPr lang="en-US" b="1" dirty="0"/>
              <a:t>initial benchmarks </a:t>
            </a:r>
            <a:r>
              <a:rPr lang="en-US" dirty="0"/>
              <a:t>and their distributions</a:t>
            </a:r>
          </a:p>
          <a:p>
            <a:pPr lvl="0"/>
            <a:r>
              <a:rPr lang="en-US" dirty="0"/>
              <a:t>Differences in individual item ratings</a:t>
            </a:r>
          </a:p>
          <a:p>
            <a:pPr lvl="0"/>
            <a:r>
              <a:rPr lang="en-US" b="1" dirty="0"/>
              <a:t>Location statistics </a:t>
            </a:r>
            <a:r>
              <a:rPr lang="en-US" dirty="0"/>
              <a:t>on panelists’ item ratings</a:t>
            </a:r>
          </a:p>
          <a:p>
            <a:pPr lvl="0"/>
            <a:r>
              <a:rPr lang="en-US" dirty="0"/>
              <a:t>Item ratings in relation to </a:t>
            </a:r>
            <a:r>
              <a:rPr lang="en-US" b="1" dirty="0"/>
              <a:t>item difficulty values </a:t>
            </a:r>
            <a:r>
              <a:rPr lang="en-US" dirty="0"/>
              <a:t>(p-values)</a:t>
            </a:r>
          </a:p>
          <a:p>
            <a:pPr lvl="0"/>
            <a:r>
              <a:rPr lang="en-US" b="1" dirty="0"/>
              <a:t>Impact data </a:t>
            </a:r>
            <a:r>
              <a:rPr lang="en-US" dirty="0"/>
              <a:t>showing percentage of learners falling into each GPL based on initial benchmarks</a:t>
            </a:r>
          </a:p>
        </p:txBody>
      </p:sp>
      <p:pic>
        <p:nvPicPr>
          <p:cNvPr id="2" name="Picture 1" descr="A black and white logo&#10;&#10;Description automatically generated with low confidence">
            <a:extLst>
              <a:ext uri="{FF2B5EF4-FFF2-40B4-BE49-F238E27FC236}">
                <a16:creationId xmlns:a16="http://schemas.microsoft.com/office/drawing/2014/main" id="{1FB057C7-2EC1-0F4D-4259-C30DD7ECEE17}"/>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sp>
        <p:nvSpPr>
          <p:cNvPr id="1907" name="Google Shape;1907;p80"/>
          <p:cNvSpPr txBox="1">
            <a:spLocks noGrp="1"/>
          </p:cNvSpPr>
          <p:nvPr>
            <p:ph type="title"/>
          </p:nvPr>
        </p:nvSpPr>
        <p:spPr>
          <a:xfrm>
            <a:off x="609600" y="348411"/>
            <a:ext cx="10871200" cy="1069227"/>
          </a:xfrm>
        </p:spPr>
        <p:txBody>
          <a:bodyPr/>
          <a:lstStyle/>
          <a:p>
            <a:pPr lvl="0"/>
            <a:r>
              <a:rPr lang="en-US" dirty="0"/>
              <a:t>ROUND 1: RESULTS WITH INDIVIDUAL PANELIST BENCHMARKS</a:t>
            </a:r>
          </a:p>
        </p:txBody>
      </p:sp>
      <p:graphicFrame>
        <p:nvGraphicFramePr>
          <p:cNvPr id="1909" name="Google Shape;1909;p80"/>
          <p:cNvGraphicFramePr/>
          <p:nvPr/>
        </p:nvGraphicFramePr>
        <p:xfrm>
          <a:off x="609600" y="1699102"/>
          <a:ext cx="10872215" cy="4812331"/>
        </p:xfrm>
        <a:graphic>
          <a:graphicData uri="http://schemas.openxmlformats.org/drawingml/2006/table">
            <a:tbl>
              <a:tblPr>
                <a:noFill/>
                <a:tableStyleId>{AF71F6A6-84FC-4517-B84F-205E2E999F06}</a:tableStyleId>
              </a:tblPr>
              <a:tblGrid>
                <a:gridCol w="2617382">
                  <a:extLst>
                    <a:ext uri="{9D8B030D-6E8A-4147-A177-3AD203B41FA5}">
                      <a16:colId xmlns:a16="http://schemas.microsoft.com/office/drawing/2014/main" val="20000"/>
                    </a:ext>
                  </a:extLst>
                </a:gridCol>
                <a:gridCol w="2751611">
                  <a:extLst>
                    <a:ext uri="{9D8B030D-6E8A-4147-A177-3AD203B41FA5}">
                      <a16:colId xmlns:a16="http://schemas.microsoft.com/office/drawing/2014/main" val="20001"/>
                    </a:ext>
                  </a:extLst>
                </a:gridCol>
                <a:gridCol w="2751611">
                  <a:extLst>
                    <a:ext uri="{9D8B030D-6E8A-4147-A177-3AD203B41FA5}">
                      <a16:colId xmlns:a16="http://schemas.microsoft.com/office/drawing/2014/main" val="20002"/>
                    </a:ext>
                  </a:extLst>
                </a:gridCol>
                <a:gridCol w="2751611">
                  <a:extLst>
                    <a:ext uri="{9D8B030D-6E8A-4147-A177-3AD203B41FA5}">
                      <a16:colId xmlns:a16="http://schemas.microsoft.com/office/drawing/2014/main" val="20003"/>
                    </a:ext>
                  </a:extLst>
                </a:gridCol>
              </a:tblGrid>
              <a:tr h="321611">
                <a:tc>
                  <a:txBody>
                    <a:bodyPr/>
                    <a:lstStyle/>
                    <a:p>
                      <a:pPr marL="0" marR="0" lvl="0" indent="0" algn="ctr" rtl="0">
                        <a:lnSpc>
                          <a:spcPct val="100000"/>
                        </a:lnSpc>
                        <a:spcBef>
                          <a:spcPts val="0"/>
                        </a:spcBef>
                        <a:spcAft>
                          <a:spcPts val="0"/>
                        </a:spcAft>
                        <a:buClr>
                          <a:srgbClr val="000000"/>
                        </a:buClr>
                        <a:buSzPts val="1600"/>
                        <a:buFont typeface="Arial"/>
                        <a:buNone/>
                      </a:pPr>
                      <a:r>
                        <a:rPr lang="en-US" sz="1800" b="1" u="none" strike="noStrike" cap="none" dirty="0">
                          <a:solidFill>
                            <a:schemeClr val="bg1"/>
                          </a:solidFill>
                          <a:latin typeface="+mj-lt"/>
                        </a:rPr>
                        <a:t>Panelist</a:t>
                      </a:r>
                      <a:endParaRPr sz="1800" b="1" i="0" u="none" strike="noStrike" cap="none" dirty="0">
                        <a:solidFill>
                          <a:schemeClr val="bg1"/>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b="1" u="none" strike="noStrike" cap="none" dirty="0">
                          <a:solidFill>
                            <a:schemeClr val="bg1"/>
                          </a:solidFill>
                          <a:latin typeface="+mj-lt"/>
                        </a:rPr>
                        <a:t>Partially Meets</a:t>
                      </a:r>
                      <a:endParaRPr sz="1800" b="1" i="0" u="none" strike="noStrike" cap="none" dirty="0">
                        <a:solidFill>
                          <a:schemeClr val="bg1"/>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b="1" u="none" strike="noStrike" cap="none" dirty="0">
                          <a:solidFill>
                            <a:schemeClr val="bg1"/>
                          </a:solidFill>
                          <a:latin typeface="+mj-lt"/>
                        </a:rPr>
                        <a:t>Meets</a:t>
                      </a:r>
                      <a:endParaRPr sz="1800" b="1" i="0" u="none" strike="noStrike" cap="none" dirty="0">
                        <a:solidFill>
                          <a:schemeClr val="bg1"/>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b="1" u="none" strike="noStrike" cap="none" dirty="0">
                          <a:solidFill>
                            <a:schemeClr val="bg1"/>
                          </a:solidFill>
                          <a:latin typeface="+mj-lt"/>
                        </a:rPr>
                        <a:t>Exceeds</a:t>
                      </a:r>
                      <a:endParaRPr sz="1800" b="1" i="0" u="none" strike="noStrike" cap="none" dirty="0">
                        <a:solidFill>
                          <a:schemeClr val="bg1"/>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val="10000"/>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1</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13</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22</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34</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2</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15</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27</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37</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10</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23</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36</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4</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12</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23</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35</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5</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17</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22</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32</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6</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14</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25</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36</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7</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12</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26</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35</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8</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11</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20</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34</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9</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15</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25</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35</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10</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12</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26</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37</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11</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14</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23</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33</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12</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15</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25</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38</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13</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11</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25</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33</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14</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14</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26</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34</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15</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10</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22</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36</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262686">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16 (Avg)</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13</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a:latin typeface="+mj-lt"/>
                        </a:rPr>
                        <a:t>24</a:t>
                      </a:r>
                      <a:endParaRPr sz="1800" b="0" i="0" u="none" strike="noStrike" cap="none">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800" u="none" strike="noStrike" cap="none" dirty="0">
                          <a:latin typeface="+mj-lt"/>
                        </a:rPr>
                        <a:t>35</a:t>
                      </a:r>
                      <a:endParaRPr sz="1800" b="0" i="0" u="none" strike="noStrike" cap="none" dirty="0">
                        <a:solidFill>
                          <a:srgbClr val="000000"/>
                        </a:solidFill>
                        <a:latin typeface="+mj-lt"/>
                        <a:ea typeface="Calibri"/>
                        <a:cs typeface="Calibri"/>
                        <a:sym typeface="Calibri"/>
                      </a:endParaRPr>
                    </a:p>
                  </a:txBody>
                  <a:tcPr marL="6350" marR="6350" marT="6350"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bl>
          </a:graphicData>
        </a:graphic>
      </p:graphicFrame>
      <p:sp>
        <p:nvSpPr>
          <p:cNvPr id="1910" name="Google Shape;1910;p80"/>
          <p:cNvSpPr/>
          <p:nvPr/>
        </p:nvSpPr>
        <p:spPr>
          <a:xfrm>
            <a:off x="10968325" y="481374"/>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sp>
        <p:nvSpPr>
          <p:cNvPr id="1916" name="Google Shape;1916;p81"/>
          <p:cNvSpPr txBox="1">
            <a:spLocks noGrp="1"/>
          </p:cNvSpPr>
          <p:nvPr>
            <p:ph type="title"/>
          </p:nvPr>
        </p:nvSpPr>
        <p:spPr/>
        <p:txBody>
          <a:bodyPr/>
          <a:lstStyle/>
          <a:p>
            <a:pPr lvl="0"/>
            <a:r>
              <a:rPr lang="en-US" dirty="0"/>
              <a:t>ROUND 1: RESULTS USING LOCATION STATISTICS</a:t>
            </a:r>
          </a:p>
        </p:txBody>
      </p:sp>
      <p:sp>
        <p:nvSpPr>
          <p:cNvPr id="3" name="Text Placeholder 2"/>
          <p:cNvSpPr>
            <a:spLocks noGrp="1"/>
          </p:cNvSpPr>
          <p:nvPr>
            <p:ph type="body" idx="1"/>
          </p:nvPr>
        </p:nvSpPr>
        <p:spPr/>
        <p:txBody>
          <a:bodyPr/>
          <a:lstStyle/>
          <a:p>
            <a:pPr marL="94234" indent="0">
              <a:buNone/>
            </a:pPr>
            <a:r>
              <a:rPr lang="en-US" dirty="0"/>
              <a:t>Location statistics for benchmarks:</a:t>
            </a:r>
          </a:p>
        </p:txBody>
      </p:sp>
      <p:sp>
        <p:nvSpPr>
          <p:cNvPr id="1920" name="Google Shape;1920;p81"/>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 name="Picture 5">
            <a:extLst>
              <a:ext uri="{FF2B5EF4-FFF2-40B4-BE49-F238E27FC236}">
                <a16:creationId xmlns:a16="http://schemas.microsoft.com/office/drawing/2014/main" id="{0606A4D5-B003-4748-B473-6669E00FA110}"/>
              </a:ext>
            </a:extLst>
          </p:cNvPr>
          <p:cNvPicPr>
            <a:picLocks noChangeAspect="1"/>
          </p:cNvPicPr>
          <p:nvPr/>
        </p:nvPicPr>
        <p:blipFill>
          <a:blip r:embed="rId3"/>
          <a:stretch>
            <a:fillRect/>
          </a:stretch>
        </p:blipFill>
        <p:spPr>
          <a:xfrm>
            <a:off x="1730828" y="2281236"/>
            <a:ext cx="8628743" cy="4124325"/>
          </a:xfrm>
          <a:prstGeom prst="rect">
            <a:avLst/>
          </a:prstGeom>
        </p:spPr>
      </p:pic>
      <p:sp>
        <p:nvSpPr>
          <p:cNvPr id="2" name="Rectangle 1">
            <a:extLst>
              <a:ext uri="{FF2B5EF4-FFF2-40B4-BE49-F238E27FC236}">
                <a16:creationId xmlns:a16="http://schemas.microsoft.com/office/drawing/2014/main" id="{9201EB4F-4999-4119-9398-802735AA8751}"/>
              </a:ext>
            </a:extLst>
          </p:cNvPr>
          <p:cNvSpPr/>
          <p:nvPr/>
        </p:nvSpPr>
        <p:spPr>
          <a:xfrm>
            <a:off x="4811486" y="2281236"/>
            <a:ext cx="2492828" cy="2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pic>
        <p:nvPicPr>
          <p:cNvPr id="4" name="Picture 3" descr="A black and white logo&#10;&#10;Description automatically generated with low confidence">
            <a:extLst>
              <a:ext uri="{FF2B5EF4-FFF2-40B4-BE49-F238E27FC236}">
                <a16:creationId xmlns:a16="http://schemas.microsoft.com/office/drawing/2014/main" id="{2AB14202-9436-59C7-E3DC-6EA32A432330}"/>
              </a:ext>
            </a:extLst>
          </p:cNvPr>
          <p:cNvPicPr>
            <a:picLocks noChangeAspect="1"/>
          </p:cNvPicPr>
          <p:nvPr/>
        </p:nvPicPr>
        <p:blipFill rotWithShape="1">
          <a:blip r:embed="rId4"/>
          <a:srcRect l="56736" t="15091" r="16052" b="56378"/>
          <a:stretch/>
        </p:blipFill>
        <p:spPr>
          <a:xfrm>
            <a:off x="11085812" y="5960933"/>
            <a:ext cx="789975" cy="6400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9c7fbe508c_0_284"/>
          <p:cNvSpPr txBox="1">
            <a:spLocks noGrp="1"/>
          </p:cNvSpPr>
          <p:nvPr>
            <p:ph type="ctrTitle"/>
          </p:nvPr>
        </p:nvSpPr>
        <p:spPr/>
        <p:txBody>
          <a:bodyPr/>
          <a:lstStyle/>
          <a:p>
            <a:pPr lvl="0"/>
            <a:r>
              <a:rPr lang="en-US" b="1" dirty="0"/>
              <a:t>PRESENTATION</a:t>
            </a:r>
          </a:p>
          <a:p>
            <a:pPr lvl="0"/>
            <a:endParaRPr lang="en-US" dirty="0"/>
          </a:p>
          <a:p>
            <a:pPr lvl="0"/>
            <a:r>
              <a:rPr lang="en-US" dirty="0"/>
              <a:t>WHAT IS POLICY LINKING?</a:t>
            </a:r>
          </a:p>
        </p:txBody>
      </p:sp>
      <p:pic>
        <p:nvPicPr>
          <p:cNvPr id="2" name="Picture 1" descr="A black and white logo&#10;&#10;Description automatically generated with low confidence">
            <a:extLst>
              <a:ext uri="{FF2B5EF4-FFF2-40B4-BE49-F238E27FC236}">
                <a16:creationId xmlns:a16="http://schemas.microsoft.com/office/drawing/2014/main" id="{DEE40E3C-9208-2570-5713-3C8EA84FF6A9}"/>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ga21147bc41_0_64"/>
          <p:cNvSpPr txBox="1">
            <a:spLocks noGrp="1"/>
          </p:cNvSpPr>
          <p:nvPr>
            <p:ph type="title"/>
          </p:nvPr>
        </p:nvSpPr>
        <p:spPr/>
        <p:txBody>
          <a:bodyPr/>
          <a:lstStyle/>
          <a:p>
            <a:pPr lvl="0"/>
            <a:r>
              <a:rPr lang="en-US" dirty="0"/>
              <a:t>ROUND 1: RESULTS BY ITEM</a:t>
            </a:r>
          </a:p>
        </p:txBody>
      </p:sp>
      <p:sp>
        <p:nvSpPr>
          <p:cNvPr id="1928" name="Google Shape;1928;ga21147bc41_0_64"/>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1892;p79">
            <a:extLst>
              <a:ext uri="{FF2B5EF4-FFF2-40B4-BE49-F238E27FC236}">
                <a16:creationId xmlns:a16="http://schemas.microsoft.com/office/drawing/2014/main" id="{94844227-A18E-4C9D-BE64-35F1143BD334}"/>
              </a:ext>
            </a:extLst>
          </p:cNvPr>
          <p:cNvSpPr txBox="1">
            <a:spLocks noGrp="1"/>
          </p:cNvSpPr>
          <p:nvPr>
            <p:ph type="body" idx="1"/>
          </p:nvPr>
        </p:nvSpPr>
        <p:spPr>
          <a:xfrm>
            <a:off x="609600" y="1600201"/>
            <a:ext cx="10871200" cy="4419599"/>
          </a:xfrm>
        </p:spPr>
        <p:txBody>
          <a:bodyPr>
            <a:normAutofit/>
          </a:bodyPr>
          <a:lstStyle/>
          <a:p>
            <a:pPr marL="94234" lvl="0" indent="0">
              <a:buNone/>
            </a:pPr>
            <a:r>
              <a:rPr lang="en-US" dirty="0">
                <a:solidFill>
                  <a:srgbClr val="FF0000"/>
                </a:solidFill>
              </a:rPr>
              <a:t>GRADE 2 RATING DISCUSSION</a:t>
            </a:r>
          </a:p>
          <a:p>
            <a:pPr marL="94234" lvl="0" indent="0">
              <a:buNone/>
            </a:pPr>
            <a:r>
              <a:rPr lang="en-US" dirty="0"/>
              <a:t>Where did we disagree?</a:t>
            </a:r>
          </a:p>
          <a:p>
            <a:pPr marL="94234" lvl="0" indent="0">
              <a:buNone/>
            </a:pPr>
            <a:endParaRPr lang="en-US" dirty="0"/>
          </a:p>
          <a:p>
            <a:pPr marL="94234" lvl="0" indent="0">
              <a:buNone/>
            </a:pPr>
            <a:r>
              <a:rPr lang="en-US" dirty="0"/>
              <a:t>Question: 	12 + 7</a:t>
            </a:r>
          </a:p>
          <a:p>
            <a:pPr marL="94234" lvl="0" indent="0">
              <a:buNone/>
            </a:pPr>
            <a:endParaRPr lang="en-US" dirty="0"/>
          </a:p>
          <a:p>
            <a:pPr marL="94234" lvl="0" indent="0">
              <a:buNone/>
            </a:pPr>
            <a:r>
              <a:rPr lang="en-US" dirty="0"/>
              <a:t>Responses:	JP: 1	JM: 6	JE: 5	AE: 0</a:t>
            </a:r>
          </a:p>
          <a:p>
            <a:pPr marL="94234" lvl="0" indent="0">
              <a:buNone/>
            </a:pPr>
            <a:endParaRPr lang="en-US" dirty="0"/>
          </a:p>
          <a:p>
            <a:pPr marL="94234" lvl="0" indent="0">
              <a:buNone/>
            </a:pPr>
            <a:r>
              <a:rPr lang="en-US" dirty="0"/>
              <a:t>“Meets”:	</a:t>
            </a:r>
            <a:r>
              <a:rPr lang="en-GB" dirty="0"/>
              <a:t>Add and subtract within 20 </a:t>
            </a:r>
          </a:p>
          <a:p>
            <a:pPr marL="94234" lvl="0" indent="0">
              <a:buNone/>
            </a:pPr>
            <a:r>
              <a:rPr lang="en-GB" dirty="0"/>
              <a:t>“Exceeds”:	Add and subtract within 30</a:t>
            </a:r>
            <a:endParaRPr lang="en-US" dirty="0"/>
          </a:p>
        </p:txBody>
      </p:sp>
      <p:pic>
        <p:nvPicPr>
          <p:cNvPr id="2" name="Picture 1" descr="A black and white logo&#10;&#10;Description automatically generated with low confidence">
            <a:extLst>
              <a:ext uri="{FF2B5EF4-FFF2-40B4-BE49-F238E27FC236}">
                <a16:creationId xmlns:a16="http://schemas.microsoft.com/office/drawing/2014/main" id="{DFF0C105-6E9B-D168-FF9F-C71422C38499}"/>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934"/>
        <p:cNvGrpSpPr/>
        <p:nvPr/>
      </p:nvGrpSpPr>
      <p:grpSpPr>
        <a:xfrm>
          <a:off x="0" y="0"/>
          <a:ext cx="0" cy="0"/>
          <a:chOff x="0" y="0"/>
          <a:chExt cx="0" cy="0"/>
        </a:xfrm>
      </p:grpSpPr>
      <p:sp>
        <p:nvSpPr>
          <p:cNvPr id="1935" name="Google Shape;1935;p83"/>
          <p:cNvSpPr txBox="1">
            <a:spLocks noGrp="1"/>
          </p:cNvSpPr>
          <p:nvPr>
            <p:ph type="title"/>
          </p:nvPr>
        </p:nvSpPr>
        <p:spPr/>
        <p:txBody>
          <a:bodyPr/>
          <a:lstStyle/>
          <a:p>
            <a:pPr lvl="0"/>
            <a:r>
              <a:rPr lang="en-US"/>
              <a:t>ROUND 1: COMPARING RESULTS WITH ITEM DIFFICULTY</a:t>
            </a:r>
          </a:p>
        </p:txBody>
      </p:sp>
      <p:sp>
        <p:nvSpPr>
          <p:cNvPr id="6" name="Text Placeholder 5"/>
          <p:cNvSpPr>
            <a:spLocks noGrp="1"/>
          </p:cNvSpPr>
          <p:nvPr>
            <p:ph type="body" idx="1"/>
          </p:nvPr>
        </p:nvSpPr>
        <p:spPr/>
        <p:txBody>
          <a:bodyPr/>
          <a:lstStyle/>
          <a:p>
            <a:pPr marL="94234" indent="0">
              <a:buNone/>
            </a:pPr>
            <a:r>
              <a:rPr lang="en-US" dirty="0"/>
              <a:t>Item difficulty:</a:t>
            </a:r>
          </a:p>
        </p:txBody>
      </p:sp>
      <p:grpSp>
        <p:nvGrpSpPr>
          <p:cNvPr id="4" name="Group 3"/>
          <p:cNvGrpSpPr/>
          <p:nvPr/>
        </p:nvGrpSpPr>
        <p:grpSpPr>
          <a:xfrm>
            <a:off x="2959254" y="1832717"/>
            <a:ext cx="6273493" cy="4575060"/>
            <a:chOff x="2572722" y="1832717"/>
            <a:chExt cx="6273493" cy="4575060"/>
          </a:xfrm>
        </p:grpSpPr>
        <p:graphicFrame>
          <p:nvGraphicFramePr>
            <p:cNvPr id="1937" name="Google Shape;1937;p83"/>
            <p:cNvGraphicFramePr/>
            <p:nvPr/>
          </p:nvGraphicFramePr>
          <p:xfrm>
            <a:off x="2572722" y="1832717"/>
            <a:ext cx="3153750" cy="4575060"/>
          </p:xfrm>
          <a:graphic>
            <a:graphicData uri="http://schemas.openxmlformats.org/drawingml/2006/table">
              <a:tbl>
                <a:tblPr>
                  <a:noFill/>
                  <a:tableStyleId>{AF71F6A6-84FC-4517-B84F-205E2E999F06}</a:tableStyleId>
                </a:tblPr>
                <a:tblGrid>
                  <a:gridCol w="1615750">
                    <a:extLst>
                      <a:ext uri="{9D8B030D-6E8A-4147-A177-3AD203B41FA5}">
                        <a16:colId xmlns:a16="http://schemas.microsoft.com/office/drawing/2014/main" val="20000"/>
                      </a:ext>
                    </a:extLst>
                  </a:gridCol>
                  <a:gridCol w="1538000">
                    <a:extLst>
                      <a:ext uri="{9D8B030D-6E8A-4147-A177-3AD203B41FA5}">
                        <a16:colId xmlns:a16="http://schemas.microsoft.com/office/drawing/2014/main" val="20001"/>
                      </a:ext>
                    </a:extLst>
                  </a:gridCol>
                </a:tblGrid>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bg1"/>
                            </a:solidFill>
                            <a:latin typeface="+mj-lt"/>
                            <a:ea typeface="Gill Sans"/>
                            <a:cs typeface="Gill Sans"/>
                            <a:sym typeface="Gill Sans"/>
                          </a:rPr>
                          <a:t>Item Number</a:t>
                        </a:r>
                        <a:endParaRPr sz="1400" b="1" i="0" u="none" strike="noStrike" cap="none" dirty="0">
                          <a:solidFill>
                            <a:schemeClr val="bg1"/>
                          </a:solidFill>
                          <a:latin typeface="+mj-lt"/>
                          <a:ea typeface="Gill Sans"/>
                          <a:cs typeface="Gill Sans"/>
                          <a:sym typeface="Gill Sans"/>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bg1"/>
                            </a:solidFill>
                            <a:latin typeface="+mj-lt"/>
                            <a:ea typeface="Gill Sans"/>
                            <a:cs typeface="Gill Sans"/>
                            <a:sym typeface="Gill Sans"/>
                          </a:rPr>
                          <a:t>P-Value</a:t>
                        </a:r>
                        <a:endParaRPr sz="1400" u="none" strike="noStrike" cap="none" dirty="0">
                          <a:solidFill>
                            <a:schemeClr val="bg1"/>
                          </a:solidFill>
                          <a:latin typeface="+mj-lt"/>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val="10000"/>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mj-lt"/>
                            <a:ea typeface="Gill Sans"/>
                            <a:cs typeface="Gill Sans"/>
                            <a:sym typeface="Gill Sans"/>
                          </a:rPr>
                          <a:t>1</a:t>
                        </a:r>
                        <a:endParaRPr sz="1400" u="none" strike="noStrike" cap="none" dirty="0">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0.72</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0.38</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0.52</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4</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0.58</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5</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0.75</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6</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0.55</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7</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0.69</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8</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0.59</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9</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0.70</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10</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0.31</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11</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0.47</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12</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0.36</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13</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0.47</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14</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0.71</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15</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0.40</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16</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0.42</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17</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0.34</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18</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0.71</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19</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0.49</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20</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rgbClr val="000000"/>
                            </a:solidFill>
                            <a:latin typeface="+mj-lt"/>
                            <a:ea typeface="Gill Sans"/>
                            <a:cs typeface="Gill Sans"/>
                            <a:sym typeface="Gill Sans"/>
                          </a:rPr>
                          <a:t>0.43</a:t>
                        </a:r>
                        <a:endParaRPr sz="1400" b="0" i="0" u="none" strike="noStrike" cap="none" dirty="0">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bl>
            </a:graphicData>
          </a:graphic>
        </p:graphicFrame>
        <p:graphicFrame>
          <p:nvGraphicFramePr>
            <p:cNvPr id="1938" name="Google Shape;1938;p83"/>
            <p:cNvGraphicFramePr/>
            <p:nvPr/>
          </p:nvGraphicFramePr>
          <p:xfrm>
            <a:off x="5869765" y="1832717"/>
            <a:ext cx="2976450" cy="4575060"/>
          </p:xfrm>
          <a:graphic>
            <a:graphicData uri="http://schemas.openxmlformats.org/drawingml/2006/table">
              <a:tbl>
                <a:tblPr>
                  <a:noFill/>
                  <a:tableStyleId>{AF71F6A6-84FC-4517-B84F-205E2E999F06}</a:tableStyleId>
                </a:tblPr>
                <a:tblGrid>
                  <a:gridCol w="1517775">
                    <a:extLst>
                      <a:ext uri="{9D8B030D-6E8A-4147-A177-3AD203B41FA5}">
                        <a16:colId xmlns:a16="http://schemas.microsoft.com/office/drawing/2014/main" val="20000"/>
                      </a:ext>
                    </a:extLst>
                  </a:gridCol>
                  <a:gridCol w="1458675">
                    <a:extLst>
                      <a:ext uri="{9D8B030D-6E8A-4147-A177-3AD203B41FA5}">
                        <a16:colId xmlns:a16="http://schemas.microsoft.com/office/drawing/2014/main" val="20001"/>
                      </a:ext>
                    </a:extLst>
                  </a:gridCol>
                </a:tblGrid>
                <a:tr h="123908">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bg1"/>
                            </a:solidFill>
                            <a:latin typeface="+mj-lt"/>
                            <a:ea typeface="Gill Sans"/>
                            <a:cs typeface="Gill Sans"/>
                            <a:sym typeface="Gill Sans"/>
                          </a:rPr>
                          <a:t>Item Number</a:t>
                        </a:r>
                        <a:endParaRPr sz="1400" b="1" i="0" u="none" strike="noStrike" cap="none" dirty="0">
                          <a:solidFill>
                            <a:schemeClr val="bg1"/>
                          </a:solidFill>
                          <a:latin typeface="+mj-lt"/>
                          <a:ea typeface="Gill Sans"/>
                          <a:cs typeface="Gill Sans"/>
                          <a:sym typeface="Gill Sans"/>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bg1"/>
                            </a:solidFill>
                            <a:latin typeface="+mj-lt"/>
                            <a:ea typeface="Gill Sans"/>
                            <a:cs typeface="Gill Sans"/>
                            <a:sym typeface="Gill Sans"/>
                          </a:rPr>
                          <a:t>P-Value</a:t>
                        </a:r>
                        <a:endParaRPr sz="1400" u="none" strike="noStrike" cap="none" dirty="0">
                          <a:solidFill>
                            <a:schemeClr val="bg1"/>
                          </a:solidFill>
                          <a:latin typeface="+mj-lt"/>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val="10000"/>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21</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rgbClr val="000000"/>
                            </a:solidFill>
                            <a:latin typeface="+mj-lt"/>
                            <a:ea typeface="Gill Sans"/>
                            <a:cs typeface="Gill Sans"/>
                            <a:sym typeface="Gill Sans"/>
                          </a:rPr>
                          <a:t>0.40</a:t>
                        </a:r>
                        <a:endParaRPr sz="1400" b="0" i="0" u="none" strike="noStrike" cap="none" dirty="0">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22</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0.38</a:t>
                        </a:r>
                        <a:endParaRPr sz="1400" u="none" strike="noStrike" cap="none">
                          <a:solidFill>
                            <a:srgbClr val="000000"/>
                          </a:solidFill>
                          <a:latin typeface="+mj-lt"/>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23</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0.35</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24</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0.36</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25</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0.57</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26</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0.54</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27</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0.69</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28</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0.17</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29</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0.56</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30</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0.44</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31</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0.71</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32</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0.41</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33</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0.58</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34</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0.35</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35</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0.39</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36</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0.44</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37</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0.29</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38</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0.34</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39</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mj-lt"/>
                            <a:ea typeface="Gill Sans"/>
                            <a:cs typeface="Gill Sans"/>
                            <a:sym typeface="Gill Sans"/>
                          </a:rPr>
                          <a:t>0.53</a:t>
                        </a:r>
                        <a:endParaRPr sz="1400" b="0" i="0" u="none" strike="noStrike" cap="none">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103225">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j-lt"/>
                            <a:ea typeface="Gill Sans"/>
                            <a:cs typeface="Gill Sans"/>
                            <a:sym typeface="Gill Sans"/>
                          </a:rPr>
                          <a:t>40</a:t>
                        </a:r>
                        <a:endParaRPr sz="1400" u="none" strike="noStrike" cap="none">
                          <a:solidFill>
                            <a:srgbClr val="000000"/>
                          </a:solidFill>
                          <a:latin typeface="+mj-lt"/>
                        </a:endParaRPr>
                      </a:p>
                    </a:txBody>
                    <a:tcPr marL="4500" marR="4500" marT="4500" marB="0" anchor="b">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rgbClr val="000000"/>
                            </a:solidFill>
                            <a:latin typeface="+mj-lt"/>
                            <a:ea typeface="Gill Sans"/>
                            <a:cs typeface="Gill Sans"/>
                            <a:sym typeface="Gill Sans"/>
                          </a:rPr>
                          <a:t>0.26</a:t>
                        </a:r>
                        <a:endParaRPr sz="1400" b="0" i="0" u="none" strike="noStrike" cap="none" dirty="0">
                          <a:solidFill>
                            <a:srgbClr val="000000"/>
                          </a:solidFill>
                          <a:latin typeface="+mj-lt"/>
                          <a:ea typeface="Gill Sans"/>
                          <a:cs typeface="Gill Sans"/>
                          <a:sym typeface="Gill Sans"/>
                        </a:endParaRPr>
                      </a:p>
                    </a:txBody>
                    <a:tcPr marL="4500" marR="4500" marT="4500" marB="0" anchor="b">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bl>
            </a:graphicData>
          </a:graphic>
        </p:graphicFrame>
      </p:grpSp>
      <p:sp>
        <p:nvSpPr>
          <p:cNvPr id="1940" name="Google Shape;1940;p83"/>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D4348112-C43E-0483-A378-1E67235BE065}"/>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46" name="Google Shape;1946;p82"/>
          <p:cNvSpPr txBox="1">
            <a:spLocks noGrp="1"/>
          </p:cNvSpPr>
          <p:nvPr>
            <p:ph type="title"/>
          </p:nvPr>
        </p:nvSpPr>
        <p:spPr>
          <a:xfrm>
            <a:off x="609600" y="836838"/>
            <a:ext cx="10871200" cy="580800"/>
          </a:xfrm>
        </p:spPr>
        <p:txBody>
          <a:bodyPr/>
          <a:lstStyle/>
          <a:p>
            <a:pPr lvl="0"/>
            <a:r>
              <a:rPr lang="en-US"/>
              <a:t>ROUND 1: RESULTS USING IMPACT DATA</a:t>
            </a:r>
          </a:p>
        </p:txBody>
      </p:sp>
      <p:sp>
        <p:nvSpPr>
          <p:cNvPr id="3" name="Text Placeholder 2"/>
          <p:cNvSpPr>
            <a:spLocks noGrp="1"/>
          </p:cNvSpPr>
          <p:nvPr>
            <p:ph type="body" idx="1"/>
          </p:nvPr>
        </p:nvSpPr>
        <p:spPr/>
        <p:txBody>
          <a:bodyPr/>
          <a:lstStyle/>
          <a:p>
            <a:pPr marL="94234" indent="0">
              <a:buNone/>
            </a:pPr>
            <a:r>
              <a:rPr lang="en-US" dirty="0"/>
              <a:t>Impact data:</a:t>
            </a:r>
          </a:p>
        </p:txBody>
      </p:sp>
      <p:graphicFrame>
        <p:nvGraphicFramePr>
          <p:cNvPr id="1948" name="Google Shape;1948;p82"/>
          <p:cNvGraphicFramePr/>
          <p:nvPr/>
        </p:nvGraphicFramePr>
        <p:xfrm>
          <a:off x="609600" y="2543674"/>
          <a:ext cx="10872216" cy="2547617"/>
        </p:xfrm>
        <a:graphic>
          <a:graphicData uri="http://schemas.openxmlformats.org/drawingml/2006/table">
            <a:tbl>
              <a:tblPr>
                <a:noFill/>
                <a:tableStyleId>{AF71F6A6-84FC-4517-B84F-205E2E999F06}</a:tableStyleId>
              </a:tblPr>
              <a:tblGrid>
                <a:gridCol w="3761456">
                  <a:extLst>
                    <a:ext uri="{9D8B030D-6E8A-4147-A177-3AD203B41FA5}">
                      <a16:colId xmlns:a16="http://schemas.microsoft.com/office/drawing/2014/main" val="20000"/>
                    </a:ext>
                  </a:extLst>
                </a:gridCol>
                <a:gridCol w="2050501">
                  <a:extLst>
                    <a:ext uri="{9D8B030D-6E8A-4147-A177-3AD203B41FA5}">
                      <a16:colId xmlns:a16="http://schemas.microsoft.com/office/drawing/2014/main" val="20001"/>
                    </a:ext>
                  </a:extLst>
                </a:gridCol>
                <a:gridCol w="2275584">
                  <a:extLst>
                    <a:ext uri="{9D8B030D-6E8A-4147-A177-3AD203B41FA5}">
                      <a16:colId xmlns:a16="http://schemas.microsoft.com/office/drawing/2014/main" val="20002"/>
                    </a:ext>
                  </a:extLst>
                </a:gridCol>
                <a:gridCol w="2784675">
                  <a:extLst>
                    <a:ext uri="{9D8B030D-6E8A-4147-A177-3AD203B41FA5}">
                      <a16:colId xmlns:a16="http://schemas.microsoft.com/office/drawing/2014/main" val="20003"/>
                    </a:ext>
                  </a:extLst>
                </a:gridCol>
              </a:tblGrid>
              <a:tr h="414517">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bg1"/>
                          </a:solidFill>
                          <a:latin typeface="+mj-lt"/>
                          <a:ea typeface="Gill Sans"/>
                          <a:cs typeface="Gill Sans"/>
                          <a:sym typeface="Gill Sans"/>
                        </a:rPr>
                        <a:t>Minimum Proficiency Levels</a:t>
                      </a:r>
                      <a:endParaRPr sz="1600" b="1" i="0" u="none" strike="noStrike" cap="none" dirty="0">
                        <a:solidFill>
                          <a:schemeClr val="bg1"/>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None/>
                      </a:pPr>
                      <a:r>
                        <a:rPr lang="en-US" sz="1600" b="1" dirty="0">
                          <a:solidFill>
                            <a:schemeClr val="bg1"/>
                          </a:solidFill>
                          <a:latin typeface="+mj-lt"/>
                          <a:ea typeface="Gill Sans"/>
                          <a:cs typeface="Gill Sans"/>
                          <a:sym typeface="Gill Sans"/>
                        </a:rPr>
                        <a:t>Round 1 Benchmark</a:t>
                      </a:r>
                      <a:endParaRPr sz="1600" b="1"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bg1"/>
                          </a:solidFill>
                          <a:latin typeface="+mj-lt"/>
                          <a:ea typeface="Gill Sans"/>
                          <a:cs typeface="Gill Sans"/>
                          <a:sym typeface="Gill Sans"/>
                        </a:rPr>
                        <a:t>Score Range</a:t>
                      </a:r>
                      <a:endParaRPr sz="1600" b="1" i="0"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bg1"/>
                          </a:solidFill>
                          <a:latin typeface="+mj-lt"/>
                          <a:ea typeface="Gill Sans"/>
                          <a:cs typeface="Gill Sans"/>
                          <a:sym typeface="Gill Sans"/>
                        </a:rPr>
                        <a:t>Percentage of Learners</a:t>
                      </a:r>
                      <a:endParaRPr sz="1600" b="1" i="0"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val="10001"/>
                  </a:ext>
                </a:extLst>
              </a:tr>
              <a:tr h="426620">
                <a:tc>
                  <a:txBody>
                    <a:bodyPr/>
                    <a:lstStyle/>
                    <a:p>
                      <a:pPr marL="0" marR="0" lvl="0" indent="0" algn="ctr" rtl="0">
                        <a:lnSpc>
                          <a:spcPct val="100000"/>
                        </a:lnSpc>
                        <a:spcBef>
                          <a:spcPts val="0"/>
                        </a:spcBef>
                        <a:spcAft>
                          <a:spcPts val="0"/>
                        </a:spcAft>
                        <a:buClr>
                          <a:srgbClr val="000000"/>
                        </a:buClr>
                        <a:buSzPts val="1600"/>
                        <a:buFont typeface="Arial"/>
                        <a:buNone/>
                      </a:pPr>
                      <a:r>
                        <a:rPr lang="en-US" sz="1600" dirty="0">
                          <a:solidFill>
                            <a:srgbClr val="000000"/>
                          </a:solidFill>
                          <a:latin typeface="+mj-lt"/>
                          <a:ea typeface="Gill Sans"/>
                          <a:cs typeface="Gill Sans"/>
                          <a:sym typeface="Gill Sans"/>
                        </a:rPr>
                        <a:t>Below Partially</a:t>
                      </a:r>
                      <a:r>
                        <a:rPr lang="en-US" sz="1600" u="none" strike="noStrike" cap="none" dirty="0">
                          <a:solidFill>
                            <a:srgbClr val="000000"/>
                          </a:solidFill>
                          <a:latin typeface="+mj-lt"/>
                          <a:ea typeface="Gill Sans"/>
                          <a:cs typeface="Gill Sans"/>
                          <a:sym typeface="Gill Sans"/>
                        </a:rPr>
                        <a:t> Meets</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a:solidFill>
                            <a:srgbClr val="000000"/>
                          </a:solidFill>
                          <a:latin typeface="+mj-lt"/>
                          <a:ea typeface="Gill Sans"/>
                          <a:cs typeface="Gill Sans"/>
                          <a:sym typeface="Gill Sans"/>
                        </a:rPr>
                        <a:t>N/A</a:t>
                      </a:r>
                      <a:endParaRPr sz="1600" u="none" strike="noStrike" cap="none">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mj-lt"/>
                          <a:ea typeface="Gill Sans"/>
                          <a:cs typeface="Gill Sans"/>
                          <a:sym typeface="Gill Sans"/>
                        </a:rPr>
                        <a:t>0</a:t>
                      </a:r>
                      <a:r>
                        <a:rPr lang="en-US" sz="1400" b="0" i="0" u="none" strike="noStrike" cap="none" dirty="0">
                          <a:solidFill>
                            <a:srgbClr val="000000"/>
                          </a:solidFill>
                          <a:effectLst/>
                          <a:latin typeface="+mj-lt"/>
                          <a:ea typeface="Gill Sans MT"/>
                          <a:cs typeface="Gill Sans MT"/>
                          <a:sym typeface="Arial"/>
                        </a:rPr>
                        <a:t>–</a:t>
                      </a:r>
                      <a:r>
                        <a:rPr lang="en-US" sz="1600" u="none" strike="noStrike" cap="none" dirty="0">
                          <a:solidFill>
                            <a:srgbClr val="000000"/>
                          </a:solidFill>
                          <a:latin typeface="+mj-lt"/>
                          <a:ea typeface="Gill Sans"/>
                          <a:cs typeface="Gill Sans"/>
                          <a:sym typeface="Gill Sans"/>
                        </a:rPr>
                        <a:t>12</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mj-lt"/>
                          <a:ea typeface="Gill Sans"/>
                          <a:cs typeface="Gill Sans"/>
                          <a:sym typeface="Gill Sans"/>
                        </a:rPr>
                        <a:t>44.5%</a:t>
                      </a:r>
                      <a:endParaRPr sz="1400" u="none" strike="noStrike" cap="none">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2662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mj-lt"/>
                          <a:ea typeface="Gill Sans"/>
                          <a:cs typeface="Gill Sans"/>
                          <a:sym typeface="Gill Sans"/>
                        </a:rPr>
                        <a:t>Partially Meets</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dirty="0">
                          <a:solidFill>
                            <a:srgbClr val="000000"/>
                          </a:solidFill>
                          <a:latin typeface="+mj-lt"/>
                          <a:ea typeface="Gill Sans"/>
                          <a:cs typeface="Gill Sans"/>
                          <a:sym typeface="Gill Sans"/>
                        </a:rPr>
                        <a:t>13</a:t>
                      </a:r>
                      <a:endParaRPr sz="160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mj-lt"/>
                          <a:ea typeface="Gill Sans"/>
                          <a:cs typeface="Gill Sans"/>
                          <a:sym typeface="Gill Sans"/>
                        </a:rPr>
                        <a:t>13</a:t>
                      </a:r>
                      <a:r>
                        <a:rPr lang="en-US" sz="1400" b="0" i="0" u="none" strike="noStrike" cap="none" dirty="0">
                          <a:solidFill>
                            <a:srgbClr val="000000"/>
                          </a:solidFill>
                          <a:effectLst/>
                          <a:latin typeface="+mj-lt"/>
                          <a:ea typeface="Gill Sans MT"/>
                          <a:cs typeface="Gill Sans MT"/>
                          <a:sym typeface="Arial"/>
                        </a:rPr>
                        <a:t>–</a:t>
                      </a:r>
                      <a:r>
                        <a:rPr lang="en-US" sz="1600" u="none" strike="noStrike" cap="none" dirty="0">
                          <a:solidFill>
                            <a:srgbClr val="000000"/>
                          </a:solidFill>
                          <a:latin typeface="+mj-lt"/>
                          <a:ea typeface="Gill Sans"/>
                          <a:cs typeface="Gill Sans"/>
                          <a:sym typeface="Gill Sans"/>
                        </a:rPr>
                        <a:t>23</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rgbClr val="000000"/>
                          </a:solidFill>
                          <a:latin typeface="+mj-lt"/>
                          <a:ea typeface="Gill Sans"/>
                          <a:cs typeface="Gill Sans"/>
                          <a:sym typeface="Gill Sans"/>
                        </a:rPr>
                        <a:t>34.7%</a:t>
                      </a:r>
                      <a:endParaRPr sz="1600" b="0" i="0" u="none" strike="noStrike" cap="none">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2662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rgbClr val="000000"/>
                          </a:solidFill>
                          <a:latin typeface="+mj-lt"/>
                          <a:ea typeface="Gill Sans"/>
                          <a:cs typeface="Gill Sans"/>
                          <a:sym typeface="Gill Sans"/>
                        </a:rPr>
                        <a:t>Meets</a:t>
                      </a:r>
                      <a:endParaRPr sz="1600" b="0" i="0" u="none" strike="noStrike" cap="none">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dirty="0">
                          <a:solidFill>
                            <a:srgbClr val="000000"/>
                          </a:solidFill>
                          <a:latin typeface="+mj-lt"/>
                          <a:ea typeface="Gill Sans"/>
                          <a:cs typeface="Gill Sans"/>
                          <a:sym typeface="Gill Sans"/>
                        </a:rPr>
                        <a:t>24</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24</a:t>
                      </a:r>
                      <a:r>
                        <a:rPr lang="en-US" sz="1400" b="0" i="0" u="none" strike="noStrike" cap="none" dirty="0">
                          <a:solidFill>
                            <a:srgbClr val="000000"/>
                          </a:solidFill>
                          <a:effectLst/>
                          <a:latin typeface="+mj-lt"/>
                          <a:ea typeface="Gill Sans MT"/>
                          <a:cs typeface="Gill Sans MT"/>
                          <a:sym typeface="Arial"/>
                        </a:rPr>
                        <a:t>–</a:t>
                      </a:r>
                      <a:r>
                        <a:rPr lang="en-US" sz="1600" b="0" i="0" u="none" strike="noStrike" cap="none" dirty="0">
                          <a:solidFill>
                            <a:srgbClr val="000000"/>
                          </a:solidFill>
                          <a:latin typeface="+mj-lt"/>
                          <a:ea typeface="Gill Sans"/>
                          <a:cs typeface="Gill Sans"/>
                          <a:sym typeface="Gill Sans"/>
                        </a:rPr>
                        <a:t>34</a:t>
                      </a:r>
                      <a:endParaRPr sz="1400" u="none" strike="noStrike" cap="none" dirty="0">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mj-lt"/>
                          <a:ea typeface="Gill Sans"/>
                          <a:cs typeface="Gill Sans"/>
                          <a:sym typeface="Gill Sans"/>
                        </a:rPr>
                        <a:t>17.6%</a:t>
                      </a:r>
                      <a:endParaRPr sz="1400" u="none" strike="noStrike" cap="none">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2662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rgbClr val="000000"/>
                          </a:solidFill>
                          <a:latin typeface="+mj-lt"/>
                          <a:ea typeface="Gill Sans"/>
                          <a:cs typeface="Gill Sans"/>
                          <a:sym typeface="Gill Sans"/>
                        </a:rPr>
                        <a:t>Exceeds</a:t>
                      </a:r>
                      <a:endParaRPr sz="1600" b="0" i="0" u="none" strike="noStrike" cap="none">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a:solidFill>
                            <a:srgbClr val="000000"/>
                          </a:solidFill>
                          <a:latin typeface="+mj-lt"/>
                          <a:ea typeface="Gill Sans"/>
                          <a:cs typeface="Gill Sans"/>
                          <a:sym typeface="Gill Sans"/>
                        </a:rPr>
                        <a:t>35</a:t>
                      </a:r>
                      <a:endParaRPr sz="1600" b="0" i="0" u="none" strike="noStrike" cap="none">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35</a:t>
                      </a:r>
                      <a:r>
                        <a:rPr lang="en-US" sz="1400" b="0" i="0" u="none" strike="noStrike" cap="none" dirty="0">
                          <a:solidFill>
                            <a:srgbClr val="000000"/>
                          </a:solidFill>
                          <a:effectLst/>
                          <a:latin typeface="+mj-lt"/>
                          <a:ea typeface="Gill Sans MT"/>
                          <a:cs typeface="Gill Sans MT"/>
                          <a:sym typeface="Arial"/>
                        </a:rPr>
                        <a:t>–</a:t>
                      </a:r>
                      <a:r>
                        <a:rPr lang="en-US" sz="1600" b="0" i="0" u="none" strike="noStrike" cap="none" dirty="0">
                          <a:solidFill>
                            <a:srgbClr val="000000"/>
                          </a:solidFill>
                          <a:latin typeface="+mj-lt"/>
                          <a:ea typeface="Gill Sans"/>
                          <a:cs typeface="Gill Sans"/>
                          <a:sym typeface="Gill Sans"/>
                        </a:rPr>
                        <a:t>40</a:t>
                      </a:r>
                      <a:endParaRPr sz="1400" u="none" strike="noStrike" cap="none" dirty="0">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3.2%</a:t>
                      </a:r>
                      <a:endParaRPr sz="1400" u="none" strike="noStrike" cap="none" dirty="0">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26620">
                <a:tc gridSpan="3">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mj-lt"/>
                          <a:ea typeface="Gill Sans"/>
                          <a:cs typeface="Gill Sans"/>
                          <a:sym typeface="Gill Sans"/>
                        </a:rPr>
                        <a:t>Total</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mj-lt"/>
                          <a:ea typeface="Gill Sans"/>
                          <a:cs typeface="Gill Sans"/>
                          <a:sym typeface="Gill Sans"/>
                        </a:rPr>
                        <a:t>100.0%</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1949" name="Google Shape;1949;p82"/>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C10A9E86-5A51-042B-30F5-F161C66C3A4C}"/>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US" dirty="0"/>
              <a:t>Presentation 16</a:t>
            </a:r>
            <a:br>
              <a:rPr lang="en-US" dirty="0"/>
            </a:br>
            <a:br>
              <a:rPr lang="en-US" dirty="0"/>
            </a:br>
            <a:r>
              <a:rPr lang="en-US" dirty="0"/>
              <a:t>Presentation on Benchmarking Round 2</a:t>
            </a:r>
          </a:p>
        </p:txBody>
      </p:sp>
    </p:spTree>
    <p:extLst>
      <p:ext uri="{BB962C8B-B14F-4D97-AF65-F5344CB8AC3E}">
        <p14:creationId xmlns:p14="http://schemas.microsoft.com/office/powerpoint/2010/main" val="100221909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sp>
        <p:nvSpPr>
          <p:cNvPr id="1962" name="Google Shape;1962;p84"/>
          <p:cNvSpPr txBox="1">
            <a:spLocks noGrp="1"/>
          </p:cNvSpPr>
          <p:nvPr>
            <p:ph type="ctrTitle"/>
          </p:nvPr>
        </p:nvSpPr>
        <p:spPr>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lt2"/>
              </a:buClr>
              <a:buSzPts val="2800"/>
              <a:buFont typeface="Gill Sans"/>
              <a:buNone/>
            </a:pPr>
            <a:r>
              <a:rPr lang="en-US" sz="3600" b="1" cap="none">
                <a:solidFill>
                  <a:srgbClr val="F3F3F3"/>
                </a:solidFill>
              </a:rPr>
              <a:t>PRESENTATION</a:t>
            </a:r>
            <a:endParaRPr sz="3600" b="1">
              <a:solidFill>
                <a:srgbClr val="F3F3F3"/>
              </a:solidFill>
            </a:endParaRPr>
          </a:p>
          <a:p>
            <a:pPr marL="0" lvl="0" indent="0" algn="ctr" rtl="0">
              <a:lnSpc>
                <a:spcPct val="100000"/>
              </a:lnSpc>
              <a:spcBef>
                <a:spcPts val="0"/>
              </a:spcBef>
              <a:spcAft>
                <a:spcPts val="0"/>
              </a:spcAft>
              <a:buClr>
                <a:schemeClr val="lt2"/>
              </a:buClr>
              <a:buSzPts val="2800"/>
              <a:buFont typeface="Gill Sans"/>
              <a:buNone/>
            </a:pPr>
            <a:endParaRPr sz="3600" b="1">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a:solidFill>
                  <a:srgbClr val="F3F3F3"/>
                </a:solidFill>
              </a:rPr>
              <a:t>TASK 3: </a:t>
            </a:r>
            <a:r>
              <a:rPr lang="en-US" sz="3600" cap="none">
                <a:solidFill>
                  <a:srgbClr val="F3F3F3"/>
                </a:solidFill>
              </a:rPr>
              <a:t>ANGOFF BENCHMARKING ROUND 2</a:t>
            </a:r>
            <a:endParaRPr sz="360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id="{6105E245-9371-CE26-A37B-1C45AF89641B}"/>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968"/>
        <p:cNvGrpSpPr/>
        <p:nvPr/>
      </p:nvGrpSpPr>
      <p:grpSpPr>
        <a:xfrm>
          <a:off x="0" y="0"/>
          <a:ext cx="0" cy="0"/>
          <a:chOff x="0" y="0"/>
          <a:chExt cx="0" cy="0"/>
        </a:xfrm>
      </p:grpSpPr>
      <p:sp>
        <p:nvSpPr>
          <p:cNvPr id="1969" name="Google Shape;1969;p85"/>
          <p:cNvSpPr txBox="1">
            <a:spLocks noGrp="1"/>
          </p:cNvSpPr>
          <p:nvPr>
            <p:ph type="title"/>
          </p:nvPr>
        </p:nvSpPr>
        <p:spPr/>
        <p:txBody>
          <a:bodyPr/>
          <a:lstStyle/>
          <a:p>
            <a:pPr lvl="0"/>
            <a:r>
              <a:rPr lang="en-US"/>
              <a:t>ROUND 2 RATING PROCEDURE</a:t>
            </a:r>
          </a:p>
        </p:txBody>
      </p:sp>
      <p:sp>
        <p:nvSpPr>
          <p:cNvPr id="1971" name="Google Shape;1971;p85"/>
          <p:cNvSpPr txBox="1">
            <a:spLocks noGrp="1"/>
          </p:cNvSpPr>
          <p:nvPr>
            <p:ph type="body" idx="1"/>
          </p:nvPr>
        </p:nvSpPr>
        <p:spPr>
          <a:xfrm>
            <a:off x="609600" y="1600201"/>
            <a:ext cx="10871200" cy="4823177"/>
          </a:xfrm>
        </p:spPr>
        <p:txBody>
          <a:bodyPr>
            <a:normAutofit/>
          </a:bodyPr>
          <a:lstStyle/>
          <a:p>
            <a:pPr lvl="0"/>
            <a:r>
              <a:rPr lang="en-US" dirty="0">
                <a:sym typeface="Gill Sans"/>
              </a:rPr>
              <a:t>Make the </a:t>
            </a:r>
            <a:r>
              <a:rPr lang="en-US" b="1" dirty="0">
                <a:sym typeface="Gill Sans"/>
              </a:rPr>
              <a:t>second round </a:t>
            </a:r>
            <a:r>
              <a:rPr lang="en-US" dirty="0">
                <a:sym typeface="Gill Sans"/>
              </a:rPr>
              <a:t>of item ratings using the same process as with the first round, i.e., the four-step procedure. </a:t>
            </a:r>
            <a:endParaRPr lang="en-US" dirty="0"/>
          </a:p>
          <a:p>
            <a:pPr lvl="0"/>
            <a:r>
              <a:rPr lang="en-US" dirty="0">
                <a:sym typeface="Gill Sans"/>
              </a:rPr>
              <a:t>Conduct the round 2 item ratings on the following </a:t>
            </a:r>
            <a:r>
              <a:rPr lang="en-US" b="1" dirty="0">
                <a:sym typeface="Gill Sans"/>
              </a:rPr>
              <a:t>guidance</a:t>
            </a:r>
            <a:r>
              <a:rPr lang="en-US" dirty="0">
                <a:sym typeface="Gill Sans"/>
              </a:rPr>
              <a:t>:</a:t>
            </a:r>
            <a:endParaRPr lang="en-US" dirty="0"/>
          </a:p>
          <a:p>
            <a:pPr lvl="1"/>
            <a:r>
              <a:rPr lang="en-US" dirty="0">
                <a:sym typeface="Gill Sans"/>
              </a:rPr>
              <a:t>Keep a focus on the </a:t>
            </a:r>
            <a:r>
              <a:rPr lang="en-US" b="1" dirty="0">
                <a:sym typeface="Gill Sans"/>
              </a:rPr>
              <a:t>item content </a:t>
            </a:r>
            <a:r>
              <a:rPr lang="en-US" dirty="0">
                <a:sym typeface="Gill Sans"/>
              </a:rPr>
              <a:t>in relation to the </a:t>
            </a:r>
            <a:r>
              <a:rPr lang="en-US" dirty="0"/>
              <a:t>statements </a:t>
            </a:r>
            <a:r>
              <a:rPr lang="en-US" dirty="0">
                <a:sym typeface="Gill Sans"/>
              </a:rPr>
              <a:t>of knowledge and/or skill(s) in the GPF.</a:t>
            </a:r>
            <a:endParaRPr lang="en-US" dirty="0"/>
          </a:p>
          <a:p>
            <a:pPr lvl="1"/>
            <a:r>
              <a:rPr lang="en-US" dirty="0">
                <a:sym typeface="Gill Sans"/>
              </a:rPr>
              <a:t>Maintain a consideration of the </a:t>
            </a:r>
            <a:r>
              <a:rPr lang="en-US" b="1" dirty="0">
                <a:sym typeface="Gill Sans"/>
              </a:rPr>
              <a:t>item difficulty </a:t>
            </a:r>
            <a:r>
              <a:rPr lang="en-US" dirty="0">
                <a:sym typeface="Gill Sans"/>
              </a:rPr>
              <a:t>as a basis for judgments.</a:t>
            </a:r>
            <a:endParaRPr lang="en-US" dirty="0"/>
          </a:p>
          <a:p>
            <a:pPr lvl="1"/>
            <a:r>
              <a:rPr lang="en-US" dirty="0">
                <a:sym typeface="Gill Sans"/>
              </a:rPr>
              <a:t>Provide </a:t>
            </a:r>
            <a:r>
              <a:rPr lang="en-US" b="1" dirty="0">
                <a:sym typeface="Gill Sans"/>
              </a:rPr>
              <a:t>adjustments</a:t>
            </a:r>
            <a:r>
              <a:rPr lang="en-US" dirty="0">
                <a:sym typeface="Gill Sans"/>
              </a:rPr>
              <a:t> to their ratings based on their individual and independent judgments and the GPF</a:t>
            </a:r>
            <a:r>
              <a:rPr lang="en-US" dirty="0"/>
              <a:t>.</a:t>
            </a:r>
          </a:p>
          <a:p>
            <a:pPr lvl="1"/>
            <a:r>
              <a:rPr lang="en-US" dirty="0"/>
              <a:t>Consider whether you are reasonably sure (2 out of 3 learners) would answer the item correctly.</a:t>
            </a:r>
          </a:p>
          <a:p>
            <a:pPr lvl="1"/>
            <a:r>
              <a:rPr lang="en-US" dirty="0">
                <a:sym typeface="Gill Sans"/>
              </a:rPr>
              <a:t>Remember to consider </a:t>
            </a:r>
            <a:r>
              <a:rPr lang="en-US" b="1" dirty="0">
                <a:sym typeface="Gill Sans"/>
              </a:rPr>
              <a:t>would </a:t>
            </a:r>
            <a:r>
              <a:rPr lang="en-US" dirty="0">
                <a:sym typeface="Gill Sans"/>
              </a:rPr>
              <a:t>rather than </a:t>
            </a:r>
            <a:r>
              <a:rPr lang="en-US" b="1" dirty="0">
                <a:sym typeface="Gill Sans"/>
              </a:rPr>
              <a:t>should</a:t>
            </a:r>
            <a:r>
              <a:rPr lang="en-US" dirty="0">
                <a:sym typeface="Gill Sans"/>
              </a:rPr>
              <a:t> in making realistic ratings.</a:t>
            </a:r>
            <a:endParaRPr lang="en-US" dirty="0"/>
          </a:p>
        </p:txBody>
      </p:sp>
      <p:pic>
        <p:nvPicPr>
          <p:cNvPr id="2" name="Picture 1" descr="A black and white logo&#10;&#10;Description automatically generated with low confidence">
            <a:extLst>
              <a:ext uri="{FF2B5EF4-FFF2-40B4-BE49-F238E27FC236}">
                <a16:creationId xmlns:a16="http://schemas.microsoft.com/office/drawing/2014/main" id="{8D25DF06-CE6E-9599-DF9B-9BB6F7863918}"/>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976"/>
        <p:cNvGrpSpPr/>
        <p:nvPr/>
      </p:nvGrpSpPr>
      <p:grpSpPr>
        <a:xfrm>
          <a:off x="0" y="0"/>
          <a:ext cx="0" cy="0"/>
          <a:chOff x="0" y="0"/>
          <a:chExt cx="0" cy="0"/>
        </a:xfrm>
      </p:grpSpPr>
      <p:sp>
        <p:nvSpPr>
          <p:cNvPr id="1977" name="Google Shape;1977;g9d438909de_0_29"/>
          <p:cNvSpPr txBox="1">
            <a:spLocks noGrp="1"/>
          </p:cNvSpPr>
          <p:nvPr>
            <p:ph type="title"/>
          </p:nvPr>
        </p:nvSpPr>
        <p:spPr/>
        <p:txBody>
          <a:bodyPr/>
          <a:lstStyle/>
          <a:p>
            <a:pPr lvl="0"/>
            <a:r>
              <a:rPr lang="en-US"/>
              <a:t>ANGOFF PROCEDURE: FOUR STEPS</a:t>
            </a:r>
            <a:endParaRPr lang="en-US" dirty="0"/>
          </a:p>
        </p:txBody>
      </p:sp>
      <p:sp>
        <p:nvSpPr>
          <p:cNvPr id="1978" name="Google Shape;1978;g9d438909de_0_29"/>
          <p:cNvSpPr txBox="1">
            <a:spLocks noGrp="1"/>
          </p:cNvSpPr>
          <p:nvPr>
            <p:ph type="body" idx="1"/>
          </p:nvPr>
        </p:nvSpPr>
        <p:spPr/>
        <p:txBody>
          <a:bodyPr/>
          <a:lstStyle/>
          <a:p>
            <a:pPr marL="94234" lvl="0" indent="0">
              <a:buNone/>
            </a:pPr>
            <a:r>
              <a:rPr lang="en-US" b="1" dirty="0"/>
              <a:t>Step 1</a:t>
            </a:r>
            <a:r>
              <a:rPr lang="en-US" dirty="0"/>
              <a:t>: Identify and/or </a:t>
            </a:r>
            <a:r>
              <a:rPr lang="en-US" b="1" dirty="0"/>
              <a:t>conceptualize</a:t>
            </a:r>
            <a:r>
              <a:rPr lang="en-US" dirty="0"/>
              <a:t> three Just Partially Meets (JP), three Just Meets (JM), and three Just Exceeds (JE) learners based on an understanding of the GPF.</a:t>
            </a:r>
          </a:p>
          <a:p>
            <a:pPr marL="94234" lvl="0" indent="0">
              <a:buNone/>
            </a:pPr>
            <a:endParaRPr lang="en-US" b="1" dirty="0"/>
          </a:p>
          <a:p>
            <a:pPr marL="94234" lvl="0" indent="0">
              <a:buNone/>
            </a:pPr>
            <a:r>
              <a:rPr lang="en-US" b="1" dirty="0"/>
              <a:t>Step 2</a:t>
            </a:r>
            <a:r>
              <a:rPr lang="en-US" dirty="0"/>
              <a:t>: Carefully read the first item on the assessment and consider the </a:t>
            </a:r>
            <a:r>
              <a:rPr lang="en-US" b="1" dirty="0"/>
              <a:t>knowledge or skills </a:t>
            </a:r>
            <a:r>
              <a:rPr lang="en-US" dirty="0"/>
              <a:t>required to answer the item correctly [– remember to consider whether the text on which the item is based is grade-appropriate]. Consider what makes the item easy or difficult (e.g., the wording of the item stem and the strength of the incorrect options, or distractors) and what kind of errors may be possible or reasonable.</a:t>
            </a:r>
          </a:p>
          <a:p>
            <a:pPr marL="94234" lvl="0" indent="0">
              <a:buNone/>
            </a:pPr>
            <a:endParaRPr lang="en-US" b="1" dirty="0"/>
          </a:p>
          <a:p>
            <a:pPr marL="94234" lvl="0" indent="0">
              <a:buNone/>
            </a:pPr>
            <a:r>
              <a:rPr lang="en-US" b="1" dirty="0"/>
              <a:t>Step 3</a:t>
            </a:r>
            <a:r>
              <a:rPr lang="en-US" dirty="0"/>
              <a:t>: Building from Task 2, select the domain, construct, </a:t>
            </a:r>
            <a:r>
              <a:rPr lang="en-US" dirty="0" err="1"/>
              <a:t>subconstruct</a:t>
            </a:r>
            <a:r>
              <a:rPr lang="en-US" dirty="0"/>
              <a:t>, statement(s) of knowledge and/or skill(s), and GPLs/GPDs in the GPF that are most relevant for the item.  </a:t>
            </a:r>
          </a:p>
          <a:p>
            <a:pPr lvl="4"/>
            <a:endParaRPr lang="en-US" dirty="0"/>
          </a:p>
        </p:txBody>
      </p:sp>
      <p:sp>
        <p:nvSpPr>
          <p:cNvPr id="4" name="Google Shape;2050;ga367ccd41a_1_20">
            <a:extLst>
              <a:ext uri="{FF2B5EF4-FFF2-40B4-BE49-F238E27FC236}">
                <a16:creationId xmlns:a16="http://schemas.microsoft.com/office/drawing/2014/main" id="{ECD345AC-CA27-4FEF-B687-FF5A9FC8A2CB}"/>
              </a:ext>
            </a:extLst>
          </p:cNvPr>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DCB86887-900F-D500-08C3-3E481934D45C}"/>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983"/>
        <p:cNvGrpSpPr/>
        <p:nvPr/>
      </p:nvGrpSpPr>
      <p:grpSpPr>
        <a:xfrm>
          <a:off x="0" y="0"/>
          <a:ext cx="0" cy="0"/>
          <a:chOff x="0" y="0"/>
          <a:chExt cx="0" cy="0"/>
        </a:xfrm>
      </p:grpSpPr>
      <p:sp>
        <p:nvSpPr>
          <p:cNvPr id="1984" name="Google Shape;1984;g9d438909de_0_35"/>
          <p:cNvSpPr txBox="1">
            <a:spLocks noGrp="1"/>
          </p:cNvSpPr>
          <p:nvPr>
            <p:ph type="title"/>
          </p:nvPr>
        </p:nvSpPr>
        <p:spPr/>
        <p:txBody>
          <a:bodyPr/>
          <a:lstStyle/>
          <a:p>
            <a:pPr lvl="0"/>
            <a:r>
              <a:rPr lang="en-US" dirty="0"/>
              <a:t>ANGOFF PROCEDURE: FOUR STEPS</a:t>
            </a:r>
          </a:p>
        </p:txBody>
      </p:sp>
      <p:sp>
        <p:nvSpPr>
          <p:cNvPr id="1985" name="Google Shape;1985;g9d438909de_0_35"/>
          <p:cNvSpPr txBox="1">
            <a:spLocks noGrp="1"/>
          </p:cNvSpPr>
          <p:nvPr>
            <p:ph type="body" idx="1"/>
          </p:nvPr>
        </p:nvSpPr>
        <p:spPr>
          <a:xfrm>
            <a:off x="609600" y="1600202"/>
            <a:ext cx="10871200" cy="4811888"/>
          </a:xfrm>
        </p:spPr>
        <p:txBody>
          <a:bodyPr>
            <a:noAutofit/>
          </a:bodyPr>
          <a:lstStyle/>
          <a:p>
            <a:pPr marL="94234" lvl="0" indent="0">
              <a:buNone/>
            </a:pPr>
            <a:r>
              <a:rPr lang="en-US" sz="2120" b="1" dirty="0"/>
              <a:t>Step 4</a:t>
            </a:r>
            <a:r>
              <a:rPr lang="en-US" sz="2120" dirty="0"/>
              <a:t>: Based on an understanding of steps 1–3, follow this procedure:</a:t>
            </a:r>
          </a:p>
          <a:p>
            <a:pPr lvl="0"/>
            <a:r>
              <a:rPr lang="en-US" sz="2120" b="1" dirty="0"/>
              <a:t>Ask whether minimally proficient JP learners would be able to answer the item correctly</a:t>
            </a:r>
            <a:r>
              <a:rPr lang="en-US" sz="2120" dirty="0"/>
              <a:t>, i.e., are you reasonably sure (≥ 67 percent chance, or two out of the three JP learners)? </a:t>
            </a:r>
          </a:p>
          <a:p>
            <a:pPr lvl="1"/>
            <a:r>
              <a:rPr lang="en-US" sz="2120" dirty="0"/>
              <a:t>If “yes,” circle JP and proceed to the next item.</a:t>
            </a:r>
          </a:p>
          <a:p>
            <a:pPr lvl="1"/>
            <a:r>
              <a:rPr lang="en-US" sz="2120" dirty="0"/>
              <a:t>If “no,” ask whether minimally proficient JM learners would be able to answer the item correctly?</a:t>
            </a:r>
          </a:p>
          <a:p>
            <a:pPr lvl="2">
              <a:buClr>
                <a:srgbClr val="000000"/>
              </a:buClr>
              <a:buSzPct val="85000"/>
            </a:pPr>
            <a:r>
              <a:rPr lang="en-US" sz="2120" dirty="0">
                <a:solidFill>
                  <a:srgbClr val="000000"/>
                </a:solidFill>
              </a:rPr>
              <a:t>If “yes,” circle JM and proceed to the next item.</a:t>
            </a:r>
          </a:p>
          <a:p>
            <a:pPr lvl="2">
              <a:buClr>
                <a:srgbClr val="000000"/>
              </a:buClr>
              <a:buSzPct val="85000"/>
            </a:pPr>
            <a:r>
              <a:rPr lang="en-US" sz="2120" dirty="0">
                <a:solidFill>
                  <a:srgbClr val="000000"/>
                </a:solidFill>
              </a:rPr>
              <a:t>If “no,” ask whether minimally proficient JE learners would be able to answer the item correctly?</a:t>
            </a:r>
          </a:p>
          <a:p>
            <a:pPr lvl="4">
              <a:buClr>
                <a:srgbClr val="000000"/>
              </a:buClr>
              <a:buSzPct val="85000"/>
            </a:pPr>
            <a:r>
              <a:rPr lang="en-US" sz="2120" dirty="0">
                <a:solidFill>
                  <a:srgbClr val="000000"/>
                </a:solidFill>
              </a:rPr>
              <a:t>If “yes,” circle JE and proceed to the next item.</a:t>
            </a:r>
          </a:p>
          <a:p>
            <a:pPr lvl="4">
              <a:buClr>
                <a:srgbClr val="000000"/>
              </a:buClr>
              <a:buSzPct val="85000"/>
            </a:pPr>
            <a:r>
              <a:rPr lang="en-US" sz="2120" dirty="0">
                <a:solidFill>
                  <a:srgbClr val="000000"/>
                </a:solidFill>
              </a:rPr>
              <a:t>If “no,” circle AE and proceed to the next item.</a:t>
            </a:r>
          </a:p>
        </p:txBody>
      </p:sp>
      <p:pic>
        <p:nvPicPr>
          <p:cNvPr id="2" name="Picture 1" descr="A black and white logo&#10;&#10;Description automatically generated with low confidence">
            <a:extLst>
              <a:ext uri="{FF2B5EF4-FFF2-40B4-BE49-F238E27FC236}">
                <a16:creationId xmlns:a16="http://schemas.microsoft.com/office/drawing/2014/main" id="{E7D2878C-D4FB-036B-8925-055154067874}"/>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sp>
        <p:nvSpPr>
          <p:cNvPr id="2300" name="Google Shape;2300;gadaf0ff14e_0_5420"/>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800"/>
              <a:buNone/>
            </a:pPr>
            <a:r>
              <a:rPr lang="en-US"/>
              <a:t>ANGOFF PROCEDURE: FIVE STEPS</a:t>
            </a:r>
            <a:endParaRPr/>
          </a:p>
        </p:txBody>
      </p:sp>
      <p:sp>
        <p:nvSpPr>
          <p:cNvPr id="2301" name="Google Shape;2301;gadaf0ff14e_0_5420"/>
          <p:cNvSpPr txBox="1">
            <a:spLocks noGrp="1"/>
          </p:cNvSpPr>
          <p:nvPr>
            <p:ph type="body" idx="1"/>
          </p:nvPr>
        </p:nvSpPr>
        <p:spPr>
          <a:xfrm>
            <a:off x="609600" y="1600201"/>
            <a:ext cx="10871200" cy="4872518"/>
          </a:xfrm>
          <a:prstGeom prst="rect">
            <a:avLst/>
          </a:prstGeom>
          <a:noFill/>
          <a:ln>
            <a:noFill/>
          </a:ln>
        </p:spPr>
        <p:txBody>
          <a:bodyPr spcFirstLastPara="1" wrap="square" lIns="91425" tIns="45700" rIns="91425" bIns="45700" anchor="t" anchorCtr="0">
            <a:normAutofit fontScale="92500" lnSpcReduction="10000"/>
          </a:bodyPr>
          <a:lstStyle/>
          <a:p>
            <a:pPr marL="94234" lvl="0" indent="0" algn="l" rtl="0">
              <a:lnSpc>
                <a:spcPct val="100000"/>
              </a:lnSpc>
              <a:spcBef>
                <a:spcPts val="1200"/>
              </a:spcBef>
              <a:spcAft>
                <a:spcPts val="0"/>
              </a:spcAft>
              <a:buSzPct val="108108"/>
              <a:buNone/>
            </a:pPr>
            <a:r>
              <a:rPr lang="en-US" b="1"/>
              <a:t>Step 1</a:t>
            </a:r>
            <a:r>
              <a:rPr lang="en-US"/>
              <a:t>: Identify and/or </a:t>
            </a:r>
            <a:r>
              <a:rPr lang="en-US" b="1"/>
              <a:t>conceptualize</a:t>
            </a:r>
            <a:r>
              <a:rPr lang="en-US"/>
              <a:t> three Just Partially Meets (JP), three Just Meets (JM), and three Just Exceeds (JE) learners based on an understanding of the GPF.</a:t>
            </a:r>
            <a:endParaRPr/>
          </a:p>
          <a:p>
            <a:pPr marL="94234" lvl="0" indent="0" algn="l" rtl="0">
              <a:lnSpc>
                <a:spcPct val="100000"/>
              </a:lnSpc>
              <a:spcBef>
                <a:spcPts val="1200"/>
              </a:spcBef>
              <a:spcAft>
                <a:spcPts val="0"/>
              </a:spcAft>
              <a:buSzPct val="108108"/>
              <a:buNone/>
            </a:pPr>
            <a:endParaRPr b="1"/>
          </a:p>
          <a:p>
            <a:pPr marL="94234" lvl="0" indent="0" algn="l" rtl="0">
              <a:lnSpc>
                <a:spcPct val="100000"/>
              </a:lnSpc>
              <a:spcBef>
                <a:spcPts val="1200"/>
              </a:spcBef>
              <a:spcAft>
                <a:spcPts val="0"/>
              </a:spcAft>
              <a:buSzPct val="108108"/>
              <a:buNone/>
            </a:pPr>
            <a:r>
              <a:rPr lang="en-US" b="1"/>
              <a:t>Step 2</a:t>
            </a:r>
            <a:r>
              <a:rPr lang="en-US"/>
              <a:t>: Estimate number of items JP, JM, and JE learners would be able to complete within the time limit (e.g., words in the oral reading passage the learners would attempt to read in a minute).  </a:t>
            </a:r>
            <a:endParaRPr/>
          </a:p>
          <a:p>
            <a:pPr marL="94234" lvl="0" indent="0" algn="l" rtl="0">
              <a:lnSpc>
                <a:spcPct val="100000"/>
              </a:lnSpc>
              <a:spcBef>
                <a:spcPts val="1200"/>
              </a:spcBef>
              <a:spcAft>
                <a:spcPts val="0"/>
              </a:spcAft>
              <a:buSzPct val="108108"/>
              <a:buNone/>
            </a:pPr>
            <a:endParaRPr b="1"/>
          </a:p>
          <a:p>
            <a:pPr marL="94234" lvl="0" indent="0" algn="l" rtl="0">
              <a:lnSpc>
                <a:spcPct val="100000"/>
              </a:lnSpc>
              <a:spcBef>
                <a:spcPts val="1200"/>
              </a:spcBef>
              <a:spcAft>
                <a:spcPts val="0"/>
              </a:spcAft>
              <a:buSzPct val="108108"/>
              <a:buNone/>
            </a:pPr>
            <a:r>
              <a:rPr lang="en-US" b="1"/>
              <a:t>Step 3</a:t>
            </a:r>
            <a:r>
              <a:rPr lang="en-US"/>
              <a:t>: Carefully read the first item on the assessment and consider the </a:t>
            </a:r>
            <a:r>
              <a:rPr lang="en-US" b="1"/>
              <a:t>knowledge or skills </a:t>
            </a:r>
            <a:r>
              <a:rPr lang="en-US"/>
              <a:t>required to answer the item correctly. Consider what makes the item easy or difficult (e.g., the wording of the item stem and the strength of the incorrect options, or distractors) and what kind of errors may be possible or reasonable.</a:t>
            </a:r>
            <a:endParaRPr/>
          </a:p>
          <a:p>
            <a:pPr marL="94234" lvl="0" indent="0" algn="l" rtl="0">
              <a:lnSpc>
                <a:spcPct val="100000"/>
              </a:lnSpc>
              <a:spcBef>
                <a:spcPts val="1200"/>
              </a:spcBef>
              <a:spcAft>
                <a:spcPts val="0"/>
              </a:spcAft>
              <a:buSzPct val="108108"/>
              <a:buNone/>
            </a:pPr>
            <a:endParaRPr b="1"/>
          </a:p>
          <a:p>
            <a:pPr marL="94234" lvl="0" indent="0" algn="l" rtl="0">
              <a:lnSpc>
                <a:spcPct val="100000"/>
              </a:lnSpc>
              <a:spcBef>
                <a:spcPts val="1200"/>
              </a:spcBef>
              <a:spcAft>
                <a:spcPts val="0"/>
              </a:spcAft>
              <a:buSzPct val="108108"/>
              <a:buNone/>
            </a:pPr>
            <a:r>
              <a:rPr lang="en-US" b="1"/>
              <a:t>Step 4</a:t>
            </a:r>
            <a:r>
              <a:rPr lang="en-US"/>
              <a:t>: Building from Task 2, select the domain, construct, subconstruct, statement(s) of knowledge and/or skill(s), and GPLs/GPDs in the GPF that are most relevant for the item. </a:t>
            </a:r>
            <a:endParaRPr/>
          </a:p>
        </p:txBody>
      </p:sp>
      <p:sp>
        <p:nvSpPr>
          <p:cNvPr id="4" name="Google Shape;2050;ga367ccd41a_1_20">
            <a:extLst>
              <a:ext uri="{FF2B5EF4-FFF2-40B4-BE49-F238E27FC236}">
                <a16:creationId xmlns:a16="http://schemas.microsoft.com/office/drawing/2014/main" id="{74CF79A0-C28C-40E7-AC65-961103EC274E}"/>
              </a:ext>
            </a:extLst>
          </p:cNvPr>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90ED5CDE-16B9-58A9-EB80-3956AE0A2190}"/>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2306"/>
        <p:cNvGrpSpPr/>
        <p:nvPr/>
      </p:nvGrpSpPr>
      <p:grpSpPr>
        <a:xfrm>
          <a:off x="0" y="0"/>
          <a:ext cx="0" cy="0"/>
          <a:chOff x="0" y="0"/>
          <a:chExt cx="0" cy="0"/>
        </a:xfrm>
      </p:grpSpPr>
      <p:sp>
        <p:nvSpPr>
          <p:cNvPr id="2307" name="Google Shape;2307;gadaf0ff14e_0_5426"/>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800"/>
              <a:buNone/>
            </a:pPr>
            <a:r>
              <a:rPr lang="en-US"/>
              <a:t>ANGOFF PROCEDURE: FIVE STEPS</a:t>
            </a:r>
            <a:endParaRPr/>
          </a:p>
        </p:txBody>
      </p:sp>
      <p:sp>
        <p:nvSpPr>
          <p:cNvPr id="2308" name="Google Shape;2308;gadaf0ff14e_0_5426"/>
          <p:cNvSpPr txBox="1">
            <a:spLocks noGrp="1"/>
          </p:cNvSpPr>
          <p:nvPr>
            <p:ph type="body" idx="1"/>
          </p:nvPr>
        </p:nvSpPr>
        <p:spPr>
          <a:xfrm>
            <a:off x="609600" y="1600201"/>
            <a:ext cx="10871200" cy="4831421"/>
          </a:xfrm>
          <a:prstGeom prst="rect">
            <a:avLst/>
          </a:prstGeom>
          <a:noFill/>
          <a:ln>
            <a:noFill/>
          </a:ln>
        </p:spPr>
        <p:txBody>
          <a:bodyPr spcFirstLastPara="1" wrap="square" lIns="91425" tIns="45700" rIns="91425" bIns="45700" anchor="t" anchorCtr="0">
            <a:normAutofit lnSpcReduction="10000"/>
          </a:bodyPr>
          <a:lstStyle/>
          <a:p>
            <a:pPr marL="94234" lvl="0" indent="0" algn="l" rtl="0">
              <a:lnSpc>
                <a:spcPct val="100000"/>
              </a:lnSpc>
              <a:spcBef>
                <a:spcPts val="1200"/>
              </a:spcBef>
              <a:spcAft>
                <a:spcPts val="0"/>
              </a:spcAft>
              <a:buSzPts val="2116"/>
              <a:buNone/>
            </a:pPr>
            <a:r>
              <a:rPr lang="en-US" sz="2120" b="1"/>
              <a:t>Step 5</a:t>
            </a:r>
            <a:r>
              <a:rPr lang="en-US" sz="2120"/>
              <a:t>: Based on an understanding of steps 1–3, follow this procedure:</a:t>
            </a:r>
            <a:endParaRPr/>
          </a:p>
          <a:p>
            <a:pPr marL="457200" lvl="0" indent="-362966" algn="l" rtl="0">
              <a:lnSpc>
                <a:spcPct val="100000"/>
              </a:lnSpc>
              <a:spcBef>
                <a:spcPts val="1200"/>
              </a:spcBef>
              <a:spcAft>
                <a:spcPts val="0"/>
              </a:spcAft>
              <a:buSzPts val="2116"/>
              <a:buChar char="•"/>
            </a:pPr>
            <a:r>
              <a:rPr lang="en-US" sz="2120" b="1"/>
              <a:t>Ask whether minimally proficient JP learners would be able to answer the item correctly</a:t>
            </a:r>
            <a:r>
              <a:rPr lang="en-US" sz="2120"/>
              <a:t>, i.e., are you reasonably sure (≥ 67 percent chance, or two out of the three JP learners)? </a:t>
            </a:r>
            <a:endParaRPr/>
          </a:p>
          <a:p>
            <a:pPr marL="914400" lvl="1" indent="-342900" algn="l" rtl="0">
              <a:lnSpc>
                <a:spcPct val="100000"/>
              </a:lnSpc>
              <a:spcBef>
                <a:spcPts val="1058"/>
              </a:spcBef>
              <a:spcAft>
                <a:spcPts val="0"/>
              </a:spcAft>
              <a:buSzPts val="1800"/>
              <a:buChar char="–"/>
            </a:pPr>
            <a:r>
              <a:rPr lang="en-US" sz="2120"/>
              <a:t>If “yes,” circle JP and proceed to the next item.</a:t>
            </a:r>
            <a:endParaRPr/>
          </a:p>
          <a:p>
            <a:pPr marL="914400" lvl="1" indent="-342900" algn="l" rtl="0">
              <a:lnSpc>
                <a:spcPct val="100000"/>
              </a:lnSpc>
              <a:spcBef>
                <a:spcPts val="1058"/>
              </a:spcBef>
              <a:spcAft>
                <a:spcPts val="0"/>
              </a:spcAft>
              <a:buSzPts val="1800"/>
              <a:buChar char="–"/>
            </a:pPr>
            <a:r>
              <a:rPr lang="en-US" sz="2120"/>
              <a:t>If “no,” ask whether minimally proficient JM learners would be able to answer the item correctly?</a:t>
            </a:r>
            <a:endParaRPr/>
          </a:p>
          <a:p>
            <a:pPr marL="1371600" lvl="2" indent="-342900" algn="l" rtl="0">
              <a:lnSpc>
                <a:spcPct val="100000"/>
              </a:lnSpc>
              <a:spcBef>
                <a:spcPts val="1058"/>
              </a:spcBef>
              <a:spcAft>
                <a:spcPts val="0"/>
              </a:spcAft>
              <a:buClr>
                <a:srgbClr val="000000"/>
              </a:buClr>
              <a:buSzPts val="1802"/>
              <a:buChar char="•"/>
            </a:pPr>
            <a:r>
              <a:rPr lang="en-US" sz="2120">
                <a:solidFill>
                  <a:srgbClr val="000000"/>
                </a:solidFill>
              </a:rPr>
              <a:t>If “yes,” circle JM and proceed to the next item.</a:t>
            </a:r>
            <a:endParaRPr/>
          </a:p>
          <a:p>
            <a:pPr marL="1371600" lvl="2" indent="-342900" algn="l" rtl="0">
              <a:lnSpc>
                <a:spcPct val="100000"/>
              </a:lnSpc>
              <a:spcBef>
                <a:spcPts val="1058"/>
              </a:spcBef>
              <a:spcAft>
                <a:spcPts val="0"/>
              </a:spcAft>
              <a:buClr>
                <a:srgbClr val="000000"/>
              </a:buClr>
              <a:buSzPts val="1802"/>
              <a:buChar char="•"/>
            </a:pPr>
            <a:r>
              <a:rPr lang="en-US" sz="2120">
                <a:solidFill>
                  <a:srgbClr val="000000"/>
                </a:solidFill>
              </a:rPr>
              <a:t>If “no,” ask whether minimally proficient JE learners would be able to answer the item correctly?</a:t>
            </a:r>
            <a:endParaRPr/>
          </a:p>
          <a:p>
            <a:pPr marL="2286000" lvl="4" indent="-342900" algn="l" rtl="0">
              <a:lnSpc>
                <a:spcPct val="100000"/>
              </a:lnSpc>
              <a:spcBef>
                <a:spcPts val="360"/>
              </a:spcBef>
              <a:spcAft>
                <a:spcPts val="0"/>
              </a:spcAft>
              <a:buClr>
                <a:srgbClr val="000000"/>
              </a:buClr>
              <a:buSzPts val="1802"/>
              <a:buChar char="»"/>
            </a:pPr>
            <a:r>
              <a:rPr lang="en-US" sz="2120">
                <a:solidFill>
                  <a:srgbClr val="000000"/>
                </a:solidFill>
              </a:rPr>
              <a:t>If “yes,” circle JE and proceed to the next item.</a:t>
            </a:r>
            <a:endParaRPr/>
          </a:p>
          <a:p>
            <a:pPr marL="2286000" lvl="4" indent="-342900" algn="l" rtl="0">
              <a:lnSpc>
                <a:spcPct val="100000"/>
              </a:lnSpc>
              <a:spcBef>
                <a:spcPts val="360"/>
              </a:spcBef>
              <a:spcAft>
                <a:spcPts val="0"/>
              </a:spcAft>
              <a:buClr>
                <a:srgbClr val="000000"/>
              </a:buClr>
              <a:buSzPts val="1802"/>
              <a:buChar char="»"/>
            </a:pPr>
            <a:r>
              <a:rPr lang="en-US" sz="2120">
                <a:solidFill>
                  <a:srgbClr val="000000"/>
                </a:solidFill>
              </a:rPr>
              <a:t>If “no,” circle AE and proceed to the next item.</a:t>
            </a:r>
            <a:endParaRPr/>
          </a:p>
        </p:txBody>
      </p:sp>
      <p:sp>
        <p:nvSpPr>
          <p:cNvPr id="4" name="Google Shape;2050;ga367ccd41a_1_20">
            <a:extLst>
              <a:ext uri="{FF2B5EF4-FFF2-40B4-BE49-F238E27FC236}">
                <a16:creationId xmlns:a16="http://schemas.microsoft.com/office/drawing/2014/main" id="{E1756AB4-27E9-4644-BAFC-4899D5074AEE}"/>
              </a:ext>
            </a:extLst>
          </p:cNvPr>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23655981-2F57-588C-E0B3-BC948A90F502}"/>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9d942b5609_0_40"/>
          <p:cNvSpPr txBox="1">
            <a:spLocks noGrp="1"/>
          </p:cNvSpPr>
          <p:nvPr>
            <p:ph type="title"/>
          </p:nvPr>
        </p:nvSpPr>
        <p:spPr>
          <a:xfrm>
            <a:off x="609600" y="836878"/>
            <a:ext cx="10871200" cy="580760"/>
          </a:xfrm>
        </p:spPr>
        <p:txBody>
          <a:bodyPr/>
          <a:lstStyle/>
          <a:p>
            <a:pPr lvl="0"/>
            <a:r>
              <a:rPr lang="en-US" dirty="0"/>
              <a:t>Sustainable Development Goal 4.1.1</a:t>
            </a:r>
          </a:p>
        </p:txBody>
      </p:sp>
      <p:sp>
        <p:nvSpPr>
          <p:cNvPr id="450" name="Google Shape;450;g9d942b5609_0_40"/>
          <p:cNvSpPr txBox="1">
            <a:spLocks noGrp="1"/>
          </p:cNvSpPr>
          <p:nvPr>
            <p:ph type="body" idx="1"/>
          </p:nvPr>
        </p:nvSpPr>
        <p:spPr/>
        <p:txBody>
          <a:bodyPr>
            <a:normAutofit/>
          </a:bodyPr>
          <a:lstStyle/>
          <a:p>
            <a:pPr marL="94234" lvl="0" indent="0">
              <a:buNone/>
            </a:pPr>
            <a:r>
              <a:rPr lang="en-US" dirty="0"/>
              <a:t>In 2015, the United Nations set 17 Sustainable Development Goals (SDGs) – SDG 4 relates to Quality Education.</a:t>
            </a:r>
          </a:p>
          <a:p>
            <a:pPr marL="94234" lvl="0" indent="0">
              <a:buNone/>
            </a:pPr>
            <a:endParaRPr lang="en-US" dirty="0"/>
          </a:p>
          <a:p>
            <a:pPr marL="94234" lvl="0" indent="0">
              <a:buNone/>
            </a:pPr>
            <a:r>
              <a:rPr lang="en-US" dirty="0"/>
              <a:t>Target 4.1</a:t>
            </a:r>
            <a:r>
              <a:rPr lang="en-GB" dirty="0"/>
              <a:t> aims to ensure that all girls and boys complete free, equitable and quality primary and secondary education leading to relevant and effective learning outcomes by 2030</a:t>
            </a:r>
          </a:p>
          <a:p>
            <a:pPr marL="94234" lvl="0" indent="0">
              <a:buNone/>
            </a:pPr>
            <a:endParaRPr lang="en-US" dirty="0"/>
          </a:p>
          <a:p>
            <a:pPr marL="94234" lvl="0" indent="0">
              <a:buNone/>
            </a:pPr>
            <a:r>
              <a:rPr lang="en-US" dirty="0"/>
              <a:t>To measure success, SDG 4.1.1: aims to measure the “Proportion of children and young people: (a) in grades 2/3; (b) at the end of primary; and (c) at the end of lower secondary achieving at least a </a:t>
            </a:r>
            <a:r>
              <a:rPr lang="en-US" b="1" dirty="0"/>
              <a:t>minimum proficiency level </a:t>
            </a:r>
            <a:r>
              <a:rPr lang="en-US" dirty="0"/>
              <a:t>in (</a:t>
            </a:r>
            <a:r>
              <a:rPr lang="en-US" dirty="0" err="1"/>
              <a:t>i</a:t>
            </a:r>
            <a:r>
              <a:rPr lang="en-US" dirty="0"/>
              <a:t>) reading and (ii) mathematics, by sex.”</a:t>
            </a:r>
          </a:p>
        </p:txBody>
      </p:sp>
      <p:pic>
        <p:nvPicPr>
          <p:cNvPr id="2" name="Picture 1" descr="A black and white logo&#10;&#10;Description automatically generated with low confidence">
            <a:extLst>
              <a:ext uri="{FF2B5EF4-FFF2-40B4-BE49-F238E27FC236}">
                <a16:creationId xmlns:a16="http://schemas.microsoft.com/office/drawing/2014/main" id="{EE70A278-5C7B-22EB-BB7B-5FAB2F4E85C7}"/>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US" dirty="0"/>
              <a:t>Presentation 17</a:t>
            </a:r>
            <a:br>
              <a:rPr lang="en-US" dirty="0"/>
            </a:br>
            <a:br>
              <a:rPr lang="en-US" dirty="0"/>
            </a:br>
            <a:r>
              <a:rPr lang="en-US" dirty="0"/>
              <a:t>Round 2</a:t>
            </a:r>
          </a:p>
        </p:txBody>
      </p:sp>
    </p:spTree>
    <p:extLst>
      <p:ext uri="{BB962C8B-B14F-4D97-AF65-F5344CB8AC3E}">
        <p14:creationId xmlns:p14="http://schemas.microsoft.com/office/powerpoint/2010/main" val="119536752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1" name="Google Shape;1991;p87"/>
          <p:cNvSpPr txBox="1">
            <a:spLocks noGrp="1"/>
          </p:cNvSpPr>
          <p:nvPr>
            <p:ph type="ctrTitle"/>
          </p:nvPr>
        </p:nvSpPr>
        <p:spPr>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lt2"/>
              </a:buClr>
              <a:buSzPts val="2800"/>
              <a:buFont typeface="Gill Sans"/>
              <a:buNone/>
            </a:pPr>
            <a:r>
              <a:rPr lang="en-US" sz="3600" b="1" cap="none" dirty="0">
                <a:solidFill>
                  <a:srgbClr val="F3F3F3"/>
                </a:solidFill>
              </a:rPr>
              <a:t>TASK 3 ACTIVITY</a:t>
            </a:r>
            <a:endParaRPr sz="3600" b="1"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cap="none" dirty="0">
                <a:solidFill>
                  <a:srgbClr val="F3F3F3"/>
                </a:solidFill>
              </a:rPr>
              <a:t> </a:t>
            </a:r>
            <a:endParaRPr sz="3600" cap="none"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dirty="0">
                <a:solidFill>
                  <a:srgbClr val="F3F3F3"/>
                </a:solidFill>
              </a:rPr>
              <a:t>CONDUCT </a:t>
            </a:r>
            <a:r>
              <a:rPr lang="en-US" sz="3600" cap="none" dirty="0">
                <a:solidFill>
                  <a:srgbClr val="F3F3F3"/>
                </a:solidFill>
              </a:rPr>
              <a:t>ANGOFF BENCH</a:t>
            </a:r>
            <a:r>
              <a:rPr lang="en-US" sz="3600" dirty="0">
                <a:solidFill>
                  <a:srgbClr val="F3F3F3"/>
                </a:solidFill>
              </a:rPr>
              <a:t>MARKING</a:t>
            </a:r>
            <a:r>
              <a:rPr lang="en-US" sz="3600" cap="none" dirty="0">
                <a:solidFill>
                  <a:srgbClr val="F3F3F3"/>
                </a:solidFill>
              </a:rPr>
              <a:t> ROUND 2</a:t>
            </a:r>
            <a:endParaRPr sz="3600" dirty="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id="{5D714FBA-E8B1-7B7C-F760-61BB1114833C}"/>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69"/>
          <p:cNvSpPr txBox="1">
            <a:spLocks noGrp="1"/>
          </p:cNvSpPr>
          <p:nvPr>
            <p:ph type="title"/>
          </p:nvPr>
        </p:nvSpPr>
        <p:spPr/>
        <p:txBody>
          <a:bodyPr/>
          <a:lstStyle/>
          <a:p>
            <a:pPr lvl="0"/>
            <a:r>
              <a:rPr lang="en-US"/>
              <a:t>ROUND 1: RATING PROCEDURE </a:t>
            </a:r>
          </a:p>
        </p:txBody>
      </p:sp>
      <p:sp>
        <p:nvSpPr>
          <p:cNvPr id="1642" name="Google Shape;1642;p69"/>
          <p:cNvSpPr txBox="1">
            <a:spLocks noGrp="1"/>
          </p:cNvSpPr>
          <p:nvPr>
            <p:ph type="body" idx="1"/>
          </p:nvPr>
        </p:nvSpPr>
        <p:spPr/>
        <p:txBody>
          <a:bodyPr/>
          <a:lstStyle/>
          <a:p>
            <a:pPr marL="94234" lvl="0" indent="0">
              <a:buNone/>
            </a:pPr>
            <a:r>
              <a:rPr lang="en-US" dirty="0"/>
              <a:t>Flowchart for item ratings with words, questions, or items:</a:t>
            </a:r>
          </a:p>
          <a:p>
            <a:pPr lvl="0"/>
            <a:endParaRPr lang="en-US" dirty="0"/>
          </a:p>
          <a:p>
            <a:pPr lvl="0"/>
            <a:endParaRPr lang="en-US" dirty="0"/>
          </a:p>
          <a:p>
            <a:pPr lvl="0"/>
            <a:endParaRPr lang="en-US" dirty="0">
              <a:sym typeface="Arial"/>
            </a:endParaRPr>
          </a:p>
          <a:p>
            <a:pPr lvl="0"/>
            <a:endParaRPr lang="en-US" dirty="0"/>
          </a:p>
        </p:txBody>
      </p:sp>
      <p:grpSp>
        <p:nvGrpSpPr>
          <p:cNvPr id="26" name="Group 25"/>
          <p:cNvGrpSpPr>
            <a:grpSpLocks noChangeAspect="1"/>
          </p:cNvGrpSpPr>
          <p:nvPr/>
        </p:nvGrpSpPr>
        <p:grpSpPr>
          <a:xfrm>
            <a:off x="680909" y="2442338"/>
            <a:ext cx="10872216" cy="3910693"/>
            <a:chOff x="680909" y="2290985"/>
            <a:chExt cx="6671790" cy="2399821"/>
          </a:xfrm>
        </p:grpSpPr>
        <p:sp>
          <p:nvSpPr>
            <p:cNvPr id="27" name="Google Shape;1644;p69"/>
            <p:cNvSpPr txBox="1"/>
            <p:nvPr/>
          </p:nvSpPr>
          <p:spPr>
            <a:xfrm>
              <a:off x="680909" y="4369753"/>
              <a:ext cx="3482330" cy="321053"/>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b="1" i="0" u="none" strike="noStrike" cap="none" dirty="0">
                  <a:solidFill>
                    <a:srgbClr val="000000"/>
                  </a:solidFill>
                  <a:latin typeface="+mj-lt"/>
                  <a:ea typeface="Gill Sans"/>
                  <a:cs typeface="Gill Sans"/>
                  <a:sym typeface="Gill Sans"/>
                </a:rPr>
                <a:t>NOTE: WHEN A CIRCLE IS MADE FOR A WORD, QUESTION, OR ITEM, PROCEED TO THE NEXT WORD, QUESTION, OR ITEM.</a:t>
              </a:r>
              <a:endParaRPr b="0" i="0" u="none" strike="noStrike" cap="none" dirty="0">
                <a:solidFill>
                  <a:srgbClr val="000000"/>
                </a:solidFill>
                <a:latin typeface="+mj-lt"/>
                <a:ea typeface="Gill Sans"/>
                <a:cs typeface="Gill Sans"/>
                <a:sym typeface="Gill Sans"/>
              </a:endParaRPr>
            </a:p>
          </p:txBody>
        </p:sp>
        <p:sp>
          <p:nvSpPr>
            <p:cNvPr id="28" name="Google Shape;1651;p69"/>
            <p:cNvSpPr txBox="1"/>
            <p:nvPr/>
          </p:nvSpPr>
          <p:spPr>
            <a:xfrm>
              <a:off x="1000525" y="3908928"/>
              <a:ext cx="823808" cy="188844"/>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b="0" i="0" u="none" strike="noStrike" cap="none" dirty="0">
                  <a:solidFill>
                    <a:srgbClr val="000000"/>
                  </a:solidFill>
                  <a:latin typeface="+mj-lt"/>
                  <a:ea typeface="Gill Sans"/>
                  <a:cs typeface="Gill Sans"/>
                  <a:sym typeface="Gill Sans"/>
                </a:rPr>
                <a:t>Circle</a:t>
              </a:r>
              <a:r>
                <a:rPr lang="en-US" b="1" i="0" u="none" strike="noStrike" cap="none" dirty="0">
                  <a:solidFill>
                    <a:srgbClr val="000000"/>
                  </a:solidFill>
                  <a:latin typeface="+mj-lt"/>
                  <a:ea typeface="Gill Sans"/>
                  <a:cs typeface="Gill Sans"/>
                  <a:sym typeface="Gill Sans"/>
                </a:rPr>
                <a:t> JP.</a:t>
              </a:r>
              <a:endParaRPr b="0" i="0" u="none" strike="noStrike" cap="none" dirty="0">
                <a:solidFill>
                  <a:srgbClr val="000000"/>
                </a:solidFill>
                <a:latin typeface="+mj-lt"/>
                <a:ea typeface="Gill Sans"/>
                <a:cs typeface="Gill Sans"/>
                <a:sym typeface="Gill Sans"/>
              </a:endParaRPr>
            </a:p>
          </p:txBody>
        </p:sp>
        <p:sp>
          <p:nvSpPr>
            <p:cNvPr id="29" name="Google Shape;1652;p69"/>
            <p:cNvSpPr txBox="1"/>
            <p:nvPr/>
          </p:nvSpPr>
          <p:spPr>
            <a:xfrm>
              <a:off x="2919655" y="3908928"/>
              <a:ext cx="823808" cy="188844"/>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b="0" i="0" u="none" strike="noStrike" cap="none" dirty="0">
                  <a:solidFill>
                    <a:srgbClr val="000000"/>
                  </a:solidFill>
                  <a:latin typeface="+mj-lt"/>
                  <a:ea typeface="Gill Sans"/>
                  <a:cs typeface="Gill Sans"/>
                  <a:sym typeface="Gill Sans"/>
                </a:rPr>
                <a:t>Circle</a:t>
              </a:r>
              <a:r>
                <a:rPr lang="en-US" b="1" i="0" u="none" strike="noStrike" cap="none" dirty="0">
                  <a:solidFill>
                    <a:srgbClr val="000000"/>
                  </a:solidFill>
                  <a:latin typeface="+mj-lt"/>
                  <a:ea typeface="Gill Sans"/>
                  <a:cs typeface="Gill Sans"/>
                  <a:sym typeface="Gill Sans"/>
                </a:rPr>
                <a:t> JM.</a:t>
              </a:r>
              <a:endParaRPr b="0" i="0" u="none" strike="noStrike" cap="none" dirty="0">
                <a:solidFill>
                  <a:srgbClr val="000000"/>
                </a:solidFill>
                <a:latin typeface="+mj-lt"/>
                <a:ea typeface="Gill Sans"/>
                <a:cs typeface="Gill Sans"/>
                <a:sym typeface="Gill Sans"/>
              </a:endParaRPr>
            </a:p>
          </p:txBody>
        </p:sp>
        <p:sp>
          <p:nvSpPr>
            <p:cNvPr id="30" name="Google Shape;1653;p69"/>
            <p:cNvSpPr txBox="1"/>
            <p:nvPr/>
          </p:nvSpPr>
          <p:spPr>
            <a:xfrm>
              <a:off x="4838785" y="3908928"/>
              <a:ext cx="823808" cy="188844"/>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b="0" i="0" u="none" strike="noStrike" cap="none" dirty="0">
                  <a:solidFill>
                    <a:srgbClr val="000000"/>
                  </a:solidFill>
                  <a:latin typeface="+mj-lt"/>
                  <a:ea typeface="Gill Sans"/>
                  <a:cs typeface="Gill Sans"/>
                  <a:sym typeface="Gill Sans"/>
                </a:rPr>
                <a:t>Circle</a:t>
              </a:r>
              <a:r>
                <a:rPr lang="en-US" b="1" i="0" u="none" strike="noStrike" cap="none" dirty="0">
                  <a:solidFill>
                    <a:srgbClr val="000000"/>
                  </a:solidFill>
                  <a:latin typeface="+mj-lt"/>
                  <a:ea typeface="Gill Sans"/>
                  <a:cs typeface="Gill Sans"/>
                  <a:sym typeface="Gill Sans"/>
                </a:rPr>
                <a:t> JE.</a:t>
              </a:r>
              <a:endParaRPr b="0" i="0" u="none" strike="noStrike" cap="none" dirty="0">
                <a:solidFill>
                  <a:srgbClr val="000000"/>
                </a:solidFill>
                <a:latin typeface="+mj-lt"/>
                <a:ea typeface="Gill Sans"/>
                <a:cs typeface="Gill Sans"/>
                <a:sym typeface="Gill Sans"/>
              </a:endParaRPr>
            </a:p>
          </p:txBody>
        </p:sp>
        <p:grpSp>
          <p:nvGrpSpPr>
            <p:cNvPr id="31" name="Group 30"/>
            <p:cNvGrpSpPr/>
            <p:nvPr/>
          </p:nvGrpSpPr>
          <p:grpSpPr>
            <a:xfrm>
              <a:off x="1266125" y="3452866"/>
              <a:ext cx="581755" cy="457200"/>
              <a:chOff x="1266125" y="3452866"/>
              <a:chExt cx="581755" cy="457200"/>
            </a:xfrm>
          </p:grpSpPr>
          <p:sp>
            <p:nvSpPr>
              <p:cNvPr id="52" name="Google Shape;1659;p69"/>
              <p:cNvSpPr/>
              <p:nvPr/>
            </p:nvSpPr>
            <p:spPr>
              <a:xfrm>
                <a:off x="126612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53" name="Google Shape;1660;p69"/>
              <p:cNvSpPr txBox="1"/>
              <p:nvPr/>
            </p:nvSpPr>
            <p:spPr>
              <a:xfrm>
                <a:off x="148212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Yes</a:t>
                </a:r>
                <a:endParaRPr b="0" i="0" u="none" strike="noStrike" cap="none" dirty="0">
                  <a:solidFill>
                    <a:srgbClr val="000000"/>
                  </a:solidFill>
                  <a:latin typeface="+mj-lt"/>
                  <a:sym typeface="Arial"/>
                </a:endParaRPr>
              </a:p>
            </p:txBody>
          </p:sp>
        </p:grpSp>
        <p:sp>
          <p:nvSpPr>
            <p:cNvPr id="32" name="Google Shape;1654;p69"/>
            <p:cNvSpPr txBox="1"/>
            <p:nvPr/>
          </p:nvSpPr>
          <p:spPr>
            <a:xfrm>
              <a:off x="680909" y="2290985"/>
              <a:ext cx="1463040" cy="321053"/>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b="1" i="0" u="none" strike="noStrike" cap="none" dirty="0">
                  <a:solidFill>
                    <a:srgbClr val="000000"/>
                  </a:solidFill>
                  <a:latin typeface="+mj-lt"/>
                  <a:ea typeface="Gill Sans"/>
                  <a:cs typeface="Gill Sans"/>
                  <a:sym typeface="Gill Sans"/>
                </a:rPr>
                <a:t>FOR EACH WORD, QUESTION, OR ITEM:</a:t>
              </a:r>
              <a:endParaRPr b="1" i="0" u="none" strike="noStrike" cap="none" dirty="0">
                <a:solidFill>
                  <a:srgbClr val="000000"/>
                </a:solidFill>
                <a:latin typeface="+mj-lt"/>
                <a:ea typeface="Gill Sans"/>
                <a:cs typeface="Gill Sans"/>
                <a:sym typeface="Gill Sans"/>
              </a:endParaRPr>
            </a:p>
          </p:txBody>
        </p:sp>
        <p:grpSp>
          <p:nvGrpSpPr>
            <p:cNvPr id="33" name="Group 32"/>
            <p:cNvGrpSpPr/>
            <p:nvPr/>
          </p:nvGrpSpPr>
          <p:grpSpPr>
            <a:xfrm>
              <a:off x="2143394" y="2862712"/>
              <a:ext cx="457200" cy="467704"/>
              <a:chOff x="2186556" y="2870553"/>
              <a:chExt cx="457200" cy="467704"/>
            </a:xfrm>
          </p:grpSpPr>
          <p:sp>
            <p:nvSpPr>
              <p:cNvPr id="50" name="Google Shape;1649;p69"/>
              <p:cNvSpPr txBox="1"/>
              <p:nvPr/>
            </p:nvSpPr>
            <p:spPr>
              <a:xfrm>
                <a:off x="2186556" y="2870553"/>
                <a:ext cx="365760" cy="188844"/>
              </a:xfrm>
              <a:prstGeom prst="rect">
                <a:avLst/>
              </a:prstGeom>
              <a:noFill/>
              <a:ln>
                <a:noFill/>
              </a:ln>
            </p:spPr>
            <p:txBody>
              <a:bodyPr spcFirstLastPara="1" wrap="square" lIns="45720" tIns="45700" rIns="45720" bIns="45700" anchor="t" anchorCtr="0">
                <a:spAutoFit/>
              </a:bodyPr>
              <a:lstStyle/>
              <a:p>
                <a:pPr marL="0" marR="0" lvl="0" indent="0"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No</a:t>
                </a:r>
                <a:endParaRPr b="0" i="0" u="none" strike="noStrike" cap="none" dirty="0">
                  <a:solidFill>
                    <a:srgbClr val="000000"/>
                  </a:solidFill>
                  <a:latin typeface="+mj-lt"/>
                  <a:sym typeface="Arial"/>
                </a:endParaRPr>
              </a:p>
            </p:txBody>
          </p:sp>
          <p:sp>
            <p:nvSpPr>
              <p:cNvPr id="51" name="Google Shape;1661;p69"/>
              <p:cNvSpPr/>
              <p:nvPr/>
            </p:nvSpPr>
            <p:spPr>
              <a:xfrm rot="16200000">
                <a:off x="2264256" y="2958757"/>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0000"/>
                  </a:solidFill>
                  <a:latin typeface="+mj-lt"/>
                  <a:ea typeface="Arial"/>
                  <a:cs typeface="Arial"/>
                  <a:sym typeface="Arial"/>
                </a:endParaRPr>
              </a:p>
            </p:txBody>
          </p:sp>
        </p:grpSp>
        <p:grpSp>
          <p:nvGrpSpPr>
            <p:cNvPr id="34" name="Group 33"/>
            <p:cNvGrpSpPr/>
            <p:nvPr/>
          </p:nvGrpSpPr>
          <p:grpSpPr>
            <a:xfrm>
              <a:off x="4062524" y="2862712"/>
              <a:ext cx="457200" cy="467703"/>
              <a:chOff x="4121760" y="2870553"/>
              <a:chExt cx="457200" cy="467703"/>
            </a:xfrm>
          </p:grpSpPr>
          <p:sp>
            <p:nvSpPr>
              <p:cNvPr id="48" name="Google Shape;1648;p69"/>
              <p:cNvSpPr txBox="1"/>
              <p:nvPr/>
            </p:nvSpPr>
            <p:spPr>
              <a:xfrm>
                <a:off x="4121760" y="2870553"/>
                <a:ext cx="365760" cy="188844"/>
              </a:xfrm>
              <a:prstGeom prst="rect">
                <a:avLst/>
              </a:prstGeom>
              <a:noFill/>
              <a:ln>
                <a:noFill/>
              </a:ln>
            </p:spPr>
            <p:txBody>
              <a:bodyPr spcFirstLastPara="1" wrap="square" lIns="45720" tIns="45700" rIns="45720" bIns="45700" anchor="t" anchorCtr="0">
                <a:spAutoFit/>
              </a:bodyPr>
              <a:lstStyle/>
              <a:p>
                <a:pPr marL="0" marR="0" lvl="0" indent="0"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No</a:t>
                </a:r>
                <a:endParaRPr b="0" i="0" u="none" strike="noStrike" cap="none" dirty="0">
                  <a:solidFill>
                    <a:srgbClr val="000000"/>
                  </a:solidFill>
                  <a:latin typeface="+mj-lt"/>
                  <a:sym typeface="Arial"/>
                </a:endParaRPr>
              </a:p>
            </p:txBody>
          </p:sp>
          <p:sp>
            <p:nvSpPr>
              <p:cNvPr id="49" name="Google Shape;1662;p69"/>
              <p:cNvSpPr/>
              <p:nvPr/>
            </p:nvSpPr>
            <p:spPr>
              <a:xfrm rot="16200000">
                <a:off x="4199460" y="2958756"/>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grpSp>
        <p:grpSp>
          <p:nvGrpSpPr>
            <p:cNvPr id="35" name="Group 34"/>
            <p:cNvGrpSpPr/>
            <p:nvPr/>
          </p:nvGrpSpPr>
          <p:grpSpPr>
            <a:xfrm>
              <a:off x="5981654" y="2862712"/>
              <a:ext cx="457200" cy="467704"/>
              <a:chOff x="6046436" y="2870553"/>
              <a:chExt cx="457200" cy="467704"/>
            </a:xfrm>
          </p:grpSpPr>
          <p:sp>
            <p:nvSpPr>
              <p:cNvPr id="46" name="Google Shape;1663;p69"/>
              <p:cNvSpPr txBox="1"/>
              <p:nvPr/>
            </p:nvSpPr>
            <p:spPr>
              <a:xfrm>
                <a:off x="6046436" y="2870553"/>
                <a:ext cx="365760" cy="246300"/>
              </a:xfrm>
              <a:prstGeom prst="rect">
                <a:avLst/>
              </a:prstGeom>
              <a:noFill/>
              <a:ln>
                <a:noFill/>
              </a:ln>
            </p:spPr>
            <p:txBody>
              <a:bodyPr spcFirstLastPara="1" wrap="square" lIns="45720" tIns="45700" rIns="45720" bIns="45700" anchor="t" anchorCtr="0">
                <a:noAutofit/>
              </a:bodyPr>
              <a:lstStyle/>
              <a:p>
                <a:pPr marL="0" marR="0" lvl="0" indent="0"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No</a:t>
                </a:r>
                <a:endParaRPr b="0" i="0" u="none" strike="noStrike" cap="none" dirty="0">
                  <a:solidFill>
                    <a:srgbClr val="000000"/>
                  </a:solidFill>
                  <a:latin typeface="+mj-lt"/>
                  <a:sym typeface="Arial"/>
                </a:endParaRPr>
              </a:p>
            </p:txBody>
          </p:sp>
          <p:sp>
            <p:nvSpPr>
              <p:cNvPr id="47" name="Google Shape;1664;p69"/>
              <p:cNvSpPr/>
              <p:nvPr/>
            </p:nvSpPr>
            <p:spPr>
              <a:xfrm rot="16200000">
                <a:off x="6124136" y="2958757"/>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grpSp>
        <p:sp>
          <p:nvSpPr>
            <p:cNvPr id="36" name="Google Shape;1645;p69"/>
            <p:cNvSpPr txBox="1"/>
            <p:nvPr/>
          </p:nvSpPr>
          <p:spPr>
            <a:xfrm>
              <a:off x="680909" y="2862712"/>
              <a:ext cx="146304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50"/>
                <a:buFont typeface="Arial"/>
                <a:buNone/>
              </a:pPr>
              <a:r>
                <a:rPr lang="en-US" b="0" i="0" u="none" strike="noStrike" cap="none" dirty="0">
                  <a:solidFill>
                    <a:srgbClr val="000000"/>
                  </a:solidFill>
                  <a:latin typeface="+mj-lt"/>
                  <a:ea typeface="Gill Sans"/>
                  <a:cs typeface="Gill Sans"/>
                  <a:sym typeface="Gill Sans"/>
                </a:rPr>
                <a:t>Would 2 of 3 </a:t>
              </a:r>
              <a:r>
                <a:rPr lang="en-US" b="1" i="0" u="none" strike="noStrike" cap="none" dirty="0">
                  <a:solidFill>
                    <a:srgbClr val="000000"/>
                  </a:solidFill>
                  <a:latin typeface="+mj-lt"/>
                  <a:ea typeface="Gill Sans"/>
                  <a:cs typeface="Gill Sans"/>
                  <a:sym typeface="Gill Sans"/>
                </a:rPr>
                <a:t>JP </a:t>
              </a:r>
              <a:r>
                <a:rPr lang="en-US" b="0" i="0" u="none" strike="noStrike" cap="none" dirty="0">
                  <a:solidFill>
                    <a:srgbClr val="000000"/>
                  </a:solidFill>
                  <a:latin typeface="+mj-lt"/>
                  <a:ea typeface="Gill Sans"/>
                  <a:cs typeface="Gill Sans"/>
                  <a:sym typeface="Gill Sans"/>
                </a:rPr>
                <a:t>learners </a:t>
              </a:r>
              <a:endParaRPr b="0" i="0" u="none" strike="noStrike" cap="none" dirty="0">
                <a:solidFill>
                  <a:srgbClr val="000000"/>
                </a:solidFill>
                <a:latin typeface="+mj-lt"/>
                <a:sym typeface="Arial"/>
              </a:endParaRPr>
            </a:p>
            <a:p>
              <a:pPr marL="0" marR="0" lvl="0" indent="0" algn="ctr" rtl="0">
                <a:lnSpc>
                  <a:spcPct val="100000"/>
                </a:lnSpc>
                <a:spcBef>
                  <a:spcPts val="0"/>
                </a:spcBef>
                <a:spcAft>
                  <a:spcPts val="0"/>
                </a:spcAft>
                <a:buClr>
                  <a:srgbClr val="000000"/>
                </a:buClr>
                <a:buSzPts val="1150"/>
                <a:buFont typeface="Arial"/>
                <a:buNone/>
              </a:pPr>
              <a:r>
                <a:rPr lang="en-US" b="0" i="0" u="none" strike="noStrike" cap="none" dirty="0">
                  <a:solidFill>
                    <a:srgbClr val="000000"/>
                  </a:solidFill>
                  <a:latin typeface="+mj-lt"/>
                  <a:ea typeface="Gill Sans"/>
                  <a:cs typeface="Gill Sans"/>
                  <a:sym typeface="Gill Sans"/>
                </a:rPr>
                <a:t>be able to read the word or answer the question or item correctly?</a:t>
              </a:r>
              <a:endParaRPr b="0" i="0" u="none" strike="noStrike" cap="none" dirty="0">
                <a:solidFill>
                  <a:srgbClr val="000000"/>
                </a:solidFill>
                <a:latin typeface="+mj-lt"/>
                <a:sym typeface="Arial"/>
              </a:endParaRPr>
            </a:p>
          </p:txBody>
        </p:sp>
        <p:sp>
          <p:nvSpPr>
            <p:cNvPr id="37" name="Google Shape;1646;p69"/>
            <p:cNvSpPr txBox="1"/>
            <p:nvPr/>
          </p:nvSpPr>
          <p:spPr>
            <a:xfrm>
              <a:off x="2600039" y="2862712"/>
              <a:ext cx="146304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b="0" i="0" u="none" strike="noStrike" cap="none" dirty="0">
                  <a:solidFill>
                    <a:srgbClr val="000000"/>
                  </a:solidFill>
                  <a:latin typeface="+mj-lt"/>
                  <a:ea typeface="Gill Sans"/>
                  <a:cs typeface="Gill Sans"/>
                  <a:sym typeface="Gill Sans"/>
                </a:rPr>
                <a:t>Would 2 of 3 </a:t>
              </a:r>
              <a:r>
                <a:rPr lang="en-US" b="1" i="0" u="none" strike="noStrike" cap="none" dirty="0">
                  <a:solidFill>
                    <a:srgbClr val="000000"/>
                  </a:solidFill>
                  <a:latin typeface="+mj-lt"/>
                  <a:ea typeface="Gill Sans"/>
                  <a:cs typeface="Gill Sans"/>
                  <a:sym typeface="Gill Sans"/>
                </a:rPr>
                <a:t>JM</a:t>
              </a:r>
              <a:r>
                <a:rPr lang="en-US" b="1" dirty="0">
                  <a:latin typeface="+mj-lt"/>
                  <a:ea typeface="Gill Sans"/>
                  <a:cs typeface="Gill Sans"/>
                  <a:sym typeface="Gill Sans"/>
                </a:rPr>
                <a:t> </a:t>
              </a:r>
              <a:r>
                <a:rPr lang="en-US" b="0" i="0" u="none" strike="noStrike" cap="none" dirty="0">
                  <a:solidFill>
                    <a:srgbClr val="000000"/>
                  </a:solidFill>
                  <a:latin typeface="+mj-lt"/>
                  <a:ea typeface="Gill Sans"/>
                  <a:cs typeface="Gill Sans"/>
                  <a:sym typeface="Gill Sans"/>
                </a:rPr>
                <a:t>learners be able to read the word or answer the question or item correctly?</a:t>
              </a:r>
              <a:endParaRPr b="0" i="0" u="none" strike="noStrike" cap="none" dirty="0">
                <a:solidFill>
                  <a:srgbClr val="000000"/>
                </a:solidFill>
                <a:latin typeface="+mj-lt"/>
                <a:sym typeface="Arial"/>
              </a:endParaRPr>
            </a:p>
          </p:txBody>
        </p:sp>
        <p:sp>
          <p:nvSpPr>
            <p:cNvPr id="38" name="Google Shape;1647;p69"/>
            <p:cNvSpPr txBox="1"/>
            <p:nvPr/>
          </p:nvSpPr>
          <p:spPr>
            <a:xfrm>
              <a:off x="4519169" y="2862712"/>
              <a:ext cx="146304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50"/>
                <a:buFont typeface="Arial"/>
                <a:buNone/>
              </a:pPr>
              <a:r>
                <a:rPr lang="en-US" b="0" i="0" u="none" strike="noStrike" cap="none" dirty="0">
                  <a:solidFill>
                    <a:srgbClr val="000000"/>
                  </a:solidFill>
                  <a:latin typeface="+mj-lt"/>
                  <a:ea typeface="Gill Sans"/>
                  <a:cs typeface="Gill Sans"/>
                  <a:sym typeface="Gill Sans"/>
                </a:rPr>
                <a:t> Would 2 of 3 </a:t>
              </a:r>
              <a:r>
                <a:rPr lang="en-US" b="1" i="0" u="none" strike="noStrike" cap="none" dirty="0">
                  <a:solidFill>
                    <a:srgbClr val="000000"/>
                  </a:solidFill>
                  <a:latin typeface="+mj-lt"/>
                  <a:ea typeface="Gill Sans"/>
                  <a:cs typeface="Gill Sans"/>
                  <a:sym typeface="Gill Sans"/>
                </a:rPr>
                <a:t>JE </a:t>
              </a:r>
              <a:r>
                <a:rPr lang="en-US" b="0" i="0" u="none" strike="noStrike" cap="none" dirty="0">
                  <a:solidFill>
                    <a:srgbClr val="000000"/>
                  </a:solidFill>
                  <a:latin typeface="+mj-lt"/>
                  <a:ea typeface="Gill Sans"/>
                  <a:cs typeface="Gill Sans"/>
                  <a:sym typeface="Gill Sans"/>
                </a:rPr>
                <a:t>learners be able to read the word or answer the question or item correctly?</a:t>
              </a:r>
              <a:endParaRPr b="0" i="0" u="none" strike="noStrike" cap="none" dirty="0">
                <a:solidFill>
                  <a:srgbClr val="000000"/>
                </a:solidFill>
                <a:latin typeface="+mj-lt"/>
                <a:sym typeface="Arial"/>
              </a:endParaRPr>
            </a:p>
          </p:txBody>
        </p:sp>
        <p:sp>
          <p:nvSpPr>
            <p:cNvPr id="39" name="Google Shape;1655;p69"/>
            <p:cNvSpPr txBox="1"/>
            <p:nvPr/>
          </p:nvSpPr>
          <p:spPr>
            <a:xfrm>
              <a:off x="6438299" y="2862712"/>
              <a:ext cx="91440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i="0" u="none" strike="noStrike" cap="none" dirty="0">
                  <a:solidFill>
                    <a:srgbClr val="000000"/>
                  </a:solidFill>
                  <a:latin typeface="+mj-lt"/>
                  <a:ea typeface="Gill Sans"/>
                  <a:cs typeface="Gill Sans"/>
                  <a:sym typeface="Gill Sans"/>
                </a:rPr>
                <a:t>Circle</a:t>
              </a:r>
              <a:r>
                <a:rPr lang="en-US" b="1" i="0" u="none" strike="noStrike" cap="none" dirty="0">
                  <a:solidFill>
                    <a:srgbClr val="000000"/>
                  </a:solidFill>
                  <a:latin typeface="+mj-lt"/>
                  <a:ea typeface="Gill Sans"/>
                  <a:cs typeface="Gill Sans"/>
                  <a:sym typeface="Gill Sans"/>
                </a:rPr>
                <a:t> AE</a:t>
              </a:r>
              <a:r>
                <a:rPr lang="en-US" b="0" i="0" u="none" strike="noStrike" cap="none" dirty="0">
                  <a:solidFill>
                    <a:srgbClr val="000000"/>
                  </a:solidFill>
                  <a:latin typeface="+mj-lt"/>
                  <a:ea typeface="Gill Sans"/>
                  <a:cs typeface="Gill Sans"/>
                  <a:sym typeface="Gill Sans"/>
                </a:rPr>
                <a:t>, and proceed to next word, question, or item</a:t>
              </a:r>
              <a:endParaRPr b="0" i="0" u="none" strike="noStrike" cap="none" dirty="0">
                <a:solidFill>
                  <a:srgbClr val="000000"/>
                </a:solidFill>
                <a:latin typeface="+mj-lt"/>
                <a:sym typeface="Arial"/>
              </a:endParaRPr>
            </a:p>
          </p:txBody>
        </p:sp>
        <p:grpSp>
          <p:nvGrpSpPr>
            <p:cNvPr id="40" name="Group 39"/>
            <p:cNvGrpSpPr/>
            <p:nvPr/>
          </p:nvGrpSpPr>
          <p:grpSpPr>
            <a:xfrm>
              <a:off x="3185255" y="3452866"/>
              <a:ext cx="581755" cy="457200"/>
              <a:chOff x="3185255" y="3452866"/>
              <a:chExt cx="581755" cy="457200"/>
            </a:xfrm>
          </p:grpSpPr>
          <p:sp>
            <p:nvSpPr>
              <p:cNvPr id="44" name="Google Shape;1659;p69"/>
              <p:cNvSpPr/>
              <p:nvPr/>
            </p:nvSpPr>
            <p:spPr>
              <a:xfrm>
                <a:off x="318525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45" name="Google Shape;1660;p69"/>
              <p:cNvSpPr txBox="1"/>
              <p:nvPr/>
            </p:nvSpPr>
            <p:spPr>
              <a:xfrm>
                <a:off x="340125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Yes</a:t>
                </a:r>
                <a:endParaRPr b="0" i="0" u="none" strike="noStrike" cap="none" dirty="0">
                  <a:solidFill>
                    <a:srgbClr val="000000"/>
                  </a:solidFill>
                  <a:latin typeface="+mj-lt"/>
                  <a:sym typeface="Arial"/>
                </a:endParaRPr>
              </a:p>
            </p:txBody>
          </p:sp>
        </p:grpSp>
        <p:grpSp>
          <p:nvGrpSpPr>
            <p:cNvPr id="41" name="Group 40"/>
            <p:cNvGrpSpPr/>
            <p:nvPr/>
          </p:nvGrpSpPr>
          <p:grpSpPr>
            <a:xfrm>
              <a:off x="5104385" y="3452866"/>
              <a:ext cx="581755" cy="457200"/>
              <a:chOff x="5104385" y="3452866"/>
              <a:chExt cx="581755" cy="457200"/>
            </a:xfrm>
          </p:grpSpPr>
          <p:sp>
            <p:nvSpPr>
              <p:cNvPr id="42" name="Google Shape;1659;p69"/>
              <p:cNvSpPr/>
              <p:nvPr/>
            </p:nvSpPr>
            <p:spPr>
              <a:xfrm>
                <a:off x="510438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43" name="Google Shape;1660;p69"/>
              <p:cNvSpPr txBox="1"/>
              <p:nvPr/>
            </p:nvSpPr>
            <p:spPr>
              <a:xfrm>
                <a:off x="532038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Yes</a:t>
                </a:r>
                <a:endParaRPr b="0" i="0" u="none" strike="noStrike" cap="none" dirty="0">
                  <a:solidFill>
                    <a:srgbClr val="000000"/>
                  </a:solidFill>
                  <a:latin typeface="+mj-lt"/>
                  <a:sym typeface="Arial"/>
                </a:endParaRPr>
              </a:p>
            </p:txBody>
          </p:sp>
        </p:grpSp>
      </p:grpSp>
      <p:sp>
        <p:nvSpPr>
          <p:cNvPr id="54" name="Google Shape;1617;p66">
            <a:extLst>
              <a:ext uri="{FF2B5EF4-FFF2-40B4-BE49-F238E27FC236}">
                <a16:creationId xmlns:a16="http://schemas.microsoft.com/office/drawing/2014/main" id="{503AF0B1-E9AB-4A1D-96ED-6889FB6AB40B}"/>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AEB8458F-C3B6-3BB2-56A4-86A7831C34AA}"/>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199252074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69"/>
          <p:cNvSpPr txBox="1">
            <a:spLocks noGrp="1"/>
          </p:cNvSpPr>
          <p:nvPr>
            <p:ph type="title"/>
          </p:nvPr>
        </p:nvSpPr>
        <p:spPr/>
        <p:txBody>
          <a:bodyPr/>
          <a:lstStyle/>
          <a:p>
            <a:pPr lvl="0"/>
            <a:r>
              <a:rPr lang="en-US"/>
              <a:t>ROUND 1: RATING PROCEDURE </a:t>
            </a:r>
          </a:p>
        </p:txBody>
      </p:sp>
      <p:sp>
        <p:nvSpPr>
          <p:cNvPr id="1642" name="Google Shape;1642;p69"/>
          <p:cNvSpPr txBox="1">
            <a:spLocks noGrp="1"/>
          </p:cNvSpPr>
          <p:nvPr>
            <p:ph type="body" idx="1"/>
          </p:nvPr>
        </p:nvSpPr>
        <p:spPr/>
        <p:txBody>
          <a:bodyPr/>
          <a:lstStyle/>
          <a:p>
            <a:pPr marL="94234" lvl="0" indent="0">
              <a:buNone/>
            </a:pPr>
            <a:r>
              <a:rPr lang="en-US" dirty="0"/>
              <a:t>Flowchart for item ratings with words, questions, or items:</a:t>
            </a:r>
          </a:p>
          <a:p>
            <a:pPr lvl="0"/>
            <a:endParaRPr lang="en-US" dirty="0"/>
          </a:p>
          <a:p>
            <a:pPr lvl="0"/>
            <a:endParaRPr lang="en-US" dirty="0"/>
          </a:p>
          <a:p>
            <a:pPr lvl="0"/>
            <a:endParaRPr lang="en-US" dirty="0">
              <a:sym typeface="Arial"/>
            </a:endParaRPr>
          </a:p>
          <a:p>
            <a:pPr lvl="0"/>
            <a:endParaRPr lang="en-US" dirty="0"/>
          </a:p>
        </p:txBody>
      </p:sp>
      <p:grpSp>
        <p:nvGrpSpPr>
          <p:cNvPr id="26" name="Group 25"/>
          <p:cNvGrpSpPr>
            <a:grpSpLocks noChangeAspect="1"/>
          </p:cNvGrpSpPr>
          <p:nvPr/>
        </p:nvGrpSpPr>
        <p:grpSpPr>
          <a:xfrm>
            <a:off x="3258632" y="2496766"/>
            <a:ext cx="5674735" cy="3910693"/>
            <a:chOff x="680909" y="2290985"/>
            <a:chExt cx="3482330" cy="2399821"/>
          </a:xfrm>
        </p:grpSpPr>
        <p:sp>
          <p:nvSpPr>
            <p:cNvPr id="27" name="Google Shape;1644;p69"/>
            <p:cNvSpPr txBox="1"/>
            <p:nvPr/>
          </p:nvSpPr>
          <p:spPr>
            <a:xfrm>
              <a:off x="680909" y="4369753"/>
              <a:ext cx="3482330" cy="321053"/>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b="1" i="0" u="none" strike="noStrike" cap="none" dirty="0">
                  <a:solidFill>
                    <a:srgbClr val="000000"/>
                  </a:solidFill>
                  <a:latin typeface="+mj-lt"/>
                  <a:ea typeface="Gill Sans"/>
                  <a:cs typeface="Gill Sans"/>
                  <a:sym typeface="Gill Sans"/>
                </a:rPr>
                <a:t>NOTE: WHEN A CIRCLE IS MADE FOR A WORD, QUESTION, OR ITEM, PROCEED TO THE NEXT WORD, QUESTION, OR ITEM.</a:t>
              </a:r>
              <a:endParaRPr b="0" i="0" u="none" strike="noStrike" cap="none" dirty="0">
                <a:solidFill>
                  <a:srgbClr val="000000"/>
                </a:solidFill>
                <a:latin typeface="+mj-lt"/>
                <a:ea typeface="Gill Sans"/>
                <a:cs typeface="Gill Sans"/>
                <a:sym typeface="Gill Sans"/>
              </a:endParaRPr>
            </a:p>
          </p:txBody>
        </p:sp>
        <p:sp>
          <p:nvSpPr>
            <p:cNvPr id="28" name="Google Shape;1651;p69"/>
            <p:cNvSpPr txBox="1"/>
            <p:nvPr/>
          </p:nvSpPr>
          <p:spPr>
            <a:xfrm>
              <a:off x="1000525" y="3908928"/>
              <a:ext cx="823808" cy="188844"/>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b="0" i="0" u="none" strike="noStrike" cap="none" dirty="0">
                  <a:solidFill>
                    <a:srgbClr val="000000"/>
                  </a:solidFill>
                  <a:latin typeface="+mj-lt"/>
                  <a:ea typeface="Gill Sans"/>
                  <a:cs typeface="Gill Sans"/>
                  <a:sym typeface="Gill Sans"/>
                </a:rPr>
                <a:t>Circle</a:t>
              </a:r>
              <a:r>
                <a:rPr lang="en-US" b="1" i="0" u="none" strike="noStrike" cap="none" dirty="0">
                  <a:solidFill>
                    <a:srgbClr val="000000"/>
                  </a:solidFill>
                  <a:latin typeface="+mj-lt"/>
                  <a:ea typeface="Gill Sans"/>
                  <a:cs typeface="Gill Sans"/>
                  <a:sym typeface="Gill Sans"/>
                </a:rPr>
                <a:t> </a:t>
              </a:r>
              <a:r>
                <a:rPr lang="en-US" b="1" dirty="0">
                  <a:latin typeface="+mj-lt"/>
                  <a:ea typeface="Gill Sans"/>
                  <a:cs typeface="Gill Sans"/>
                  <a:sym typeface="Gill Sans"/>
                </a:rPr>
                <a:t>Yes</a:t>
              </a:r>
              <a:r>
                <a:rPr lang="en-US" b="1" i="0" u="none" strike="noStrike" cap="none" dirty="0">
                  <a:solidFill>
                    <a:srgbClr val="000000"/>
                  </a:solidFill>
                  <a:latin typeface="+mj-lt"/>
                  <a:ea typeface="Gill Sans"/>
                  <a:cs typeface="Gill Sans"/>
                  <a:sym typeface="Gill Sans"/>
                </a:rPr>
                <a:t>.</a:t>
              </a:r>
              <a:endParaRPr b="0" i="0" u="none" strike="noStrike" cap="none" dirty="0">
                <a:solidFill>
                  <a:srgbClr val="000000"/>
                </a:solidFill>
                <a:latin typeface="+mj-lt"/>
                <a:ea typeface="Gill Sans"/>
                <a:cs typeface="Gill Sans"/>
                <a:sym typeface="Gill Sans"/>
              </a:endParaRPr>
            </a:p>
          </p:txBody>
        </p:sp>
        <p:grpSp>
          <p:nvGrpSpPr>
            <p:cNvPr id="31" name="Group 30"/>
            <p:cNvGrpSpPr/>
            <p:nvPr/>
          </p:nvGrpSpPr>
          <p:grpSpPr>
            <a:xfrm>
              <a:off x="1266125" y="3452866"/>
              <a:ext cx="581755" cy="457200"/>
              <a:chOff x="1266125" y="3452866"/>
              <a:chExt cx="581755" cy="457200"/>
            </a:xfrm>
          </p:grpSpPr>
          <p:sp>
            <p:nvSpPr>
              <p:cNvPr id="52" name="Google Shape;1659;p69"/>
              <p:cNvSpPr/>
              <p:nvPr/>
            </p:nvSpPr>
            <p:spPr>
              <a:xfrm>
                <a:off x="1266125" y="3452866"/>
                <a:ext cx="292608" cy="457200"/>
              </a:xfrm>
              <a:prstGeom prst="downArrow">
                <a:avLst>
                  <a:gd name="adj1" fmla="val 50000"/>
                  <a:gd name="adj2" fmla="val 50000"/>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mj-lt"/>
                  <a:ea typeface="Arial"/>
                  <a:cs typeface="Arial"/>
                  <a:sym typeface="Arial"/>
                </a:endParaRPr>
              </a:p>
            </p:txBody>
          </p:sp>
          <p:sp>
            <p:nvSpPr>
              <p:cNvPr id="53" name="Google Shape;1660;p69"/>
              <p:cNvSpPr txBox="1"/>
              <p:nvPr/>
            </p:nvSpPr>
            <p:spPr>
              <a:xfrm>
                <a:off x="1482120" y="3452867"/>
                <a:ext cx="365760" cy="246300"/>
              </a:xfrm>
              <a:prstGeom prst="rect">
                <a:avLst/>
              </a:prstGeom>
              <a:noFill/>
              <a:ln>
                <a:noFill/>
              </a:ln>
            </p:spPr>
            <p:txBody>
              <a:bodyPr spcFirstLastPara="1" wrap="square" lIns="45720" tIns="45700" rIns="4572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Yes</a:t>
                </a:r>
                <a:endParaRPr b="0" i="0" u="none" strike="noStrike" cap="none" dirty="0">
                  <a:solidFill>
                    <a:srgbClr val="000000"/>
                  </a:solidFill>
                  <a:latin typeface="+mj-lt"/>
                  <a:sym typeface="Arial"/>
                </a:endParaRPr>
              </a:p>
            </p:txBody>
          </p:sp>
        </p:grpSp>
        <p:sp>
          <p:nvSpPr>
            <p:cNvPr id="32" name="Google Shape;1654;p69"/>
            <p:cNvSpPr txBox="1"/>
            <p:nvPr/>
          </p:nvSpPr>
          <p:spPr>
            <a:xfrm>
              <a:off x="680909" y="2290985"/>
              <a:ext cx="1463040" cy="321053"/>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b="1" i="0" u="none" strike="noStrike" cap="none" dirty="0">
                  <a:solidFill>
                    <a:srgbClr val="000000"/>
                  </a:solidFill>
                  <a:latin typeface="+mj-lt"/>
                  <a:ea typeface="Gill Sans"/>
                  <a:cs typeface="Gill Sans"/>
                  <a:sym typeface="Gill Sans"/>
                </a:rPr>
                <a:t>FOR EACH WORD, QUESTION, OR ITEM:</a:t>
              </a:r>
              <a:endParaRPr b="1" i="0" u="none" strike="noStrike" cap="none" dirty="0">
                <a:solidFill>
                  <a:srgbClr val="000000"/>
                </a:solidFill>
                <a:latin typeface="+mj-lt"/>
                <a:ea typeface="Gill Sans"/>
                <a:cs typeface="Gill Sans"/>
                <a:sym typeface="Gill Sans"/>
              </a:endParaRPr>
            </a:p>
          </p:txBody>
        </p:sp>
        <p:grpSp>
          <p:nvGrpSpPr>
            <p:cNvPr id="33" name="Group 32"/>
            <p:cNvGrpSpPr/>
            <p:nvPr/>
          </p:nvGrpSpPr>
          <p:grpSpPr>
            <a:xfrm>
              <a:off x="2143394" y="2862712"/>
              <a:ext cx="457200" cy="467704"/>
              <a:chOff x="2186556" y="2870553"/>
              <a:chExt cx="457200" cy="467704"/>
            </a:xfrm>
          </p:grpSpPr>
          <p:sp>
            <p:nvSpPr>
              <p:cNvPr id="50" name="Google Shape;1649;p69"/>
              <p:cNvSpPr txBox="1"/>
              <p:nvPr/>
            </p:nvSpPr>
            <p:spPr>
              <a:xfrm>
                <a:off x="2186556" y="2870553"/>
                <a:ext cx="365760" cy="188844"/>
              </a:xfrm>
              <a:prstGeom prst="rect">
                <a:avLst/>
              </a:prstGeom>
              <a:noFill/>
              <a:ln>
                <a:noFill/>
              </a:ln>
            </p:spPr>
            <p:txBody>
              <a:bodyPr spcFirstLastPara="1" wrap="square" lIns="45720" tIns="45700" rIns="45720" bIns="45700" anchor="t" anchorCtr="0">
                <a:spAutoFit/>
              </a:bodyPr>
              <a:lstStyle/>
              <a:p>
                <a:pPr marL="0" marR="0" lvl="0" indent="0" rtl="0">
                  <a:lnSpc>
                    <a:spcPct val="100000"/>
                  </a:lnSpc>
                  <a:spcBef>
                    <a:spcPts val="0"/>
                  </a:spcBef>
                  <a:spcAft>
                    <a:spcPts val="0"/>
                  </a:spcAft>
                  <a:buClr>
                    <a:srgbClr val="000000"/>
                  </a:buClr>
                  <a:buSzPts val="1000"/>
                  <a:buFont typeface="Arial"/>
                  <a:buNone/>
                </a:pPr>
                <a:r>
                  <a:rPr lang="en-US" b="0" i="0" u="none" strike="noStrike" cap="none" dirty="0">
                    <a:solidFill>
                      <a:schemeClr val="dk1"/>
                    </a:solidFill>
                    <a:latin typeface="+mj-lt"/>
                    <a:ea typeface="Gill Sans"/>
                    <a:cs typeface="Gill Sans"/>
                    <a:sym typeface="Gill Sans"/>
                  </a:rPr>
                  <a:t>No</a:t>
                </a:r>
                <a:endParaRPr b="0" i="0" u="none" strike="noStrike" cap="none" dirty="0">
                  <a:solidFill>
                    <a:srgbClr val="000000"/>
                  </a:solidFill>
                  <a:latin typeface="+mj-lt"/>
                  <a:sym typeface="Arial"/>
                </a:endParaRPr>
              </a:p>
            </p:txBody>
          </p:sp>
          <p:sp>
            <p:nvSpPr>
              <p:cNvPr id="51" name="Google Shape;1661;p69"/>
              <p:cNvSpPr/>
              <p:nvPr/>
            </p:nvSpPr>
            <p:spPr>
              <a:xfrm rot="16200000">
                <a:off x="2264256" y="2958757"/>
                <a:ext cx="301800" cy="457200"/>
              </a:xfrm>
              <a:prstGeom prst="downArrow">
                <a:avLst>
                  <a:gd name="adj1" fmla="val 50000"/>
                  <a:gd name="adj2" fmla="val 51526"/>
                </a:avLst>
              </a:prstGeom>
              <a:solidFill>
                <a:srgbClr val="8D2846"/>
              </a:solidFill>
              <a:ln w="9525" cap="flat" cmpd="sng">
                <a:noFill/>
                <a:prstDash val="solid"/>
                <a:round/>
                <a:headEnd type="none" w="sm" len="sm"/>
                <a:tailEnd type="none" w="sm" len="sm"/>
              </a:ln>
            </p:spPr>
            <p:txBody>
              <a:bodyPr spcFirstLastPara="1" wrap="square" lIns="45720" tIns="91425" rIns="4572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0000"/>
                  </a:solidFill>
                  <a:latin typeface="+mj-lt"/>
                  <a:ea typeface="Arial"/>
                  <a:cs typeface="Arial"/>
                  <a:sym typeface="Arial"/>
                </a:endParaRPr>
              </a:p>
            </p:txBody>
          </p:sp>
        </p:grpSp>
        <p:sp>
          <p:nvSpPr>
            <p:cNvPr id="36" name="Google Shape;1645;p69"/>
            <p:cNvSpPr txBox="1"/>
            <p:nvPr/>
          </p:nvSpPr>
          <p:spPr>
            <a:xfrm>
              <a:off x="680909" y="2862712"/>
              <a:ext cx="146304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50"/>
                <a:buFont typeface="Arial"/>
                <a:buNone/>
              </a:pPr>
              <a:r>
                <a:rPr lang="en-US" b="0" i="0" u="none" strike="noStrike" cap="none" dirty="0">
                  <a:solidFill>
                    <a:srgbClr val="000000"/>
                  </a:solidFill>
                  <a:latin typeface="+mj-lt"/>
                  <a:ea typeface="Gill Sans"/>
                  <a:cs typeface="Gill Sans"/>
                  <a:sym typeface="Gill Sans"/>
                </a:rPr>
                <a:t>Would 2 of 3 </a:t>
              </a:r>
              <a:r>
                <a:rPr lang="en-US" b="1" i="0" u="none" strike="noStrike" cap="none" dirty="0">
                  <a:solidFill>
                    <a:srgbClr val="000000"/>
                  </a:solidFill>
                  <a:latin typeface="+mj-lt"/>
                  <a:ea typeface="Gill Sans"/>
                  <a:cs typeface="Gill Sans"/>
                  <a:sym typeface="Gill Sans"/>
                </a:rPr>
                <a:t>JM </a:t>
              </a:r>
              <a:r>
                <a:rPr lang="en-US" b="0" i="0" u="none" strike="noStrike" cap="none" dirty="0">
                  <a:solidFill>
                    <a:srgbClr val="000000"/>
                  </a:solidFill>
                  <a:latin typeface="+mj-lt"/>
                  <a:ea typeface="Gill Sans"/>
                  <a:cs typeface="Gill Sans"/>
                  <a:sym typeface="Gill Sans"/>
                </a:rPr>
                <a:t>learners </a:t>
              </a:r>
              <a:endParaRPr b="0" i="0" u="none" strike="noStrike" cap="none" dirty="0">
                <a:solidFill>
                  <a:srgbClr val="000000"/>
                </a:solidFill>
                <a:latin typeface="+mj-lt"/>
                <a:sym typeface="Arial"/>
              </a:endParaRPr>
            </a:p>
            <a:p>
              <a:pPr marL="0" marR="0" lvl="0" indent="0" algn="ctr" rtl="0">
                <a:lnSpc>
                  <a:spcPct val="100000"/>
                </a:lnSpc>
                <a:spcBef>
                  <a:spcPts val="0"/>
                </a:spcBef>
                <a:spcAft>
                  <a:spcPts val="0"/>
                </a:spcAft>
                <a:buClr>
                  <a:srgbClr val="000000"/>
                </a:buClr>
                <a:buSzPts val="1150"/>
                <a:buFont typeface="Arial"/>
                <a:buNone/>
              </a:pPr>
              <a:r>
                <a:rPr lang="en-US" b="0" i="0" u="none" strike="noStrike" cap="none" dirty="0">
                  <a:solidFill>
                    <a:srgbClr val="000000"/>
                  </a:solidFill>
                  <a:latin typeface="+mj-lt"/>
                  <a:ea typeface="Gill Sans"/>
                  <a:cs typeface="Gill Sans"/>
                  <a:sym typeface="Gill Sans"/>
                </a:rPr>
                <a:t>be able to read the word or answer the question or item correctly?</a:t>
              </a:r>
              <a:endParaRPr b="0" i="0" u="none" strike="noStrike" cap="none" dirty="0">
                <a:solidFill>
                  <a:srgbClr val="000000"/>
                </a:solidFill>
                <a:latin typeface="+mj-lt"/>
                <a:sym typeface="Arial"/>
              </a:endParaRPr>
            </a:p>
          </p:txBody>
        </p:sp>
        <p:sp>
          <p:nvSpPr>
            <p:cNvPr id="39" name="Google Shape;1655;p69"/>
            <p:cNvSpPr txBox="1"/>
            <p:nvPr/>
          </p:nvSpPr>
          <p:spPr>
            <a:xfrm>
              <a:off x="2600594" y="2878035"/>
              <a:ext cx="914400" cy="585469"/>
            </a:xfrm>
            <a:prstGeom prst="rect">
              <a:avLst/>
            </a:prstGeom>
            <a:solidFill>
              <a:schemeClr val="bg1"/>
            </a:solidFill>
            <a:ln w="9525" cap="flat" cmpd="sng">
              <a:noFill/>
              <a:prstDash val="solid"/>
              <a:round/>
              <a:headEnd type="none" w="sm" len="sm"/>
              <a:tailEnd type="none" w="sm" len="sm"/>
            </a:ln>
          </p:spPr>
          <p:txBody>
            <a:bodyPr spcFirstLastPara="1" wrap="square" lIns="45720" tIns="45700" rIns="45720"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i="0" u="none" strike="noStrike" cap="none" dirty="0">
                  <a:solidFill>
                    <a:srgbClr val="000000"/>
                  </a:solidFill>
                  <a:latin typeface="+mj-lt"/>
                  <a:ea typeface="Gill Sans"/>
                  <a:cs typeface="Gill Sans"/>
                  <a:sym typeface="Gill Sans"/>
                </a:rPr>
                <a:t>Circle</a:t>
              </a:r>
              <a:r>
                <a:rPr lang="en-US" b="1" i="0" u="none" strike="noStrike" cap="none" dirty="0">
                  <a:solidFill>
                    <a:srgbClr val="000000"/>
                  </a:solidFill>
                  <a:latin typeface="+mj-lt"/>
                  <a:ea typeface="Gill Sans"/>
                  <a:cs typeface="Gill Sans"/>
                  <a:sym typeface="Gill Sans"/>
                </a:rPr>
                <a:t> No</a:t>
              </a:r>
              <a:r>
                <a:rPr lang="en-US" b="0" i="0" u="none" strike="noStrike" cap="none" dirty="0">
                  <a:solidFill>
                    <a:srgbClr val="000000"/>
                  </a:solidFill>
                  <a:latin typeface="+mj-lt"/>
                  <a:ea typeface="Gill Sans"/>
                  <a:cs typeface="Gill Sans"/>
                  <a:sym typeface="Gill Sans"/>
                </a:rPr>
                <a:t>, and proceed to next word, question, or item</a:t>
              </a:r>
              <a:endParaRPr b="0" i="0" u="none" strike="noStrike" cap="none" dirty="0">
                <a:solidFill>
                  <a:srgbClr val="000000"/>
                </a:solidFill>
                <a:latin typeface="+mj-lt"/>
                <a:sym typeface="Arial"/>
              </a:endParaRPr>
            </a:p>
          </p:txBody>
        </p:sp>
      </p:grpSp>
      <p:sp>
        <p:nvSpPr>
          <p:cNvPr id="54" name="Google Shape;1617;p66">
            <a:extLst>
              <a:ext uri="{FF2B5EF4-FFF2-40B4-BE49-F238E27FC236}">
                <a16:creationId xmlns:a16="http://schemas.microsoft.com/office/drawing/2014/main" id="{DACD7226-1E34-40B2-8CED-F66FEE3D85F1}"/>
              </a:ext>
            </a:extLst>
          </p:cNvPr>
          <p:cNvSpPr/>
          <p:nvPr/>
        </p:nvSpPr>
        <p:spPr>
          <a:xfrm>
            <a:off x="10968325" y="48785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39CC4CB9-21E1-9D4C-0802-ECAADE754B08}"/>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US" dirty="0"/>
              <a:t>Presentation 18</a:t>
            </a:r>
            <a:br>
              <a:rPr lang="en-US" dirty="0"/>
            </a:br>
            <a:br>
              <a:rPr lang="en-US" dirty="0"/>
            </a:br>
            <a:r>
              <a:rPr lang="en-US" dirty="0"/>
              <a:t>Presentation of Round 2 Outcomes</a:t>
            </a:r>
          </a:p>
        </p:txBody>
      </p:sp>
    </p:spTree>
    <p:extLst>
      <p:ext uri="{BB962C8B-B14F-4D97-AF65-F5344CB8AC3E}">
        <p14:creationId xmlns:p14="http://schemas.microsoft.com/office/powerpoint/2010/main" val="53082919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2019"/>
        <p:cNvGrpSpPr/>
        <p:nvPr/>
      </p:nvGrpSpPr>
      <p:grpSpPr>
        <a:xfrm>
          <a:off x="0" y="0"/>
          <a:ext cx="0" cy="0"/>
          <a:chOff x="0" y="0"/>
          <a:chExt cx="0" cy="0"/>
        </a:xfrm>
      </p:grpSpPr>
      <p:sp>
        <p:nvSpPr>
          <p:cNvPr id="2020" name="Google Shape;2020;p91"/>
          <p:cNvSpPr txBox="1">
            <a:spLocks noGrp="1"/>
          </p:cNvSpPr>
          <p:nvPr>
            <p:ph type="ctrTitle"/>
          </p:nvPr>
        </p:nvSpPr>
        <p:spPr>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lt2"/>
              </a:buClr>
              <a:buSzPts val="2800"/>
              <a:buFont typeface="Gill Sans"/>
              <a:buNone/>
            </a:pPr>
            <a:r>
              <a:rPr lang="en-US" sz="3600" b="1" cap="none">
                <a:solidFill>
                  <a:srgbClr val="F3F3F3"/>
                </a:solidFill>
              </a:rPr>
              <a:t>PRESENTATION</a:t>
            </a:r>
            <a:endParaRPr sz="3600" b="1">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b="1" cap="none">
                <a:solidFill>
                  <a:srgbClr val="F3F3F3"/>
                </a:solidFill>
              </a:rPr>
              <a:t> </a:t>
            </a:r>
            <a:endParaRPr sz="3600" b="1" cap="none">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a:solidFill>
                  <a:srgbClr val="F3F3F3"/>
                </a:solidFill>
              </a:rPr>
              <a:t>REVIEW ANGOFF </a:t>
            </a:r>
            <a:r>
              <a:rPr lang="en-US" sz="3600" cap="none">
                <a:solidFill>
                  <a:srgbClr val="F3F3F3"/>
                </a:solidFill>
              </a:rPr>
              <a:t>ROUND 2 RESULTS</a:t>
            </a:r>
            <a:endParaRPr sz="360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id="{67BF2A6B-FFD0-2926-AACD-AD70F79889FD}"/>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976"/>
        <p:cNvGrpSpPr/>
        <p:nvPr/>
      </p:nvGrpSpPr>
      <p:grpSpPr>
        <a:xfrm>
          <a:off x="0" y="0"/>
          <a:ext cx="0" cy="0"/>
          <a:chOff x="0" y="0"/>
          <a:chExt cx="0" cy="0"/>
        </a:xfrm>
      </p:grpSpPr>
      <p:sp>
        <p:nvSpPr>
          <p:cNvPr id="1977" name="Google Shape;1977;g9d438909de_0_29"/>
          <p:cNvSpPr txBox="1">
            <a:spLocks noGrp="1"/>
          </p:cNvSpPr>
          <p:nvPr>
            <p:ph type="title"/>
          </p:nvPr>
        </p:nvSpPr>
        <p:spPr/>
        <p:txBody>
          <a:bodyPr/>
          <a:lstStyle/>
          <a:p>
            <a:pPr lvl="0"/>
            <a:r>
              <a:rPr lang="en-US" dirty="0"/>
              <a:t>Workshop overview</a:t>
            </a:r>
          </a:p>
        </p:txBody>
      </p:sp>
      <p:sp>
        <p:nvSpPr>
          <p:cNvPr id="4" name="Google Shape;2050;ga367ccd41a_1_20">
            <a:extLst>
              <a:ext uri="{FF2B5EF4-FFF2-40B4-BE49-F238E27FC236}">
                <a16:creationId xmlns:a16="http://schemas.microsoft.com/office/drawing/2014/main" id="{ECD345AC-CA27-4FEF-B687-FF5A9FC8A2CB}"/>
              </a:ext>
            </a:extLst>
          </p:cNvPr>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5" name="Diagram 4">
            <a:extLst>
              <a:ext uri="{FF2B5EF4-FFF2-40B4-BE49-F238E27FC236}">
                <a16:creationId xmlns:a16="http://schemas.microsoft.com/office/drawing/2014/main" id="{B965017D-92EB-443C-A8C9-D6CFC87D932E}"/>
              </a:ext>
            </a:extLst>
          </p:cNvPr>
          <p:cNvGraphicFramePr/>
          <p:nvPr>
            <p:extLst>
              <p:ext uri="{D42A27DB-BD31-4B8C-83A1-F6EECF244321}">
                <p14:modId xmlns:p14="http://schemas.microsoft.com/office/powerpoint/2010/main" val="224131086"/>
              </p:ext>
            </p:extLst>
          </p:nvPr>
        </p:nvGraphicFramePr>
        <p:xfrm>
          <a:off x="609601" y="1969477"/>
          <a:ext cx="10358724" cy="4168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black and white logo&#10;&#10;Description automatically generated with low confidence">
            <a:extLst>
              <a:ext uri="{FF2B5EF4-FFF2-40B4-BE49-F238E27FC236}">
                <a16:creationId xmlns:a16="http://schemas.microsoft.com/office/drawing/2014/main" id="{06FA0AA7-F4E1-0699-0385-1E6A3ADF4AFD}"/>
              </a:ext>
            </a:extLst>
          </p:cNvPr>
          <p:cNvPicPr>
            <a:picLocks noChangeAspect="1"/>
          </p:cNvPicPr>
          <p:nvPr/>
        </p:nvPicPr>
        <p:blipFill rotWithShape="1">
          <a:blip r:embed="rId8"/>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50660646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2026"/>
        <p:cNvGrpSpPr/>
        <p:nvPr/>
      </p:nvGrpSpPr>
      <p:grpSpPr>
        <a:xfrm>
          <a:off x="0" y="0"/>
          <a:ext cx="0" cy="0"/>
          <a:chOff x="0" y="0"/>
          <a:chExt cx="0" cy="0"/>
        </a:xfrm>
      </p:grpSpPr>
      <p:sp>
        <p:nvSpPr>
          <p:cNvPr id="2027" name="Google Shape;2027;g9ac492e7be_0_15"/>
          <p:cNvSpPr txBox="1">
            <a:spLocks noGrp="1"/>
          </p:cNvSpPr>
          <p:nvPr>
            <p:ph type="title"/>
          </p:nvPr>
        </p:nvSpPr>
        <p:spPr>
          <a:xfrm>
            <a:off x="609600" y="836838"/>
            <a:ext cx="10871200" cy="580800"/>
          </a:xfrm>
        </p:spPr>
        <p:txBody>
          <a:bodyPr/>
          <a:lstStyle/>
          <a:p>
            <a:pPr lvl="0"/>
            <a:r>
              <a:rPr lang="en-US"/>
              <a:t>FINAL RESULTS AND SHIFT BETWEEN ROUNDS </a:t>
            </a:r>
          </a:p>
        </p:txBody>
      </p:sp>
      <p:sp>
        <p:nvSpPr>
          <p:cNvPr id="3" name="Text Placeholder 2"/>
          <p:cNvSpPr>
            <a:spLocks noGrp="1"/>
          </p:cNvSpPr>
          <p:nvPr>
            <p:ph type="body" idx="1"/>
          </p:nvPr>
        </p:nvSpPr>
        <p:spPr/>
        <p:txBody>
          <a:bodyPr/>
          <a:lstStyle/>
          <a:p>
            <a:pPr marL="94234" indent="0">
              <a:buNone/>
            </a:pPr>
            <a:r>
              <a:rPr lang="en-US" dirty="0"/>
              <a:t>Impact data:</a:t>
            </a:r>
          </a:p>
        </p:txBody>
      </p:sp>
      <p:sp>
        <p:nvSpPr>
          <p:cNvPr id="2029" name="Google Shape;2029;g9ac492e7be_0_15"/>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030" name="Google Shape;2030;g9ac492e7be_0_15"/>
          <p:cNvGraphicFramePr/>
          <p:nvPr/>
        </p:nvGraphicFramePr>
        <p:xfrm>
          <a:off x="609600" y="2631164"/>
          <a:ext cx="10872216" cy="3561025"/>
        </p:xfrm>
        <a:graphic>
          <a:graphicData uri="http://schemas.openxmlformats.org/drawingml/2006/table">
            <a:tbl>
              <a:tblPr>
                <a:noFill/>
                <a:tableStyleId>{AF71F6A6-84FC-4517-B84F-205E2E999F06}</a:tableStyleId>
              </a:tblPr>
              <a:tblGrid>
                <a:gridCol w="1999784">
                  <a:extLst>
                    <a:ext uri="{9D8B030D-6E8A-4147-A177-3AD203B41FA5}">
                      <a16:colId xmlns:a16="http://schemas.microsoft.com/office/drawing/2014/main" val="20000"/>
                    </a:ext>
                  </a:extLst>
                </a:gridCol>
                <a:gridCol w="1286784">
                  <a:extLst>
                    <a:ext uri="{9D8B030D-6E8A-4147-A177-3AD203B41FA5}">
                      <a16:colId xmlns:a16="http://schemas.microsoft.com/office/drawing/2014/main" val="20001"/>
                    </a:ext>
                  </a:extLst>
                </a:gridCol>
                <a:gridCol w="1286784">
                  <a:extLst>
                    <a:ext uri="{9D8B030D-6E8A-4147-A177-3AD203B41FA5}">
                      <a16:colId xmlns:a16="http://schemas.microsoft.com/office/drawing/2014/main" val="20002"/>
                    </a:ext>
                  </a:extLst>
                </a:gridCol>
                <a:gridCol w="1574716">
                  <a:extLst>
                    <a:ext uri="{9D8B030D-6E8A-4147-A177-3AD203B41FA5}">
                      <a16:colId xmlns:a16="http://schemas.microsoft.com/office/drawing/2014/main" val="20003"/>
                    </a:ext>
                  </a:extLst>
                </a:gridCol>
                <a:gridCol w="1574716">
                  <a:extLst>
                    <a:ext uri="{9D8B030D-6E8A-4147-A177-3AD203B41FA5}">
                      <a16:colId xmlns:a16="http://schemas.microsoft.com/office/drawing/2014/main" val="20004"/>
                    </a:ext>
                  </a:extLst>
                </a:gridCol>
                <a:gridCol w="1574716">
                  <a:extLst>
                    <a:ext uri="{9D8B030D-6E8A-4147-A177-3AD203B41FA5}">
                      <a16:colId xmlns:a16="http://schemas.microsoft.com/office/drawing/2014/main" val="20005"/>
                    </a:ext>
                  </a:extLst>
                </a:gridCol>
                <a:gridCol w="1574716">
                  <a:extLst>
                    <a:ext uri="{9D8B030D-6E8A-4147-A177-3AD203B41FA5}">
                      <a16:colId xmlns:a16="http://schemas.microsoft.com/office/drawing/2014/main" val="20006"/>
                    </a:ext>
                  </a:extLst>
                </a:gridCol>
              </a:tblGrid>
              <a:tr h="498325">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dirty="0">
                        <a:solidFill>
                          <a:schemeClr val="bg1"/>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gridSpan="3">
                  <a:txBody>
                    <a:bodyPr/>
                    <a:lstStyle/>
                    <a:p>
                      <a:pPr marL="0" lvl="0" indent="0" algn="ctr" rtl="0">
                        <a:spcBef>
                          <a:spcPts val="0"/>
                        </a:spcBef>
                        <a:spcAft>
                          <a:spcPts val="0"/>
                        </a:spcAft>
                        <a:buNone/>
                      </a:pPr>
                      <a:r>
                        <a:rPr lang="en-US" sz="1600" b="1" dirty="0">
                          <a:solidFill>
                            <a:schemeClr val="bg1"/>
                          </a:solidFill>
                          <a:latin typeface="+mj-lt"/>
                          <a:ea typeface="Gill Sans"/>
                          <a:cs typeface="Gill Sans"/>
                          <a:sym typeface="Gill Sans"/>
                        </a:rPr>
                        <a:t>ROUND 1</a:t>
                      </a:r>
                      <a:endParaRPr sz="1600" b="1"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hMerge="1">
                  <a:txBody>
                    <a:bodyPr/>
                    <a:lstStyle/>
                    <a:p>
                      <a:endParaRPr lang="en-US"/>
                    </a:p>
                  </a:txBody>
                  <a:tcPr/>
                </a:tc>
                <a:tc gridSpan="3">
                  <a:txBody>
                    <a:bodyPr/>
                    <a:lstStyle/>
                    <a:p>
                      <a:pPr marL="0" lvl="0" indent="0" algn="ctr" rtl="0">
                        <a:spcBef>
                          <a:spcPts val="0"/>
                        </a:spcBef>
                        <a:spcAft>
                          <a:spcPts val="0"/>
                        </a:spcAft>
                        <a:buNone/>
                      </a:pPr>
                      <a:r>
                        <a:rPr lang="en-US" sz="1600" b="1" dirty="0">
                          <a:solidFill>
                            <a:schemeClr val="bg1"/>
                          </a:solidFill>
                          <a:latin typeface="+mj-lt"/>
                          <a:ea typeface="Gill Sans"/>
                          <a:cs typeface="Gill Sans"/>
                          <a:sym typeface="Gill Sans"/>
                        </a:rPr>
                        <a:t>ROUND 2</a:t>
                      </a:r>
                      <a:endParaRPr sz="1600" b="1"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9832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bg1"/>
                          </a:solidFill>
                          <a:latin typeface="+mj-lt"/>
                          <a:ea typeface="Gill Sans"/>
                          <a:cs typeface="Gill Sans"/>
                          <a:sym typeface="Gill Sans"/>
                        </a:rPr>
                        <a:t>Minimum Proficiency Levels</a:t>
                      </a:r>
                      <a:endParaRPr sz="1600" b="1" i="0" u="none" strike="noStrike" cap="none">
                        <a:solidFill>
                          <a:schemeClr val="bg1"/>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None/>
                      </a:pPr>
                      <a:r>
                        <a:rPr lang="en-US" sz="1600" b="1">
                          <a:solidFill>
                            <a:schemeClr val="bg1"/>
                          </a:solidFill>
                          <a:latin typeface="+mj-lt"/>
                          <a:ea typeface="Gill Sans"/>
                          <a:cs typeface="Gill Sans"/>
                          <a:sym typeface="Gill Sans"/>
                        </a:rPr>
                        <a:t>Benchmark</a:t>
                      </a:r>
                      <a:endParaRPr sz="1600" b="1" u="none" strike="noStrike" cap="none">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bg1"/>
                          </a:solidFill>
                          <a:latin typeface="+mj-lt"/>
                          <a:ea typeface="Gill Sans"/>
                          <a:cs typeface="Gill Sans"/>
                          <a:sym typeface="Gill Sans"/>
                        </a:rPr>
                        <a:t>Score Range</a:t>
                      </a:r>
                      <a:endParaRPr sz="1600" b="1" i="0" u="none" strike="noStrike" cap="none">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bg1"/>
                          </a:solidFill>
                          <a:latin typeface="+mj-lt"/>
                          <a:ea typeface="Gill Sans"/>
                          <a:cs typeface="Gill Sans"/>
                          <a:sym typeface="Gill Sans"/>
                        </a:rPr>
                        <a:t>Percentage of Learners</a:t>
                      </a:r>
                      <a:endParaRPr sz="1600" b="1" i="0"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None/>
                      </a:pPr>
                      <a:r>
                        <a:rPr lang="en-US" sz="1600" b="1" dirty="0">
                          <a:solidFill>
                            <a:schemeClr val="bg1"/>
                          </a:solidFill>
                          <a:latin typeface="+mj-lt"/>
                          <a:ea typeface="Gill Sans"/>
                          <a:cs typeface="Gill Sans"/>
                          <a:sym typeface="Gill Sans"/>
                        </a:rPr>
                        <a:t>Benchmark</a:t>
                      </a:r>
                      <a:endParaRPr sz="1600" b="1"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bg1"/>
                          </a:solidFill>
                          <a:latin typeface="+mj-lt"/>
                          <a:ea typeface="Gill Sans"/>
                          <a:cs typeface="Gill Sans"/>
                          <a:sym typeface="Gill Sans"/>
                        </a:rPr>
                        <a:t>Score Range</a:t>
                      </a:r>
                      <a:endParaRPr sz="1600" b="1" i="0"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bg1"/>
                          </a:solidFill>
                          <a:latin typeface="+mj-lt"/>
                          <a:ea typeface="Gill Sans"/>
                          <a:cs typeface="Gill Sans"/>
                          <a:sym typeface="Gill Sans"/>
                        </a:rPr>
                        <a:t>Percentage of Learners</a:t>
                      </a:r>
                      <a:endParaRPr sz="1600" b="1" i="0" u="none" strike="noStrike" cap="none" dirty="0">
                        <a:solidFill>
                          <a:schemeClr val="bg1"/>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val="10002"/>
                  </a:ext>
                </a:extLst>
              </a:tr>
              <a:tr h="512875">
                <a:tc>
                  <a:txBody>
                    <a:bodyPr/>
                    <a:lstStyle/>
                    <a:p>
                      <a:pPr marL="0" marR="0" lvl="0" indent="0" algn="ctr" rtl="0">
                        <a:lnSpc>
                          <a:spcPct val="100000"/>
                        </a:lnSpc>
                        <a:spcBef>
                          <a:spcPts val="0"/>
                        </a:spcBef>
                        <a:spcAft>
                          <a:spcPts val="0"/>
                        </a:spcAft>
                        <a:buClr>
                          <a:srgbClr val="000000"/>
                        </a:buClr>
                        <a:buSzPts val="1600"/>
                        <a:buFont typeface="Arial"/>
                        <a:buNone/>
                      </a:pPr>
                      <a:r>
                        <a:rPr lang="en-US" sz="1600" dirty="0">
                          <a:solidFill>
                            <a:srgbClr val="000000"/>
                          </a:solidFill>
                          <a:latin typeface="+mj-lt"/>
                          <a:ea typeface="Gill Sans"/>
                          <a:cs typeface="Gill Sans"/>
                          <a:sym typeface="Gill Sans"/>
                        </a:rPr>
                        <a:t>Below Partially </a:t>
                      </a:r>
                      <a:r>
                        <a:rPr lang="en-US" sz="1600" u="none" strike="noStrike" cap="none" dirty="0">
                          <a:solidFill>
                            <a:srgbClr val="000000"/>
                          </a:solidFill>
                          <a:latin typeface="+mj-lt"/>
                          <a:ea typeface="Gill Sans"/>
                          <a:cs typeface="Gill Sans"/>
                          <a:sym typeface="Gill Sans"/>
                        </a:rPr>
                        <a:t>Meets</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a:solidFill>
                            <a:srgbClr val="000000"/>
                          </a:solidFill>
                          <a:latin typeface="+mj-lt"/>
                          <a:ea typeface="Gill Sans"/>
                          <a:cs typeface="Gill Sans"/>
                          <a:sym typeface="Gill Sans"/>
                        </a:rPr>
                        <a:t>N/A</a:t>
                      </a:r>
                      <a:endParaRPr sz="1600" u="none" strike="noStrike" cap="none">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mj-lt"/>
                          <a:ea typeface="Gill Sans"/>
                          <a:cs typeface="Gill Sans"/>
                          <a:sym typeface="Gill Sans"/>
                        </a:rPr>
                        <a:t>0</a:t>
                      </a:r>
                      <a:r>
                        <a:rPr lang="en-US" sz="1400" b="0" i="0" u="none" strike="noStrike" cap="none" dirty="0">
                          <a:solidFill>
                            <a:srgbClr val="000000"/>
                          </a:solidFill>
                          <a:effectLst/>
                          <a:latin typeface="+mj-lt"/>
                          <a:ea typeface="Gill Sans MT"/>
                          <a:cs typeface="Gill Sans MT"/>
                          <a:sym typeface="Arial"/>
                        </a:rPr>
                        <a:t>–</a:t>
                      </a:r>
                      <a:r>
                        <a:rPr lang="en-US" sz="1600" u="none" strike="noStrike" cap="none" dirty="0">
                          <a:solidFill>
                            <a:srgbClr val="000000"/>
                          </a:solidFill>
                          <a:latin typeface="+mj-lt"/>
                          <a:ea typeface="Gill Sans"/>
                          <a:cs typeface="Gill Sans"/>
                          <a:sym typeface="Gill Sans"/>
                        </a:rPr>
                        <a:t>12</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mj-lt"/>
                          <a:ea typeface="Gill Sans"/>
                          <a:cs typeface="Gill Sans"/>
                          <a:sym typeface="Gill Sans"/>
                        </a:rPr>
                        <a:t>44.5%</a:t>
                      </a:r>
                      <a:endParaRPr sz="1400" u="none" strike="noStrike" cap="none">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a:solidFill>
                            <a:srgbClr val="000000"/>
                          </a:solidFill>
                          <a:latin typeface="+mj-lt"/>
                          <a:ea typeface="Gill Sans"/>
                          <a:cs typeface="Gill Sans"/>
                          <a:sym typeface="Gill Sans"/>
                        </a:rPr>
                        <a:t>N/A</a:t>
                      </a:r>
                      <a:endParaRPr sz="1600" u="none" strike="noStrike" cap="none">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mj-lt"/>
                          <a:ea typeface="Gill Sans"/>
                          <a:cs typeface="Gill Sans"/>
                          <a:sym typeface="Gill Sans"/>
                        </a:rPr>
                        <a:t>0</a:t>
                      </a:r>
                      <a:r>
                        <a:rPr lang="en-US" sz="1400" b="0" i="0" u="none" strike="noStrike" cap="none" dirty="0">
                          <a:solidFill>
                            <a:srgbClr val="000000"/>
                          </a:solidFill>
                          <a:effectLst/>
                          <a:latin typeface="+mj-lt"/>
                          <a:ea typeface="Gill Sans MT"/>
                          <a:cs typeface="Gill Sans MT"/>
                          <a:sym typeface="Arial"/>
                        </a:rPr>
                        <a:t>–</a:t>
                      </a:r>
                      <a:r>
                        <a:rPr lang="en-US" sz="1600" u="none" strike="noStrike" cap="none" dirty="0">
                          <a:solidFill>
                            <a:srgbClr val="000000"/>
                          </a:solidFill>
                          <a:latin typeface="+mj-lt"/>
                          <a:ea typeface="Gill Sans"/>
                          <a:cs typeface="Gill Sans"/>
                          <a:sym typeface="Gill Sans"/>
                        </a:rPr>
                        <a:t>1</a:t>
                      </a:r>
                      <a:r>
                        <a:rPr lang="en-US" sz="1600" dirty="0">
                          <a:solidFill>
                            <a:srgbClr val="000000"/>
                          </a:solidFill>
                          <a:latin typeface="+mj-lt"/>
                          <a:ea typeface="Gill Sans"/>
                          <a:cs typeface="Gill Sans"/>
                          <a:sym typeface="Gill Sans"/>
                        </a:rPr>
                        <a:t>4</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a:solidFill>
                            <a:srgbClr val="000000"/>
                          </a:solidFill>
                          <a:latin typeface="+mj-lt"/>
                          <a:ea typeface="Gill Sans"/>
                          <a:cs typeface="Gill Sans"/>
                          <a:sym typeface="Gill Sans"/>
                        </a:rPr>
                        <a:t>50</a:t>
                      </a:r>
                      <a:r>
                        <a:rPr lang="en-US" sz="1600" b="0" i="0" u="none" strike="noStrike" cap="none">
                          <a:solidFill>
                            <a:srgbClr val="000000"/>
                          </a:solidFill>
                          <a:latin typeface="+mj-lt"/>
                          <a:ea typeface="Gill Sans"/>
                          <a:cs typeface="Gill Sans"/>
                          <a:sym typeface="Gill Sans"/>
                        </a:rPr>
                        <a:t>.</a:t>
                      </a:r>
                      <a:r>
                        <a:rPr lang="en-US" sz="1600">
                          <a:solidFill>
                            <a:srgbClr val="000000"/>
                          </a:solidFill>
                          <a:latin typeface="+mj-lt"/>
                          <a:ea typeface="Gill Sans"/>
                          <a:cs typeface="Gill Sans"/>
                          <a:sym typeface="Gill Sans"/>
                        </a:rPr>
                        <a:t>4</a:t>
                      </a:r>
                      <a:r>
                        <a:rPr lang="en-US" sz="1600" b="0" i="0" u="none" strike="noStrike" cap="none">
                          <a:solidFill>
                            <a:srgbClr val="000000"/>
                          </a:solidFill>
                          <a:latin typeface="+mj-lt"/>
                          <a:ea typeface="Gill Sans"/>
                          <a:cs typeface="Gill Sans"/>
                          <a:sym typeface="Gill Sans"/>
                        </a:rPr>
                        <a:t>%</a:t>
                      </a:r>
                      <a:endParaRPr sz="1400" b="0" i="0" u="none" strike="noStrike" cap="none">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1287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rgbClr val="000000"/>
                          </a:solidFill>
                          <a:latin typeface="+mj-lt"/>
                          <a:ea typeface="Gill Sans"/>
                          <a:cs typeface="Gill Sans"/>
                          <a:sym typeface="Gill Sans"/>
                        </a:rPr>
                        <a:t>Partially Meets</a:t>
                      </a:r>
                      <a:endParaRPr sz="1600" b="0" i="0" u="none" strike="noStrike" cap="none">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dirty="0">
                          <a:solidFill>
                            <a:srgbClr val="000000"/>
                          </a:solidFill>
                          <a:latin typeface="+mj-lt"/>
                          <a:ea typeface="Gill Sans"/>
                          <a:cs typeface="Gill Sans"/>
                          <a:sym typeface="Gill Sans"/>
                        </a:rPr>
                        <a:t>13</a:t>
                      </a:r>
                      <a:endParaRPr sz="160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mj-lt"/>
                          <a:ea typeface="Gill Sans"/>
                          <a:cs typeface="Gill Sans"/>
                          <a:sym typeface="Gill Sans"/>
                        </a:rPr>
                        <a:t>13</a:t>
                      </a:r>
                      <a:r>
                        <a:rPr lang="en-US" sz="1400" b="0" i="0" u="none" strike="noStrike" cap="none" dirty="0">
                          <a:solidFill>
                            <a:srgbClr val="000000"/>
                          </a:solidFill>
                          <a:effectLst/>
                          <a:latin typeface="+mj-lt"/>
                          <a:ea typeface="Gill Sans MT"/>
                          <a:cs typeface="Gill Sans MT"/>
                          <a:sym typeface="Arial"/>
                        </a:rPr>
                        <a:t>–</a:t>
                      </a:r>
                      <a:r>
                        <a:rPr lang="en-US" sz="1600" u="none" strike="noStrike" cap="none" dirty="0">
                          <a:solidFill>
                            <a:srgbClr val="000000"/>
                          </a:solidFill>
                          <a:latin typeface="+mj-lt"/>
                          <a:ea typeface="Gill Sans"/>
                          <a:cs typeface="Gill Sans"/>
                          <a:sym typeface="Gill Sans"/>
                        </a:rPr>
                        <a:t>23</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rgbClr val="000000"/>
                          </a:solidFill>
                          <a:latin typeface="+mj-lt"/>
                          <a:ea typeface="Gill Sans"/>
                          <a:cs typeface="Gill Sans"/>
                          <a:sym typeface="Gill Sans"/>
                        </a:rPr>
                        <a:t>34.7%</a:t>
                      </a:r>
                      <a:endParaRPr sz="1600" b="0" i="0" u="none" strike="noStrike" cap="none">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a:solidFill>
                            <a:srgbClr val="000000"/>
                          </a:solidFill>
                          <a:latin typeface="+mj-lt"/>
                          <a:ea typeface="Gill Sans"/>
                          <a:cs typeface="Gill Sans"/>
                          <a:sym typeface="Gill Sans"/>
                        </a:rPr>
                        <a:t>15</a:t>
                      </a:r>
                      <a:endParaRPr sz="1600" u="none" strike="noStrike" cap="none">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mj-lt"/>
                          <a:ea typeface="Gill Sans"/>
                          <a:cs typeface="Gill Sans"/>
                          <a:sym typeface="Gill Sans"/>
                        </a:rPr>
                        <a:t>1</a:t>
                      </a:r>
                      <a:r>
                        <a:rPr lang="en-US" sz="1600" dirty="0">
                          <a:solidFill>
                            <a:srgbClr val="000000"/>
                          </a:solidFill>
                          <a:latin typeface="+mj-lt"/>
                          <a:ea typeface="Gill Sans"/>
                          <a:cs typeface="Gill Sans"/>
                          <a:sym typeface="Gill Sans"/>
                        </a:rPr>
                        <a:t>5</a:t>
                      </a:r>
                      <a:r>
                        <a:rPr lang="en-US" sz="1400" b="0" i="0" u="none" strike="noStrike" cap="none" dirty="0">
                          <a:solidFill>
                            <a:srgbClr val="000000"/>
                          </a:solidFill>
                          <a:effectLst/>
                          <a:latin typeface="+mj-lt"/>
                          <a:ea typeface="Gill Sans MT"/>
                          <a:cs typeface="Gill Sans MT"/>
                          <a:sym typeface="Arial"/>
                        </a:rPr>
                        <a:t>–</a:t>
                      </a:r>
                      <a:r>
                        <a:rPr lang="en-US" sz="1600" u="none" strike="noStrike" cap="none" dirty="0">
                          <a:solidFill>
                            <a:srgbClr val="000000"/>
                          </a:solidFill>
                          <a:latin typeface="+mj-lt"/>
                          <a:ea typeface="Gill Sans"/>
                          <a:cs typeface="Gill Sans"/>
                          <a:sym typeface="Gill Sans"/>
                        </a:rPr>
                        <a:t>2</a:t>
                      </a:r>
                      <a:r>
                        <a:rPr lang="en-US" sz="1600" dirty="0">
                          <a:solidFill>
                            <a:srgbClr val="000000"/>
                          </a:solidFill>
                          <a:latin typeface="+mj-lt"/>
                          <a:ea typeface="Gill Sans"/>
                          <a:cs typeface="Gill Sans"/>
                          <a:sym typeface="Gill Sans"/>
                        </a:rPr>
                        <a:t>2</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a:solidFill>
                            <a:srgbClr val="000000"/>
                          </a:solidFill>
                          <a:latin typeface="+mj-lt"/>
                          <a:ea typeface="Gill Sans"/>
                          <a:cs typeface="Gill Sans"/>
                          <a:sym typeface="Gill Sans"/>
                        </a:rPr>
                        <a:t>25</a:t>
                      </a:r>
                      <a:r>
                        <a:rPr lang="en-US" sz="1600" u="none" strike="noStrike" cap="none">
                          <a:solidFill>
                            <a:srgbClr val="000000"/>
                          </a:solidFill>
                          <a:latin typeface="+mj-lt"/>
                          <a:ea typeface="Gill Sans"/>
                          <a:cs typeface="Gill Sans"/>
                          <a:sym typeface="Gill Sans"/>
                        </a:rPr>
                        <a:t>.</a:t>
                      </a:r>
                      <a:r>
                        <a:rPr lang="en-US" sz="1600">
                          <a:solidFill>
                            <a:srgbClr val="000000"/>
                          </a:solidFill>
                          <a:latin typeface="+mj-lt"/>
                          <a:ea typeface="Gill Sans"/>
                          <a:cs typeface="Gill Sans"/>
                          <a:sym typeface="Gill Sans"/>
                        </a:rPr>
                        <a:t>2</a:t>
                      </a:r>
                      <a:r>
                        <a:rPr lang="en-US" sz="1600" u="none" strike="noStrike" cap="none">
                          <a:solidFill>
                            <a:srgbClr val="000000"/>
                          </a:solidFill>
                          <a:latin typeface="+mj-lt"/>
                          <a:ea typeface="Gill Sans"/>
                          <a:cs typeface="Gill Sans"/>
                          <a:sym typeface="Gill Sans"/>
                        </a:rPr>
                        <a:t>%</a:t>
                      </a:r>
                      <a:endParaRPr sz="1600" b="0" i="0" u="none" strike="noStrike" cap="none">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1287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rgbClr val="000000"/>
                          </a:solidFill>
                          <a:latin typeface="+mj-lt"/>
                          <a:ea typeface="Gill Sans"/>
                          <a:cs typeface="Gill Sans"/>
                          <a:sym typeface="Gill Sans"/>
                        </a:rPr>
                        <a:t>Meets</a:t>
                      </a:r>
                      <a:endParaRPr sz="1600" b="0" i="0" u="none" strike="noStrike" cap="none">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a:solidFill>
                            <a:srgbClr val="000000"/>
                          </a:solidFill>
                          <a:latin typeface="+mj-lt"/>
                          <a:ea typeface="Gill Sans"/>
                          <a:cs typeface="Gill Sans"/>
                          <a:sym typeface="Gill Sans"/>
                        </a:rPr>
                        <a:t>24</a:t>
                      </a:r>
                      <a:endParaRPr sz="1600" b="0" i="0" u="none" strike="noStrike" cap="none">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24</a:t>
                      </a:r>
                      <a:r>
                        <a:rPr lang="en-US" sz="1400" b="0" i="0" u="none" strike="noStrike" cap="none" dirty="0">
                          <a:solidFill>
                            <a:srgbClr val="000000"/>
                          </a:solidFill>
                          <a:effectLst/>
                          <a:latin typeface="+mj-lt"/>
                          <a:ea typeface="Gill Sans MT"/>
                          <a:cs typeface="Gill Sans MT"/>
                          <a:sym typeface="Arial"/>
                        </a:rPr>
                        <a:t>–</a:t>
                      </a:r>
                      <a:r>
                        <a:rPr lang="en-US" sz="1600" b="0" i="0" u="none" strike="noStrike" cap="none" dirty="0">
                          <a:solidFill>
                            <a:srgbClr val="000000"/>
                          </a:solidFill>
                          <a:latin typeface="+mj-lt"/>
                          <a:ea typeface="Gill Sans"/>
                          <a:cs typeface="Gill Sans"/>
                          <a:sym typeface="Gill Sans"/>
                        </a:rPr>
                        <a:t>34</a:t>
                      </a:r>
                      <a:endParaRPr sz="1400" u="none" strike="noStrike" cap="none" dirty="0">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17.6%</a:t>
                      </a:r>
                      <a:endParaRPr sz="1400" u="none" strike="noStrike" cap="none" dirty="0">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dirty="0">
                          <a:solidFill>
                            <a:srgbClr val="000000"/>
                          </a:solidFill>
                          <a:latin typeface="+mj-lt"/>
                          <a:ea typeface="Gill Sans"/>
                          <a:cs typeface="Gill Sans"/>
                          <a:sym typeface="Gill Sans"/>
                        </a:rPr>
                        <a:t>23</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2</a:t>
                      </a:r>
                      <a:r>
                        <a:rPr lang="en-US" sz="1600" dirty="0">
                          <a:solidFill>
                            <a:srgbClr val="000000"/>
                          </a:solidFill>
                          <a:latin typeface="+mj-lt"/>
                          <a:ea typeface="Gill Sans"/>
                          <a:cs typeface="Gill Sans"/>
                          <a:sym typeface="Gill Sans"/>
                        </a:rPr>
                        <a:t>3</a:t>
                      </a:r>
                      <a:r>
                        <a:rPr lang="en-US" sz="1400" b="0" i="0" u="none" strike="noStrike" cap="none" dirty="0">
                          <a:solidFill>
                            <a:srgbClr val="000000"/>
                          </a:solidFill>
                          <a:effectLst/>
                          <a:latin typeface="+mj-lt"/>
                          <a:ea typeface="Gill Sans MT"/>
                          <a:cs typeface="Gill Sans MT"/>
                          <a:sym typeface="Arial"/>
                        </a:rPr>
                        <a:t>–</a:t>
                      </a:r>
                      <a:r>
                        <a:rPr lang="en-US" sz="1600" b="0" i="0" u="none" strike="noStrike" cap="none" dirty="0">
                          <a:solidFill>
                            <a:srgbClr val="000000"/>
                          </a:solidFill>
                          <a:latin typeface="+mj-lt"/>
                          <a:ea typeface="Gill Sans"/>
                          <a:cs typeface="Gill Sans"/>
                          <a:sym typeface="Gill Sans"/>
                        </a:rPr>
                        <a:t>3</a:t>
                      </a:r>
                      <a:r>
                        <a:rPr lang="en-US" sz="1600" dirty="0">
                          <a:solidFill>
                            <a:srgbClr val="000000"/>
                          </a:solidFill>
                          <a:latin typeface="+mj-lt"/>
                          <a:ea typeface="Gill Sans"/>
                          <a:cs typeface="Gill Sans"/>
                          <a:sym typeface="Gill Sans"/>
                        </a:rPr>
                        <a:t>1</a:t>
                      </a:r>
                      <a:endParaRPr sz="14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mj-lt"/>
                          <a:ea typeface="Gill Sans"/>
                          <a:cs typeface="Gill Sans"/>
                          <a:sym typeface="Gill Sans"/>
                        </a:rPr>
                        <a:t>1</a:t>
                      </a:r>
                      <a:r>
                        <a:rPr lang="en-US" sz="1600">
                          <a:solidFill>
                            <a:srgbClr val="000000"/>
                          </a:solidFill>
                          <a:latin typeface="+mj-lt"/>
                          <a:ea typeface="Gill Sans"/>
                          <a:cs typeface="Gill Sans"/>
                          <a:sym typeface="Gill Sans"/>
                        </a:rPr>
                        <a:t>4</a:t>
                      </a:r>
                      <a:r>
                        <a:rPr lang="en-US" sz="1600" b="0" i="0" u="none" strike="noStrike" cap="none">
                          <a:solidFill>
                            <a:srgbClr val="000000"/>
                          </a:solidFill>
                          <a:latin typeface="+mj-lt"/>
                          <a:ea typeface="Gill Sans"/>
                          <a:cs typeface="Gill Sans"/>
                          <a:sym typeface="Gill Sans"/>
                        </a:rPr>
                        <a:t>.6%</a:t>
                      </a:r>
                      <a:endParaRPr sz="1400" b="0" i="0" u="none" strike="noStrike" cap="none">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1287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rgbClr val="000000"/>
                          </a:solidFill>
                          <a:latin typeface="+mj-lt"/>
                          <a:ea typeface="Gill Sans"/>
                          <a:cs typeface="Gill Sans"/>
                          <a:sym typeface="Gill Sans"/>
                        </a:rPr>
                        <a:t>Exceeds</a:t>
                      </a:r>
                      <a:endParaRPr sz="1600" b="0" i="0" u="none" strike="noStrike" cap="none">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a:solidFill>
                            <a:srgbClr val="000000"/>
                          </a:solidFill>
                          <a:latin typeface="+mj-lt"/>
                          <a:ea typeface="Gill Sans"/>
                          <a:cs typeface="Gill Sans"/>
                          <a:sym typeface="Gill Sans"/>
                        </a:rPr>
                        <a:t>35</a:t>
                      </a:r>
                      <a:endParaRPr sz="1600" b="0" i="0" u="none" strike="noStrike" cap="none">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35</a:t>
                      </a:r>
                      <a:r>
                        <a:rPr lang="en-US" sz="1400" b="0" i="0" u="none" strike="noStrike" cap="none" dirty="0">
                          <a:solidFill>
                            <a:srgbClr val="000000"/>
                          </a:solidFill>
                          <a:effectLst/>
                          <a:latin typeface="+mj-lt"/>
                          <a:ea typeface="Gill Sans MT"/>
                          <a:cs typeface="Gill Sans MT"/>
                          <a:sym typeface="Arial"/>
                        </a:rPr>
                        <a:t>–</a:t>
                      </a:r>
                      <a:r>
                        <a:rPr lang="en-US" sz="1600" b="0" i="0" u="none" strike="noStrike" cap="none" dirty="0">
                          <a:solidFill>
                            <a:srgbClr val="000000"/>
                          </a:solidFill>
                          <a:latin typeface="+mj-lt"/>
                          <a:ea typeface="Gill Sans"/>
                          <a:cs typeface="Gill Sans"/>
                          <a:sym typeface="Gill Sans"/>
                        </a:rPr>
                        <a:t>40</a:t>
                      </a:r>
                      <a:endParaRPr sz="1400" u="none" strike="noStrike" cap="none" dirty="0">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mj-lt"/>
                          <a:ea typeface="Gill Sans"/>
                          <a:cs typeface="Gill Sans"/>
                          <a:sym typeface="Gill Sans"/>
                        </a:rPr>
                        <a:t>3.2%</a:t>
                      </a:r>
                      <a:endParaRPr sz="1400" u="none" strike="noStrike" cap="none">
                        <a:solidFill>
                          <a:srgbClr val="000000"/>
                        </a:solidFill>
                        <a:latin typeface="+mj-lt"/>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r>
                        <a:rPr lang="en-US" sz="1600" dirty="0">
                          <a:solidFill>
                            <a:srgbClr val="000000"/>
                          </a:solidFill>
                          <a:latin typeface="+mj-lt"/>
                          <a:ea typeface="Gill Sans"/>
                          <a:cs typeface="Gill Sans"/>
                          <a:sym typeface="Gill Sans"/>
                        </a:rPr>
                        <a:t>32</a:t>
                      </a:r>
                      <a:endParaRPr sz="16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Gill Sans"/>
                          <a:cs typeface="Gill Sans"/>
                          <a:sym typeface="Gill Sans"/>
                        </a:rPr>
                        <a:t>3</a:t>
                      </a:r>
                      <a:r>
                        <a:rPr lang="en-US" sz="1600" dirty="0">
                          <a:solidFill>
                            <a:srgbClr val="000000"/>
                          </a:solidFill>
                          <a:latin typeface="+mj-lt"/>
                          <a:ea typeface="Gill Sans"/>
                          <a:cs typeface="Gill Sans"/>
                          <a:sym typeface="Gill Sans"/>
                        </a:rPr>
                        <a:t>2</a:t>
                      </a:r>
                      <a:r>
                        <a:rPr lang="en-US" sz="1400" b="0" i="0" u="none" strike="noStrike" cap="none" dirty="0">
                          <a:solidFill>
                            <a:srgbClr val="000000"/>
                          </a:solidFill>
                          <a:effectLst/>
                          <a:latin typeface="+mj-lt"/>
                          <a:ea typeface="Gill Sans MT"/>
                          <a:cs typeface="Gill Sans MT"/>
                          <a:sym typeface="Arial"/>
                        </a:rPr>
                        <a:t>–</a:t>
                      </a:r>
                      <a:r>
                        <a:rPr lang="en-US" sz="1600" b="0" i="0" u="none" strike="noStrike" cap="none" dirty="0">
                          <a:solidFill>
                            <a:srgbClr val="000000"/>
                          </a:solidFill>
                          <a:latin typeface="+mj-lt"/>
                          <a:ea typeface="Gill Sans"/>
                          <a:cs typeface="Gill Sans"/>
                          <a:sym typeface="Gill Sans"/>
                        </a:rPr>
                        <a:t>40</a:t>
                      </a:r>
                      <a:endParaRPr sz="1400" b="0" i="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a:solidFill>
                            <a:srgbClr val="000000"/>
                          </a:solidFill>
                          <a:latin typeface="+mj-lt"/>
                          <a:ea typeface="Gill Sans"/>
                          <a:cs typeface="Gill Sans"/>
                          <a:sym typeface="Gill Sans"/>
                        </a:rPr>
                        <a:t>9.8</a:t>
                      </a:r>
                      <a:r>
                        <a:rPr lang="en-US" sz="1600" b="0" i="0" u="none" strike="noStrike" cap="none">
                          <a:solidFill>
                            <a:srgbClr val="000000"/>
                          </a:solidFill>
                          <a:latin typeface="+mj-lt"/>
                          <a:ea typeface="Gill Sans"/>
                          <a:cs typeface="Gill Sans"/>
                          <a:sym typeface="Gill Sans"/>
                        </a:rPr>
                        <a:t>%</a:t>
                      </a:r>
                      <a:endParaRPr sz="1400" b="0" i="0" u="none" strike="noStrike" cap="none">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12875">
                <a:tc gridSpan="3">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rgbClr val="000000"/>
                          </a:solidFill>
                          <a:latin typeface="+mj-lt"/>
                          <a:ea typeface="Gill Sans"/>
                          <a:cs typeface="Gill Sans"/>
                          <a:sym typeface="Gill Sans"/>
                        </a:rPr>
                        <a:t>Total</a:t>
                      </a:r>
                      <a:endParaRPr sz="1600" b="0" i="0" u="none" strike="noStrike" cap="none">
                        <a:solidFill>
                          <a:srgbClr val="000000"/>
                        </a:solidFill>
                        <a:latin typeface="+mj-lt"/>
                        <a:ea typeface="Gill Sans"/>
                        <a:cs typeface="Gill Sans"/>
                        <a:sym typeface="Gill Sans"/>
                      </a:endParaRPr>
                    </a:p>
                  </a:txBody>
                  <a:tcPr marL="7625" marR="7625" marT="7625" marB="0"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rgbClr val="000000"/>
                          </a:solidFill>
                          <a:latin typeface="+mj-lt"/>
                          <a:ea typeface="Gill Sans"/>
                          <a:cs typeface="Gill Sans"/>
                          <a:sym typeface="Gill Sans"/>
                        </a:rPr>
                        <a:t>100.0%</a:t>
                      </a:r>
                      <a:endParaRPr sz="1600" b="0" i="0" u="none" strike="noStrike" cap="none">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None/>
                      </a:pPr>
                      <a:endParaRPr sz="1600" u="none" strike="noStrike" cap="none">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mj-lt"/>
                          <a:ea typeface="Gill Sans"/>
                          <a:cs typeface="Gill Sans"/>
                          <a:sym typeface="Gill Sans"/>
                        </a:rPr>
                        <a:t>100.0%</a:t>
                      </a:r>
                      <a:endParaRPr sz="1600" u="none" strike="noStrike" cap="none" dirty="0">
                        <a:solidFill>
                          <a:srgbClr val="000000"/>
                        </a:solidFill>
                        <a:latin typeface="+mj-lt"/>
                        <a:ea typeface="Gill Sans"/>
                        <a:cs typeface="Gill Sans"/>
                        <a:sym typeface="Gill Sans"/>
                      </a:endParaRPr>
                    </a:p>
                  </a:txBody>
                  <a:tcPr marL="7625" marR="7625" marT="7625" marB="0"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US" dirty="0"/>
              <a:t>Presentation 19</a:t>
            </a:r>
            <a:br>
              <a:rPr lang="en-US" dirty="0"/>
            </a:br>
            <a:br>
              <a:rPr lang="en-US" dirty="0"/>
            </a:br>
            <a:r>
              <a:rPr lang="en-US" dirty="0"/>
              <a:t>Workshop Evaluation</a:t>
            </a:r>
          </a:p>
        </p:txBody>
      </p:sp>
    </p:spTree>
    <p:extLst>
      <p:ext uri="{BB962C8B-B14F-4D97-AF65-F5344CB8AC3E}">
        <p14:creationId xmlns:p14="http://schemas.microsoft.com/office/powerpoint/2010/main" val="224602341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2004"/>
        <p:cNvGrpSpPr/>
        <p:nvPr/>
      </p:nvGrpSpPr>
      <p:grpSpPr>
        <a:xfrm>
          <a:off x="0" y="0"/>
          <a:ext cx="0" cy="0"/>
          <a:chOff x="0" y="0"/>
          <a:chExt cx="0" cy="0"/>
        </a:xfrm>
      </p:grpSpPr>
      <p:sp>
        <p:nvSpPr>
          <p:cNvPr id="2005" name="Google Shape;2005;p89"/>
          <p:cNvSpPr txBox="1">
            <a:spLocks noGrp="1"/>
          </p:cNvSpPr>
          <p:nvPr>
            <p:ph type="ctrTitle"/>
          </p:nvPr>
        </p:nvSpPr>
        <p:spPr>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lt2"/>
              </a:buClr>
              <a:buSzPts val="2800"/>
              <a:buFont typeface="Gill Sans"/>
              <a:buNone/>
            </a:pPr>
            <a:endParaRPr lang="en-US" sz="3600" b="1">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b="1" cap="none">
                <a:solidFill>
                  <a:srgbClr val="F3F3F3"/>
                </a:solidFill>
              </a:rPr>
              <a:t> </a:t>
            </a:r>
          </a:p>
          <a:p>
            <a:pPr marL="0" lvl="0" indent="0" algn="ctr" rtl="0">
              <a:lnSpc>
                <a:spcPct val="100000"/>
              </a:lnSpc>
              <a:spcBef>
                <a:spcPts val="0"/>
              </a:spcBef>
              <a:spcAft>
                <a:spcPts val="0"/>
              </a:spcAft>
              <a:buClr>
                <a:schemeClr val="lt2"/>
              </a:buClr>
              <a:buSzPts val="2800"/>
              <a:buFont typeface="Gill Sans"/>
              <a:buNone/>
            </a:pPr>
            <a:r>
              <a:rPr lang="en-US" sz="3600" b="1" cap="none">
                <a:solidFill>
                  <a:srgbClr val="F3F3F3"/>
                </a:solidFill>
              </a:rPr>
              <a:t>WORKSHOP </a:t>
            </a:r>
            <a:r>
              <a:rPr lang="en-US" sz="3600" b="1" cap="none">
                <a:solidFill>
                  <a:srgbClr val="F3F3F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
                  </a:ext>
                </a:extLst>
              </a:rPr>
              <a:t>EVALUATION</a:t>
            </a:r>
            <a:endParaRPr lang="en-US" sz="3600" b="1">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id="{64CC03DC-D0CF-30E2-4779-53D44813C2A2}"/>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POLICY LINKING?</a:t>
            </a:r>
          </a:p>
        </p:txBody>
      </p:sp>
      <p:sp>
        <p:nvSpPr>
          <p:cNvPr id="440" name="Google Shape;440;g9c7fbe508c_0_846"/>
          <p:cNvSpPr txBox="1">
            <a:spLocks noGrp="1"/>
          </p:cNvSpPr>
          <p:nvPr>
            <p:ph type="body" idx="1"/>
          </p:nvPr>
        </p:nvSpPr>
        <p:spPr/>
        <p:txBody>
          <a:bodyPr/>
          <a:lstStyle/>
          <a:p>
            <a:pPr marL="94234" lvl="0" indent="0">
              <a:buNone/>
            </a:pPr>
            <a:r>
              <a:rPr lang="en-US" dirty="0"/>
              <a:t>Policy linking is the process we will use to set the minimum proficiency level on the [assessment name], which relies on the judgement of experts (you!) </a:t>
            </a:r>
          </a:p>
          <a:p>
            <a:pPr marL="94234" lvl="0" indent="0">
              <a:buNone/>
            </a:pPr>
            <a:endParaRPr lang="en-US" dirty="0"/>
          </a:p>
          <a:p>
            <a:pPr marL="94234" lvl="0" indent="0">
              <a:buNone/>
            </a:pPr>
            <a:r>
              <a:rPr lang="en-US" dirty="0"/>
              <a:t>To do this we will:</a:t>
            </a:r>
          </a:p>
          <a:p>
            <a:pPr lvl="0"/>
            <a:r>
              <a:rPr lang="en-GB" dirty="0"/>
              <a:t>Check how well the [assessment name] aligns with global expectations in [subjects] for [grades] using a document called the Global Proficiency Framework (GPF)</a:t>
            </a:r>
          </a:p>
          <a:p>
            <a:pPr lvl="0"/>
            <a:r>
              <a:rPr lang="en-GB" dirty="0"/>
              <a:t>Set the score a learner would need to achieve on the [assessment name] to demonstrate that they have met the minimum proficiency level for [grades]</a:t>
            </a:r>
          </a:p>
          <a:p>
            <a:pPr lvl="0"/>
            <a:endParaRPr lang="en-US" dirty="0"/>
          </a:p>
          <a:p>
            <a:pPr lvl="0"/>
            <a:endParaRPr lang="en-US" dirty="0"/>
          </a:p>
        </p:txBody>
      </p:sp>
      <p:sp>
        <p:nvSpPr>
          <p:cNvPr id="443" name="Google Shape;443;g9c7fbe508c_0_846"/>
          <p:cNvSpPr/>
          <p:nvPr/>
        </p:nvSpPr>
        <p:spPr>
          <a:xfrm>
            <a:off x="10968325" y="51380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33230950-42C4-7FF9-3B91-CF810F9D6280}"/>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sp>
        <p:nvSpPr>
          <p:cNvPr id="2012" name="Google Shape;2012;p90"/>
          <p:cNvSpPr txBox="1">
            <a:spLocks noGrp="1"/>
          </p:cNvSpPr>
          <p:nvPr>
            <p:ph type="title"/>
          </p:nvPr>
        </p:nvSpPr>
        <p:spPr/>
        <p:txBody>
          <a:bodyPr/>
          <a:lstStyle/>
          <a:p>
            <a:pPr lvl="0"/>
            <a:r>
              <a:rPr lang="en-US" dirty="0"/>
              <a:t>WORKSHOP EVALUATION INSTRUCTIONS</a:t>
            </a:r>
          </a:p>
        </p:txBody>
      </p:sp>
      <p:sp>
        <p:nvSpPr>
          <p:cNvPr id="2014" name="Google Shape;2014;p90"/>
          <p:cNvSpPr txBox="1">
            <a:spLocks noGrp="1"/>
          </p:cNvSpPr>
          <p:nvPr>
            <p:ph type="body" idx="1"/>
          </p:nvPr>
        </p:nvSpPr>
        <p:spPr/>
        <p:txBody>
          <a:bodyPr/>
          <a:lstStyle/>
          <a:p>
            <a:pPr lvl="0"/>
            <a:r>
              <a:rPr lang="en-US" dirty="0"/>
              <a:t>You will now complete an </a:t>
            </a:r>
            <a:r>
              <a:rPr lang="en-US" b="1" dirty="0"/>
              <a:t>evaluation form </a:t>
            </a:r>
            <a:r>
              <a:rPr lang="en-US" dirty="0"/>
              <a:t>to share your opinions about the following aspects of the workshop:</a:t>
            </a:r>
          </a:p>
          <a:p>
            <a:pPr lvl="1"/>
            <a:r>
              <a:rPr lang="en-GB" b="1" dirty="0"/>
              <a:t>GPF training</a:t>
            </a:r>
          </a:p>
          <a:p>
            <a:pPr lvl="1"/>
            <a:r>
              <a:rPr lang="en-GB" b="1" dirty="0"/>
              <a:t>Assessment training</a:t>
            </a:r>
          </a:p>
          <a:p>
            <a:pPr lvl="1"/>
            <a:r>
              <a:rPr lang="en-GB" b="1" dirty="0"/>
              <a:t>Alignment task</a:t>
            </a:r>
          </a:p>
          <a:p>
            <a:pPr lvl="1"/>
            <a:r>
              <a:rPr lang="en-GB" b="1" dirty="0"/>
              <a:t>Matching task</a:t>
            </a:r>
          </a:p>
          <a:p>
            <a:pPr lvl="1"/>
            <a:r>
              <a:rPr lang="en-GB" b="1" dirty="0"/>
              <a:t>Policy linking training</a:t>
            </a:r>
          </a:p>
          <a:p>
            <a:pPr lvl="1"/>
            <a:r>
              <a:rPr lang="en-GB" b="1" dirty="0"/>
              <a:t>Round 2 outcomes</a:t>
            </a:r>
          </a:p>
        </p:txBody>
      </p:sp>
      <p:pic>
        <p:nvPicPr>
          <p:cNvPr id="2" name="Picture 1" descr="A black and white logo&#10;&#10;Description automatically generated with low confidence">
            <a:extLst>
              <a:ext uri="{FF2B5EF4-FFF2-40B4-BE49-F238E27FC236}">
                <a16:creationId xmlns:a16="http://schemas.microsoft.com/office/drawing/2014/main" id="{94D04D44-9624-D6C8-988E-01D3936EA1AD}"/>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pic>
        <p:nvPicPr>
          <p:cNvPr id="3" name="Picture 2" descr="A black and white logo&#10;&#10;Description automatically generated with low confidence">
            <a:extLst>
              <a:ext uri="{FF2B5EF4-FFF2-40B4-BE49-F238E27FC236}">
                <a16:creationId xmlns:a16="http://schemas.microsoft.com/office/drawing/2014/main" id="{76AF78A4-2DD8-42FC-CBA3-95B63FF884CB}"/>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US" dirty="0"/>
              <a:t>Presentation 20</a:t>
            </a:r>
            <a:br>
              <a:rPr lang="en-US" dirty="0"/>
            </a:br>
            <a:br>
              <a:rPr lang="en-US" dirty="0"/>
            </a:br>
            <a:r>
              <a:rPr lang="en-US" dirty="0"/>
              <a:t>Workshop Closing and Logistics</a:t>
            </a:r>
          </a:p>
        </p:txBody>
      </p:sp>
    </p:spTree>
    <p:extLst>
      <p:ext uri="{BB962C8B-B14F-4D97-AF65-F5344CB8AC3E}">
        <p14:creationId xmlns:p14="http://schemas.microsoft.com/office/powerpoint/2010/main" val="65502660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2042"/>
        <p:cNvGrpSpPr/>
        <p:nvPr/>
      </p:nvGrpSpPr>
      <p:grpSpPr>
        <a:xfrm>
          <a:off x="0" y="0"/>
          <a:ext cx="0" cy="0"/>
          <a:chOff x="0" y="0"/>
          <a:chExt cx="0" cy="0"/>
        </a:xfrm>
      </p:grpSpPr>
      <p:sp>
        <p:nvSpPr>
          <p:cNvPr id="2043" name="Google Shape;2043;g9ac492e7be_0_0"/>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2"/>
              </a:buClr>
              <a:buSzPts val="2800"/>
              <a:buFont typeface="Gill Sans"/>
              <a:buNone/>
            </a:pPr>
            <a:r>
              <a:rPr lang="en-US" sz="3600" b="1">
                <a:solidFill>
                  <a:srgbClr val="F3F3F3"/>
                </a:solidFill>
              </a:rPr>
              <a:t>NEXT STEPS</a:t>
            </a:r>
            <a:endParaRPr sz="3974" b="1">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id="{B3485CB4-FE3A-73C5-AE02-279600CC39E9}"/>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2049"/>
        <p:cNvGrpSpPr/>
        <p:nvPr/>
      </p:nvGrpSpPr>
      <p:grpSpPr>
        <a:xfrm>
          <a:off x="0" y="0"/>
          <a:ext cx="0" cy="0"/>
          <a:chOff x="0" y="0"/>
          <a:chExt cx="0" cy="0"/>
        </a:xfrm>
      </p:grpSpPr>
      <p:sp>
        <p:nvSpPr>
          <p:cNvPr id="2051" name="Google Shape;2051;ga21147bc41_0_90"/>
          <p:cNvSpPr txBox="1">
            <a:spLocks noGrp="1"/>
          </p:cNvSpPr>
          <p:nvPr>
            <p:ph type="title"/>
          </p:nvPr>
        </p:nvSpPr>
        <p:spPr/>
        <p:txBody>
          <a:bodyPr/>
          <a:lstStyle/>
          <a:p>
            <a:pPr lvl="0"/>
            <a:r>
              <a:rPr lang="en-US"/>
              <a:t>USE OF WORKSHOP RESULTS</a:t>
            </a:r>
          </a:p>
        </p:txBody>
      </p:sp>
      <p:sp>
        <p:nvSpPr>
          <p:cNvPr id="2052" name="Google Shape;2052;ga21147bc41_0_90"/>
          <p:cNvSpPr txBox="1">
            <a:spLocks noGrp="1"/>
          </p:cNvSpPr>
          <p:nvPr>
            <p:ph type="body" idx="1"/>
          </p:nvPr>
        </p:nvSpPr>
        <p:spPr/>
        <p:txBody>
          <a:bodyPr/>
          <a:lstStyle/>
          <a:p>
            <a:pPr lvl="0"/>
            <a:r>
              <a:rPr lang="en-US" dirty="0"/>
              <a:t>Enable </a:t>
            </a:r>
            <a:r>
              <a:rPr lang="en-US" b="1" dirty="0"/>
              <a:t>three types of analyses (CAT)</a:t>
            </a:r>
            <a:r>
              <a:rPr lang="en-US" dirty="0"/>
              <a:t> with the global benchmarks:</a:t>
            </a:r>
          </a:p>
          <a:p>
            <a:pPr lvl="1"/>
            <a:r>
              <a:rPr lang="en-US" b="1" dirty="0"/>
              <a:t>Compare</a:t>
            </a:r>
            <a:r>
              <a:rPr lang="en-US" dirty="0"/>
              <a:t> assessment results across contexts/languages within the country and with outcomes from other countries.</a:t>
            </a:r>
          </a:p>
          <a:p>
            <a:pPr lvl="1"/>
            <a:r>
              <a:rPr lang="en-US" b="1" dirty="0"/>
              <a:t>Aggregate</a:t>
            </a:r>
            <a:r>
              <a:rPr lang="en-US" dirty="0"/>
              <a:t> assessment results across different assessments in the country and with those of other countries.</a:t>
            </a:r>
          </a:p>
          <a:p>
            <a:pPr lvl="1"/>
            <a:r>
              <a:rPr lang="en-US" b="1" dirty="0"/>
              <a:t>Track</a:t>
            </a:r>
            <a:r>
              <a:rPr lang="en-US" dirty="0"/>
              <a:t> assessment results over time to monitor progress.</a:t>
            </a:r>
          </a:p>
          <a:p>
            <a:pPr lvl="0"/>
            <a:r>
              <a:rPr lang="en-US" dirty="0"/>
              <a:t>Understand which learners most need support in the country.</a:t>
            </a:r>
          </a:p>
          <a:p>
            <a:pPr lvl="0"/>
            <a:r>
              <a:rPr lang="en-US" dirty="0"/>
              <a:t>Could inform a study into why gaps in learning exist and how best to address those. </a:t>
            </a:r>
          </a:p>
          <a:p>
            <a:pPr lvl="0"/>
            <a:r>
              <a:rPr lang="en-US" dirty="0"/>
              <a:t>How will you use the results?</a:t>
            </a:r>
          </a:p>
          <a:p>
            <a:pPr lvl="0"/>
            <a:endParaRPr lang="en-US" dirty="0"/>
          </a:p>
          <a:p>
            <a:pPr lvl="0"/>
            <a:endParaRPr lang="en-US" dirty="0"/>
          </a:p>
        </p:txBody>
      </p:sp>
      <p:pic>
        <p:nvPicPr>
          <p:cNvPr id="2" name="Picture 1" descr="A black and white logo&#10;&#10;Description automatically generated with low confidence">
            <a:extLst>
              <a:ext uri="{FF2B5EF4-FFF2-40B4-BE49-F238E27FC236}">
                <a16:creationId xmlns:a16="http://schemas.microsoft.com/office/drawing/2014/main" id="{4013D546-9D1A-41C6-1982-0FE1C7A7E0C1}"/>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sp>
        <p:nvSpPr>
          <p:cNvPr id="2059" name="Google Shape;2059;ga21147bc41_0_100"/>
          <p:cNvSpPr txBox="1">
            <a:spLocks noGrp="1"/>
          </p:cNvSpPr>
          <p:nvPr>
            <p:ph type="title"/>
          </p:nvPr>
        </p:nvSpPr>
        <p:spPr/>
        <p:txBody>
          <a:bodyPr/>
          <a:lstStyle/>
          <a:p>
            <a:pPr lvl="0"/>
            <a:r>
              <a:rPr lang="en-US"/>
              <a:t>DISCUSSION</a:t>
            </a:r>
          </a:p>
        </p:txBody>
      </p:sp>
      <p:sp>
        <p:nvSpPr>
          <p:cNvPr id="3" name="Text Placeholder 2"/>
          <p:cNvSpPr>
            <a:spLocks noGrp="1"/>
          </p:cNvSpPr>
          <p:nvPr>
            <p:ph type="body" idx="1"/>
          </p:nvPr>
        </p:nvSpPr>
        <p:spPr>
          <a:xfrm>
            <a:off x="609600" y="1600201"/>
            <a:ext cx="3849511" cy="4419599"/>
          </a:xfrm>
        </p:spPr>
        <p:txBody>
          <a:bodyPr/>
          <a:lstStyle/>
          <a:p>
            <a:r>
              <a:rPr lang="en-US" dirty="0"/>
              <a:t>What do you think of the results?</a:t>
            </a:r>
          </a:p>
          <a:p>
            <a:r>
              <a:rPr lang="en-US" dirty="0"/>
              <a:t>What, if anything, did you learn from this process?</a:t>
            </a:r>
          </a:p>
          <a:p>
            <a:r>
              <a:rPr lang="en-US" dirty="0"/>
              <a:t>Has this informed your thinking about what learners in grade [X] should be able to accomplish? In what way(s)?</a:t>
            </a:r>
          </a:p>
        </p:txBody>
      </p:sp>
      <p:pic>
        <p:nvPicPr>
          <p:cNvPr id="2061" name="Google Shape;2061;ga21147bc41_0_100"/>
          <p:cNvPicPr preferRelativeResize="0"/>
          <p:nvPr/>
        </p:nvPicPr>
        <p:blipFill rotWithShape="1">
          <a:blip r:embed="rId3">
            <a:alphaModFix/>
          </a:blip>
          <a:srcRect r="7885"/>
          <a:stretch/>
        </p:blipFill>
        <p:spPr>
          <a:xfrm>
            <a:off x="4633325" y="199800"/>
            <a:ext cx="7334100" cy="6455664"/>
          </a:xfrm>
          <a:prstGeom prst="rect">
            <a:avLst/>
          </a:prstGeom>
          <a:noFill/>
          <a:ln>
            <a:noFill/>
          </a:ln>
        </p:spPr>
      </p:pic>
      <p:sp>
        <p:nvSpPr>
          <p:cNvPr id="5" name="Google Shape;2029;g9ac492e7be_0_15">
            <a:extLst>
              <a:ext uri="{FF2B5EF4-FFF2-40B4-BE49-F238E27FC236}">
                <a16:creationId xmlns:a16="http://schemas.microsoft.com/office/drawing/2014/main" id="{AAEE1C1F-FED2-4BBF-B144-3826C376CFC2}"/>
              </a:ext>
            </a:extLst>
          </p:cNvPr>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F8AA6D3B-A603-E6CE-6577-DE68FF3DB732}"/>
              </a:ext>
            </a:extLst>
          </p:cNvPr>
          <p:cNvPicPr>
            <a:picLocks noChangeAspect="1"/>
          </p:cNvPicPr>
          <p:nvPr/>
        </p:nvPicPr>
        <p:blipFill rotWithShape="1">
          <a:blip r:embed="rId4"/>
          <a:srcRect l="56736" t="15091" r="16052" b="56378"/>
          <a:stretch/>
        </p:blipFill>
        <p:spPr>
          <a:xfrm>
            <a:off x="11085812" y="5699760"/>
            <a:ext cx="789975" cy="640080"/>
          </a:xfrm>
          <a:prstGeom prst="rect">
            <a:avLst/>
          </a:prstGeom>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2067" name="Google Shape;2067;p96"/>
          <p:cNvSpPr txBox="1">
            <a:spLocks noGrp="1"/>
          </p:cNvSpPr>
          <p:nvPr>
            <p:ph type="ctrTitle"/>
          </p:nvPr>
        </p:nvSpPr>
        <p:spPr>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lt2"/>
              </a:buClr>
              <a:buSzPts val="2800"/>
              <a:buFont typeface="Gill Sans"/>
              <a:buNone/>
            </a:pPr>
            <a:r>
              <a:rPr lang="en-US" sz="3600" b="1" cap="none" dirty="0">
                <a:solidFill>
                  <a:srgbClr val="F3F3F3"/>
                </a:solidFill>
              </a:rPr>
              <a:t>CLOSING </a:t>
            </a:r>
            <a:endParaRPr sz="3600" b="1" dirty="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id="{C5CC6BDE-6A9A-5D37-37D7-EF7F276C4289}"/>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2073"/>
        <p:cNvGrpSpPr/>
        <p:nvPr/>
      </p:nvGrpSpPr>
      <p:grpSpPr>
        <a:xfrm>
          <a:off x="0" y="0"/>
          <a:ext cx="0" cy="0"/>
          <a:chOff x="0" y="0"/>
          <a:chExt cx="0" cy="0"/>
        </a:xfrm>
      </p:grpSpPr>
      <p:sp>
        <p:nvSpPr>
          <p:cNvPr id="2074" name="Google Shape;2074;p97"/>
          <p:cNvSpPr txBox="1">
            <a:spLocks noGrp="1"/>
          </p:cNvSpPr>
          <p:nvPr>
            <p:ph type="ctrTitle"/>
          </p:nvPr>
        </p:nvSpPr>
        <p:spPr>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lt2"/>
              </a:buClr>
              <a:buSzPts val="2800"/>
              <a:buFont typeface="Gill Sans"/>
              <a:buNone/>
            </a:pPr>
            <a:r>
              <a:rPr lang="en-US" sz="3600" b="1" cap="none">
                <a:solidFill>
                  <a:srgbClr val="F3F3F3"/>
                </a:solidFill>
              </a:rPr>
              <a:t>THANK YOU</a:t>
            </a:r>
            <a:endParaRPr sz="3600" b="1">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id="{ABDC9934-E03C-8A4D-2611-8797AA2AB9B5}"/>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terminology</a:t>
            </a:r>
          </a:p>
        </p:txBody>
      </p:sp>
      <p:sp>
        <p:nvSpPr>
          <p:cNvPr id="440" name="Google Shape;440;g9c7fbe508c_0_846"/>
          <p:cNvSpPr txBox="1">
            <a:spLocks noGrp="1"/>
          </p:cNvSpPr>
          <p:nvPr>
            <p:ph type="body" idx="1"/>
          </p:nvPr>
        </p:nvSpPr>
        <p:spPr/>
        <p:txBody>
          <a:bodyPr>
            <a:normAutofit fontScale="77500" lnSpcReduction="20000"/>
          </a:bodyPr>
          <a:lstStyle/>
          <a:p>
            <a:r>
              <a:rPr lang="en-US" b="1" dirty="0"/>
              <a:t>Global Proficiency Framework (GPF) </a:t>
            </a:r>
            <a:r>
              <a:rPr lang="en-US" dirty="0"/>
              <a:t>– a document that describes globally-agreed expectations at the end of each grade in reading and mathematics</a:t>
            </a:r>
          </a:p>
          <a:p>
            <a:endParaRPr lang="en-US" dirty="0"/>
          </a:p>
          <a:p>
            <a:r>
              <a:rPr lang="en-US" b="1" dirty="0"/>
              <a:t>Minimum Proficiency Levels (MPL) </a:t>
            </a:r>
            <a:r>
              <a:rPr lang="en-US" dirty="0"/>
              <a:t>– the minimum standards expected of learners at the end of grade2/3, end of primary and end of lower secondary</a:t>
            </a:r>
          </a:p>
          <a:p>
            <a:endParaRPr lang="en-US" dirty="0"/>
          </a:p>
          <a:p>
            <a:r>
              <a:rPr lang="en-US" b="1" dirty="0"/>
              <a:t>Alignment</a:t>
            </a:r>
            <a:r>
              <a:rPr lang="en-US" dirty="0"/>
              <a:t> – whether the content of an assessment is similar to the globally-agreed definitions of what constitutes reading and mathematics</a:t>
            </a:r>
          </a:p>
          <a:p>
            <a:endParaRPr lang="en-US" dirty="0"/>
          </a:p>
          <a:p>
            <a:pPr lvl="0"/>
            <a:r>
              <a:rPr lang="en-US" b="1" dirty="0"/>
              <a:t>Benchmark</a:t>
            </a:r>
            <a:r>
              <a:rPr lang="en-US" dirty="0"/>
              <a:t> – the score a leaner needs to achieve on an assessment to demonstrate that they are achieving a particular standard e.g., the MPL</a:t>
            </a:r>
          </a:p>
          <a:p>
            <a:pPr lvl="0"/>
            <a:endParaRPr lang="en-US" dirty="0"/>
          </a:p>
          <a:p>
            <a:pPr lvl="0"/>
            <a:r>
              <a:rPr lang="en-US" sz="2100" b="1" dirty="0">
                <a:solidFill>
                  <a:srgbClr val="000000"/>
                </a:solidFill>
                <a:effectLst/>
                <a:latin typeface="Gill Sans MT" panose="020B0502020104020203" pitchFamily="34" charset="0"/>
                <a:ea typeface="Gill Sans" panose="020B0604020202020204" charset="0"/>
                <a:cs typeface="Gill Sans" panose="020B0604020202020204" charset="0"/>
              </a:rPr>
              <a:t>Global Proficiency Descriptor (GPD)</a:t>
            </a:r>
            <a:r>
              <a:rPr lang="en-US" sz="2100" dirty="0">
                <a:solidFill>
                  <a:srgbClr val="000000"/>
                </a:solidFill>
                <a:effectLst/>
                <a:latin typeface="Gill Sans MT" panose="020B0502020104020203" pitchFamily="34" charset="0"/>
                <a:ea typeface="Gill Sans" panose="020B0604020202020204" charset="0"/>
                <a:cs typeface="Gill Sans" panose="020B0604020202020204" charset="0"/>
              </a:rPr>
              <a:t> – A detailed definition crafted by subject matter experts that clarifies how much of the content described under the statements of knowledge and/or skill(s) in the GPF a learner should be able to demonstrate within a subject at a grade level. </a:t>
            </a:r>
            <a:endParaRPr lang="en-US" sz="2100" dirty="0"/>
          </a:p>
        </p:txBody>
      </p:sp>
      <p:pic>
        <p:nvPicPr>
          <p:cNvPr id="2" name="Picture 1" descr="A black and white logo&#10;&#10;Description automatically generated with low confidence">
            <a:extLst>
              <a:ext uri="{FF2B5EF4-FFF2-40B4-BE49-F238E27FC236}">
                <a16:creationId xmlns:a16="http://schemas.microsoft.com/office/drawing/2014/main" id="{D57A109C-17E1-B8E8-EEB2-790CE589B8F0}"/>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extLst>
      <p:ext uri="{BB962C8B-B14F-4D97-AF65-F5344CB8AC3E}">
        <p14:creationId xmlns:p14="http://schemas.microsoft.com/office/powerpoint/2010/main" val="589281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12"/>
          <p:cNvSpPr txBox="1">
            <a:spLocks noGrp="1"/>
          </p:cNvSpPr>
          <p:nvPr>
            <p:ph type="title"/>
          </p:nvPr>
        </p:nvSpPr>
        <p:spPr/>
        <p:txBody>
          <a:bodyPr/>
          <a:lstStyle/>
          <a:p>
            <a:pPr lvl="0"/>
            <a:r>
              <a:rPr lang="en-US"/>
              <a:t>POLICY LINKING TIMELINE</a:t>
            </a:r>
          </a:p>
        </p:txBody>
      </p:sp>
      <p:sp>
        <p:nvSpPr>
          <p:cNvPr id="476" name="Google Shape;476;p12"/>
          <p:cNvSpPr txBox="1">
            <a:spLocks noGrp="1"/>
          </p:cNvSpPr>
          <p:nvPr>
            <p:ph type="body" idx="1"/>
          </p:nvPr>
        </p:nvSpPr>
        <p:spPr/>
        <p:txBody>
          <a:bodyPr/>
          <a:lstStyle/>
          <a:p>
            <a:pPr lvl="0"/>
            <a:r>
              <a:rPr lang="en-US" u="sng" dirty="0"/>
              <a:t>September 2017</a:t>
            </a:r>
            <a:r>
              <a:rPr lang="en-US" dirty="0"/>
              <a:t>: A UNESCO Institute for Statistics (UIS) stakeholder workshop proposed policy linking as a method for setting global benchmarks on each assessment based on a common proficiency scale</a:t>
            </a:r>
          </a:p>
          <a:p>
            <a:pPr lvl="0"/>
            <a:r>
              <a:rPr lang="en-US" u="sng" dirty="0"/>
              <a:t>August 2018</a:t>
            </a:r>
            <a:r>
              <a:rPr lang="en-US" dirty="0"/>
              <a:t>: Joint U.S. Agency for International Development (USAID)—UIS stakeholder workshop discussed policy linking for reporting minimum proficiency through SDG 4.1.1 and USAID indicators</a:t>
            </a:r>
          </a:p>
          <a:p>
            <a:pPr lvl="0"/>
            <a:r>
              <a:rPr lang="en-US" u="sng" dirty="0"/>
              <a:t>April/May 2019</a:t>
            </a:r>
            <a:r>
              <a:rPr lang="en-US" dirty="0"/>
              <a:t>: Global Proficiency Framework (GPF) drafted</a:t>
            </a:r>
          </a:p>
          <a:p>
            <a:pPr lvl="0"/>
            <a:r>
              <a:rPr lang="en-US" u="sng" dirty="0"/>
              <a:t>September 2019</a:t>
            </a:r>
            <a:r>
              <a:rPr lang="en-US" dirty="0"/>
              <a:t>: Draft Policy Linking for Measuring Global Learning Outcomes Toolkit (PLT) written</a:t>
            </a:r>
          </a:p>
          <a:p>
            <a:pPr lvl="0"/>
            <a:endParaRPr lang="en-US" dirty="0"/>
          </a:p>
        </p:txBody>
      </p:sp>
      <p:pic>
        <p:nvPicPr>
          <p:cNvPr id="2" name="Picture 1" descr="A black and white logo&#10;&#10;Description automatically generated with low confidence">
            <a:extLst>
              <a:ext uri="{FF2B5EF4-FFF2-40B4-BE49-F238E27FC236}">
                <a16:creationId xmlns:a16="http://schemas.microsoft.com/office/drawing/2014/main" id="{C1AD9D5C-D2D3-4F22-8AAA-E84AD19B2710}"/>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2"/>
        <p:cNvGrpSpPr/>
        <p:nvPr/>
      </p:nvGrpSpPr>
      <p:grpSpPr>
        <a:xfrm>
          <a:off x="0" y="0"/>
          <a:ext cx="0" cy="0"/>
          <a:chOff x="0" y="0"/>
          <a:chExt cx="0" cy="0"/>
        </a:xfrm>
      </p:grpSpPr>
      <p:sp>
        <p:nvSpPr>
          <p:cNvPr id="333" name="Google Shape;333;g9d942b5609_0_14"/>
          <p:cNvSpPr txBox="1">
            <a:spLocks noGrp="1"/>
          </p:cNvSpPr>
          <p:nvPr>
            <p:ph type="ctrTitle"/>
          </p:nvPr>
        </p:nvSpPr>
        <p:spPr>
          <a:xfrm>
            <a:off x="659892" y="2118725"/>
            <a:ext cx="10872216" cy="58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174"/>
              <a:buNone/>
            </a:pPr>
            <a:r>
              <a:rPr lang="en-US" sz="2800" dirty="0">
                <a:solidFill>
                  <a:srgbClr val="651D32"/>
                </a:solidFill>
                <a:latin typeface="Gill Sans"/>
                <a:ea typeface="Gill Sans"/>
                <a:cs typeface="Gill Sans"/>
                <a:sym typeface="Gill Sans"/>
              </a:rPr>
              <a:t>FACILITATOR </a:t>
            </a:r>
            <a:r>
              <a:rPr lang="en-US" sz="2800" dirty="0">
                <a:solidFill>
                  <a:srgbClr val="651D32"/>
                </a:solidFill>
                <a:latin typeface="Gill Sans"/>
                <a:ea typeface="Gill Sans"/>
                <a:cs typeface="Gill Sans"/>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NOTES</a:t>
            </a:r>
            <a:r>
              <a:rPr lang="en-US" sz="2800" dirty="0">
                <a:solidFill>
                  <a:srgbClr val="651D32"/>
                </a:solidFill>
                <a:latin typeface="Gill Sans"/>
                <a:ea typeface="Gill Sans"/>
                <a:cs typeface="Gill Sans"/>
                <a:sym typeface="Gill Sans"/>
              </a:rPr>
              <a:t> FOR ADAPTING THE </a:t>
            </a:r>
            <a:r>
              <a:rPr lang="en-US" sz="2800" dirty="0">
                <a:solidFill>
                  <a:srgbClr val="651D32"/>
                </a:solidFill>
                <a:latin typeface="Gill Sans"/>
                <a:ea typeface="Gill Sans"/>
                <a:cs typeface="Gill Sans"/>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SLIDES</a:t>
            </a:r>
            <a:endParaRPr lang="en-US" sz="2800" dirty="0">
              <a:solidFill>
                <a:srgbClr val="651D32"/>
              </a:solidFill>
              <a:latin typeface="Gill Sans"/>
              <a:ea typeface="Gill Sans"/>
              <a:cs typeface="Gill Sans"/>
              <a:sym typeface="Gill Sans"/>
            </a:endParaRPr>
          </a:p>
        </p:txBody>
      </p:sp>
      <p:sp>
        <p:nvSpPr>
          <p:cNvPr id="334" name="Google Shape;334;g9d942b5609_0_14"/>
          <p:cNvSpPr txBox="1">
            <a:spLocks noGrp="1"/>
          </p:cNvSpPr>
          <p:nvPr>
            <p:ph type="subTitle" idx="1"/>
          </p:nvPr>
        </p:nvSpPr>
        <p:spPr>
          <a:xfrm>
            <a:off x="659892" y="3249775"/>
            <a:ext cx="10872216" cy="2987100"/>
          </a:xfrm>
          <a:prstGeom prst="rect">
            <a:avLst/>
          </a:prstGeom>
          <a:noFill/>
          <a:ln>
            <a:noFill/>
          </a:ln>
        </p:spPr>
        <p:txBody>
          <a:bodyPr spcFirstLastPara="1" wrap="square" lIns="91425" tIns="45700" rIns="91425" bIns="45700" anchor="t" anchorCtr="0">
            <a:noAutofit/>
          </a:bodyPr>
          <a:lstStyle/>
          <a:p>
            <a:pPr marL="0" lvl="0" indent="0"/>
            <a:r>
              <a:rPr lang="en-US" sz="2120" dirty="0">
                <a:solidFill>
                  <a:srgbClr val="000000"/>
                </a:solidFill>
                <a:latin typeface="Gill Sans"/>
                <a:ea typeface="Gill Sans"/>
                <a:cs typeface="Gill Sans"/>
                <a:sym typeface="Gill Sans"/>
              </a:rPr>
              <a:t>Facilitators will need to update/adapt all slides marked with a yellow “plus” sign </a:t>
            </a:r>
          </a:p>
          <a:p>
            <a:pPr marL="0" lvl="0" indent="0"/>
            <a:r>
              <a:rPr lang="en-US" sz="2120" dirty="0">
                <a:solidFill>
                  <a:srgbClr val="000000"/>
                </a:solidFill>
                <a:latin typeface="Gill Sans"/>
                <a:ea typeface="Gill Sans"/>
                <a:cs typeface="Gill Sans"/>
                <a:sym typeface="Gill Sans"/>
              </a:rPr>
              <a:t>for use in their specific context. Instructions on how to do so are included in </a:t>
            </a:r>
            <a:r>
              <a:rPr lang="en-US" sz="2120" b="1" dirty="0">
                <a:solidFill>
                  <a:srgbClr val="000000"/>
                </a:solidFill>
                <a:latin typeface="Gill Sans"/>
                <a:ea typeface="Gill Sans"/>
                <a:cs typeface="Gill Sans"/>
                <a:sym typeface="Gill Sans"/>
              </a:rPr>
              <a:t>BOLD</a:t>
            </a:r>
            <a:r>
              <a:rPr lang="en-US" sz="2120" dirty="0">
                <a:solidFill>
                  <a:srgbClr val="000000"/>
                </a:solidFill>
                <a:latin typeface="Gill Sans"/>
                <a:ea typeface="Gill Sans"/>
                <a:cs typeface="Gill Sans"/>
                <a:sym typeface="Gill Sans"/>
              </a:rPr>
              <a:t> in the notes section of each slide. Please remove the yellow “plus” sign before using the presentation.</a:t>
            </a:r>
          </a:p>
          <a:p>
            <a:pPr marL="0" lvl="0" indent="0" algn="l" rtl="0">
              <a:lnSpc>
                <a:spcPct val="90000"/>
              </a:lnSpc>
              <a:spcBef>
                <a:spcPts val="1000"/>
              </a:spcBef>
              <a:spcAft>
                <a:spcPts val="0"/>
              </a:spcAft>
              <a:buSzPts val="2116"/>
              <a:buNone/>
            </a:pPr>
            <a:r>
              <a:rPr lang="en-US" sz="2120" dirty="0">
                <a:solidFill>
                  <a:srgbClr val="000000"/>
                </a:solidFill>
                <a:latin typeface="Gill Sans"/>
                <a:ea typeface="Gill Sans"/>
                <a:cs typeface="Gill Sans"/>
                <a:sym typeface="Gill Sans"/>
              </a:rPr>
              <a:t>Facilitator notes are also included in the notes section.      </a:t>
            </a:r>
            <a:endParaRPr sz="2120" dirty="0">
              <a:solidFill>
                <a:srgbClr val="000000"/>
              </a:solidFill>
              <a:latin typeface="Gill Sans"/>
              <a:ea typeface="Gill Sans"/>
              <a:cs typeface="Gill Sans"/>
              <a:sym typeface="Gill Sans"/>
            </a:endParaRPr>
          </a:p>
          <a:p>
            <a:pPr marL="0" lvl="0" indent="0" algn="l" rtl="0">
              <a:lnSpc>
                <a:spcPct val="90000"/>
              </a:lnSpc>
              <a:spcBef>
                <a:spcPts val="1000"/>
              </a:spcBef>
              <a:spcAft>
                <a:spcPts val="0"/>
              </a:spcAft>
              <a:buSzPts val="2116"/>
              <a:buNone/>
            </a:pPr>
            <a:r>
              <a:rPr lang="en-US" sz="2120" dirty="0">
                <a:solidFill>
                  <a:srgbClr val="000000"/>
                </a:solidFill>
                <a:latin typeface="Gill Sans"/>
                <a:ea typeface="Gill Sans"/>
                <a:cs typeface="Gill Sans"/>
                <a:sym typeface="Gill Sans"/>
              </a:rPr>
              <a:t>Brackets, like these [ ], have been used to designate areas that need updating/adapting on the actual slides.</a:t>
            </a:r>
            <a:endParaRPr sz="2120" dirty="0">
              <a:solidFill>
                <a:srgbClr val="000000"/>
              </a:solidFill>
              <a:latin typeface="Gill Sans"/>
              <a:ea typeface="Gill Sans"/>
              <a:cs typeface="Gill Sans"/>
              <a:sym typeface="Gill Sans"/>
            </a:endParaRPr>
          </a:p>
        </p:txBody>
      </p:sp>
      <p:sp>
        <p:nvSpPr>
          <p:cNvPr id="335" name="Google Shape;335;g9d942b5609_0_14"/>
          <p:cNvSpPr/>
          <p:nvPr/>
        </p:nvSpPr>
        <p:spPr>
          <a:xfrm>
            <a:off x="9506833" y="308280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53710e1306_0_18"/>
          <p:cNvSpPr txBox="1">
            <a:spLocks noGrp="1"/>
          </p:cNvSpPr>
          <p:nvPr>
            <p:ph type="title"/>
          </p:nvPr>
        </p:nvSpPr>
        <p:spPr/>
        <p:txBody>
          <a:bodyPr/>
          <a:lstStyle/>
          <a:p>
            <a:pPr lvl="0"/>
            <a:r>
              <a:rPr lang="en-US" dirty="0"/>
              <a:t>BACKGROUND ON POLICY LINKING: TIMELINE</a:t>
            </a:r>
          </a:p>
        </p:txBody>
      </p:sp>
      <p:sp>
        <p:nvSpPr>
          <p:cNvPr id="484" name="Google Shape;484;g53710e1306_0_18"/>
          <p:cNvSpPr txBox="1">
            <a:spLocks noGrp="1"/>
          </p:cNvSpPr>
          <p:nvPr>
            <p:ph type="body" idx="1"/>
          </p:nvPr>
        </p:nvSpPr>
        <p:spPr/>
        <p:txBody>
          <a:bodyPr/>
          <a:lstStyle/>
          <a:p>
            <a:pPr lvl="0"/>
            <a:r>
              <a:rPr lang="en-US" u="sng" dirty="0"/>
              <a:t>October 2019 – September 2020</a:t>
            </a:r>
            <a:r>
              <a:rPr lang="en-US" dirty="0"/>
              <a:t>: Five pilot workshops conducted</a:t>
            </a:r>
          </a:p>
          <a:p>
            <a:pPr lvl="0"/>
            <a:r>
              <a:rPr lang="en-US" u="sng" dirty="0"/>
              <a:t>June – October 2020</a:t>
            </a:r>
            <a:r>
              <a:rPr lang="en-US" dirty="0"/>
              <a:t>: GPF and PLT updated based on pilots</a:t>
            </a:r>
          </a:p>
          <a:p>
            <a:pPr lvl="0"/>
            <a:r>
              <a:rPr lang="en-US" u="sng" dirty="0"/>
              <a:t>October 2020 – August 2022</a:t>
            </a:r>
            <a:r>
              <a:rPr lang="en-US" dirty="0"/>
              <a:t>: Additional workshops held to continue to pilot the GPF and PLT</a:t>
            </a:r>
          </a:p>
          <a:p>
            <a:pPr lvl="0"/>
            <a:r>
              <a:rPr lang="en-US" u="sng" dirty="0"/>
              <a:t>August 2022 – March 2023</a:t>
            </a:r>
            <a:r>
              <a:rPr lang="en-US" dirty="0"/>
              <a:t>: PLT updated</a:t>
            </a:r>
          </a:p>
        </p:txBody>
      </p:sp>
      <p:pic>
        <p:nvPicPr>
          <p:cNvPr id="2" name="Picture 1" descr="A black and white logo&#10;&#10;Description automatically generated with low confidence">
            <a:extLst>
              <a:ext uri="{FF2B5EF4-FFF2-40B4-BE49-F238E27FC236}">
                <a16:creationId xmlns:a16="http://schemas.microsoft.com/office/drawing/2014/main" id="{562BD123-8219-21BF-C642-2010232571BD}"/>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9c7fbe508c_0_256"/>
          <p:cNvSpPr txBox="1">
            <a:spLocks noGrp="1"/>
          </p:cNvSpPr>
          <p:nvPr>
            <p:ph type="title"/>
          </p:nvPr>
        </p:nvSpPr>
        <p:spPr/>
        <p:txBody>
          <a:bodyPr/>
          <a:lstStyle/>
          <a:p>
            <a:pPr lvl="0"/>
            <a:r>
              <a:rPr lang="en-US" dirty="0"/>
              <a:t>The KEY TASKS FOR POLICY LINKING WORKSHOP</a:t>
            </a:r>
          </a:p>
        </p:txBody>
      </p:sp>
      <p:sp>
        <p:nvSpPr>
          <p:cNvPr id="512" name="Google Shape;512;g9c7fbe508c_0_256"/>
          <p:cNvSpPr/>
          <p:nvPr/>
        </p:nvSpPr>
        <p:spPr>
          <a:xfrm>
            <a:off x="10968325" y="51380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 name="Group 5"/>
          <p:cNvGrpSpPr/>
          <p:nvPr/>
        </p:nvGrpSpPr>
        <p:grpSpPr>
          <a:xfrm>
            <a:off x="609600" y="1696108"/>
            <a:ext cx="10941210" cy="4648092"/>
            <a:chOff x="252310" y="2123471"/>
            <a:chExt cx="10941210" cy="4265297"/>
          </a:xfrm>
        </p:grpSpPr>
        <p:sp>
          <p:nvSpPr>
            <p:cNvPr id="513" name="Google Shape;513;g9c7fbe508c_0_256"/>
            <p:cNvSpPr txBox="1"/>
            <p:nvPr/>
          </p:nvSpPr>
          <p:spPr>
            <a:xfrm>
              <a:off x="252310" y="5585901"/>
              <a:ext cx="2634390" cy="48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600" b="1" i="0" u="none" strike="noStrike" cap="none">
                  <a:solidFill>
                    <a:srgbClr val="000000"/>
                  </a:solidFill>
                  <a:latin typeface="Gill Sans"/>
                  <a:ea typeface="Gill Sans"/>
                  <a:cs typeface="Gill Sans"/>
                  <a:sym typeface="Gill Sans"/>
                </a:rPr>
                <a:t>Benchmarking</a:t>
              </a:r>
              <a:endParaRPr sz="2600" b="1" i="0" u="none" strike="noStrike" cap="none">
                <a:solidFill>
                  <a:srgbClr val="000000"/>
                </a:solidFill>
                <a:latin typeface="Gill Sans"/>
                <a:ea typeface="Gill Sans"/>
                <a:cs typeface="Gill Sans"/>
                <a:sym typeface="Gill Sans"/>
              </a:endParaRPr>
            </a:p>
          </p:txBody>
        </p:sp>
        <p:sp>
          <p:nvSpPr>
            <p:cNvPr id="514" name="Google Shape;514;g9c7fbe508c_0_256"/>
            <p:cNvSpPr txBox="1"/>
            <p:nvPr/>
          </p:nvSpPr>
          <p:spPr>
            <a:xfrm>
              <a:off x="5419250" y="2161100"/>
              <a:ext cx="1942200" cy="69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515" name="Google Shape;515;g9c7fbe508c_0_256"/>
            <p:cNvSpPr txBox="1"/>
            <p:nvPr/>
          </p:nvSpPr>
          <p:spPr>
            <a:xfrm>
              <a:off x="3087220" y="2123471"/>
              <a:ext cx="8106300" cy="620100"/>
            </a:xfrm>
            <a:prstGeom prst="rect">
              <a:avLst/>
            </a:prstGeom>
            <a:solidFill>
              <a:srgbClr val="651D32"/>
            </a:solidFill>
            <a:ln>
              <a:solidFill>
                <a:schemeClr val="bg1"/>
              </a:solid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600"/>
                <a:buFont typeface="Arial"/>
                <a:buNone/>
              </a:pPr>
              <a:r>
                <a:rPr lang="en-GB" sz="2600" i="0" u="none" strike="noStrike" cap="none" dirty="0">
                  <a:solidFill>
                    <a:srgbClr val="FFFFFF"/>
                  </a:solidFill>
                  <a:latin typeface="Gill Sans"/>
                  <a:ea typeface="Gill Sans"/>
                  <a:cs typeface="Gill Sans"/>
                  <a:sym typeface="Gill Sans"/>
                </a:rPr>
                <a:t>Get to know the GPF and [assessment name]</a:t>
              </a:r>
              <a:endParaRPr sz="2600" i="0" u="none" strike="noStrike" cap="none" dirty="0">
                <a:solidFill>
                  <a:srgbClr val="FFFFF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rgbClr val="FFFFFF"/>
                </a:solidFill>
                <a:latin typeface="Gill Sans"/>
                <a:ea typeface="Gill Sans"/>
                <a:cs typeface="Gill Sans"/>
                <a:sym typeface="Gill Sans"/>
              </a:endParaRPr>
            </a:p>
          </p:txBody>
        </p:sp>
        <p:sp>
          <p:nvSpPr>
            <p:cNvPr id="516" name="Google Shape;516;g9c7fbe508c_0_256"/>
            <p:cNvSpPr txBox="1"/>
            <p:nvPr/>
          </p:nvSpPr>
          <p:spPr>
            <a:xfrm>
              <a:off x="3087220" y="3172303"/>
              <a:ext cx="8106300" cy="1670700"/>
            </a:xfrm>
            <a:prstGeom prst="rect">
              <a:avLst/>
            </a:prstGeom>
            <a:solidFill>
              <a:srgbClr val="651D32"/>
            </a:solidFill>
            <a:ln>
              <a:solidFill>
                <a:schemeClr val="bg1"/>
              </a:solidFill>
            </a:ln>
          </p:spPr>
          <p:txBody>
            <a:bodyPr spcFirstLastPara="1" wrap="square" lIns="91425" tIns="91425" rIns="91425" bIns="91425" anchor="t" anchorCtr="0">
              <a:noAutofit/>
            </a:bodyPr>
            <a:lstStyle/>
            <a:p>
              <a:pPr marL="0" marR="0" lvl="0" indent="0" algn="ctr" rtl="0">
                <a:lnSpc>
                  <a:spcPct val="115000"/>
                </a:lnSpc>
                <a:spcBef>
                  <a:spcPts val="600"/>
                </a:spcBef>
                <a:spcAft>
                  <a:spcPts val="0"/>
                </a:spcAft>
                <a:buClr>
                  <a:srgbClr val="000000"/>
                </a:buClr>
                <a:buSzPts val="2600"/>
                <a:buFont typeface="Arial"/>
                <a:buNone/>
              </a:pPr>
              <a:r>
                <a:rPr lang="en-US" sz="2600" i="0" u="none" strike="noStrike" cap="none" dirty="0">
                  <a:solidFill>
                    <a:srgbClr val="FFFFFF"/>
                  </a:solidFill>
                  <a:latin typeface="Gill Sans"/>
                  <a:ea typeface="Gill Sans"/>
                  <a:cs typeface="Gill Sans"/>
                  <a:sym typeface="Gill Sans"/>
                </a:rPr>
                <a:t>Check the alignment between the [assessment name] and the GPF (TASK 1) and match the assessment items to the descriptors in the GPF (TASK 2)</a:t>
              </a:r>
              <a:endParaRPr sz="1200" i="0" u="none" strike="noStrike" cap="none" dirty="0">
                <a:solidFill>
                  <a:srgbClr val="FFFFFF"/>
                </a:solidFill>
                <a:latin typeface="Gill Sans"/>
                <a:ea typeface="Gill Sans"/>
                <a:cs typeface="Gill Sans"/>
                <a:sym typeface="Gill Sans"/>
              </a:endParaRPr>
            </a:p>
          </p:txBody>
        </p:sp>
        <p:sp>
          <p:nvSpPr>
            <p:cNvPr id="517" name="Google Shape;517;g9c7fbe508c_0_256"/>
            <p:cNvSpPr txBox="1"/>
            <p:nvPr/>
          </p:nvSpPr>
          <p:spPr>
            <a:xfrm>
              <a:off x="252310" y="2189171"/>
              <a:ext cx="2457690" cy="48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500" b="1" i="0" u="none" strike="noStrike" cap="none" dirty="0">
                  <a:solidFill>
                    <a:srgbClr val="000000"/>
                  </a:solidFill>
                  <a:latin typeface="Gill Sans"/>
                  <a:ea typeface="Gill Sans"/>
                  <a:cs typeface="Gill Sans"/>
                  <a:sym typeface="Gill Sans"/>
                </a:rPr>
                <a:t>Familiarization</a:t>
              </a:r>
              <a:endParaRPr sz="2500" b="1" i="0" u="none" strike="noStrike" cap="none" dirty="0">
                <a:solidFill>
                  <a:srgbClr val="000000"/>
                </a:solidFill>
                <a:latin typeface="Gill Sans"/>
                <a:ea typeface="Gill Sans"/>
                <a:cs typeface="Gill Sans"/>
                <a:sym typeface="Gill Sans"/>
              </a:endParaRPr>
            </a:p>
          </p:txBody>
        </p:sp>
        <p:sp>
          <p:nvSpPr>
            <p:cNvPr id="518" name="Google Shape;518;g9c7fbe508c_0_256"/>
            <p:cNvSpPr txBox="1"/>
            <p:nvPr/>
          </p:nvSpPr>
          <p:spPr>
            <a:xfrm>
              <a:off x="252310" y="3713650"/>
              <a:ext cx="2457690" cy="48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500" b="1" i="0" u="none" strike="noStrike" cap="none" dirty="0">
                  <a:solidFill>
                    <a:srgbClr val="000000"/>
                  </a:solidFill>
                  <a:latin typeface="Gill Sans"/>
                  <a:ea typeface="Gill Sans"/>
                  <a:cs typeface="Gill Sans"/>
                  <a:sym typeface="Gill Sans"/>
                </a:rPr>
                <a:t>Alignment and Matching</a:t>
              </a:r>
              <a:endParaRPr sz="2500" b="1" i="0" u="none" strike="noStrike" cap="none" dirty="0">
                <a:solidFill>
                  <a:srgbClr val="000000"/>
                </a:solidFill>
                <a:latin typeface="Gill Sans"/>
                <a:ea typeface="Gill Sans"/>
                <a:cs typeface="Gill Sans"/>
                <a:sym typeface="Gill Sans"/>
              </a:endParaRPr>
            </a:p>
          </p:txBody>
        </p:sp>
        <p:sp>
          <p:nvSpPr>
            <p:cNvPr id="519" name="Google Shape;519;g9c7fbe508c_0_256"/>
            <p:cNvSpPr/>
            <p:nvPr/>
          </p:nvSpPr>
          <p:spPr>
            <a:xfrm>
              <a:off x="1161850" y="2743571"/>
              <a:ext cx="670200" cy="756300"/>
            </a:xfrm>
            <a:prstGeom prst="downArrow">
              <a:avLst>
                <a:gd name="adj1" fmla="val 50000"/>
                <a:gd name="adj2" fmla="val 50000"/>
              </a:avLst>
            </a:prstGeom>
            <a:solidFill>
              <a:srgbClr val="651D32"/>
            </a:solidFill>
            <a:ln w="952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20" name="Google Shape;520;g9c7fbe508c_0_256"/>
            <p:cNvSpPr/>
            <p:nvPr/>
          </p:nvSpPr>
          <p:spPr>
            <a:xfrm>
              <a:off x="1161850" y="4775965"/>
              <a:ext cx="670200" cy="756300"/>
            </a:xfrm>
            <a:prstGeom prst="downArrow">
              <a:avLst>
                <a:gd name="adj1" fmla="val 50000"/>
                <a:gd name="adj2" fmla="val 50000"/>
              </a:avLst>
            </a:prstGeom>
            <a:solidFill>
              <a:srgbClr val="651D32"/>
            </a:solidFill>
            <a:ln w="952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515;g9c7fbe508c_0_256"/>
            <p:cNvSpPr txBox="1"/>
            <p:nvPr/>
          </p:nvSpPr>
          <p:spPr>
            <a:xfrm>
              <a:off x="3087220" y="5271734"/>
              <a:ext cx="8106300" cy="1117034"/>
            </a:xfrm>
            <a:prstGeom prst="rect">
              <a:avLst/>
            </a:prstGeom>
            <a:solidFill>
              <a:srgbClr val="651D32"/>
            </a:solidFill>
            <a:ln>
              <a:solidFill>
                <a:schemeClr val="bg1"/>
              </a:solidFill>
            </a:ln>
          </p:spPr>
          <p:txBody>
            <a:bodyPr spcFirstLastPara="1" wrap="square" lIns="91425" tIns="91425" rIns="91425" bIns="91425" anchor="t" anchorCtr="0">
              <a:noAutofit/>
            </a:bodyPr>
            <a:lstStyle/>
            <a:p>
              <a:pPr lvl="0" algn="ctr">
                <a:lnSpc>
                  <a:spcPct val="115000"/>
                </a:lnSpc>
                <a:buSzPts val="2600"/>
              </a:pPr>
              <a:r>
                <a:rPr lang="en-US" sz="2600" dirty="0">
                  <a:solidFill>
                    <a:srgbClr val="FFFFFF"/>
                  </a:solidFill>
                  <a:latin typeface="Gill Sans"/>
                  <a:ea typeface="Gill Sans"/>
                  <a:cs typeface="Gill Sans"/>
                  <a:sym typeface="Gill Sans"/>
                </a:rPr>
                <a:t>Set the benchmarks on the [assessment name] through two rounds of rating (TASK 3)</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9e221870aa_0_0"/>
          <p:cNvSpPr txBox="1">
            <a:spLocks noGrp="1"/>
          </p:cNvSpPr>
          <p:nvPr>
            <p:ph type="title"/>
          </p:nvPr>
        </p:nvSpPr>
        <p:spPr/>
        <p:txBody>
          <a:bodyPr/>
          <a:lstStyle/>
          <a:p>
            <a:pPr lvl="0"/>
            <a:r>
              <a:rPr lang="en-US"/>
              <a:t>SETTING GLOBAL BENCHMARKS FOR MULTIPLE ASSESSMENTS</a:t>
            </a:r>
          </a:p>
        </p:txBody>
      </p:sp>
      <p:sp>
        <p:nvSpPr>
          <p:cNvPr id="571" name="Google Shape;571;g9e221870aa_0_0"/>
          <p:cNvSpPr txBox="1">
            <a:spLocks noGrp="1"/>
          </p:cNvSpPr>
          <p:nvPr>
            <p:ph type="body" idx="1"/>
          </p:nvPr>
        </p:nvSpPr>
        <p:spPr/>
        <p:txBody>
          <a:bodyPr/>
          <a:lstStyle/>
          <a:p>
            <a:pPr lvl="0"/>
            <a:r>
              <a:rPr lang="en-US" dirty="0"/>
              <a:t>Setting </a:t>
            </a:r>
            <a:r>
              <a:rPr lang="en-US" b="1" dirty="0"/>
              <a:t>global benchmarks </a:t>
            </a:r>
            <a:r>
              <a:rPr lang="en-US" dirty="0"/>
              <a:t>on different assessments links each assessment to the GPF.</a:t>
            </a:r>
          </a:p>
          <a:p>
            <a:pPr lvl="0"/>
            <a:r>
              <a:rPr lang="en-US" dirty="0"/>
              <a:t>Positioning global benchmarks on the assessment scale depends on the difficulty of the assessment in relation to the GPF, as determined through judgments by the panelists.</a:t>
            </a:r>
          </a:p>
        </p:txBody>
      </p:sp>
      <p:grpSp>
        <p:nvGrpSpPr>
          <p:cNvPr id="29" name="Group 28"/>
          <p:cNvGrpSpPr/>
          <p:nvPr/>
        </p:nvGrpSpPr>
        <p:grpSpPr>
          <a:xfrm>
            <a:off x="374218" y="3157408"/>
            <a:ext cx="11189461" cy="3357840"/>
            <a:chOff x="374218" y="3157408"/>
            <a:chExt cx="11189461" cy="3357840"/>
          </a:xfrm>
        </p:grpSpPr>
        <p:cxnSp>
          <p:nvCxnSpPr>
            <p:cNvPr id="30" name="Google Shape;590;g9e221870aa_0_0"/>
            <p:cNvCxnSpPr>
              <a:stCxn id="43" idx="2"/>
            </p:cNvCxnSpPr>
            <p:nvPr/>
          </p:nvCxnSpPr>
          <p:spPr>
            <a:xfrm>
              <a:off x="6144310" y="3680608"/>
              <a:ext cx="6900" cy="2834640"/>
            </a:xfrm>
            <a:prstGeom prst="straightConnector1">
              <a:avLst/>
            </a:prstGeom>
            <a:noFill/>
            <a:ln w="28575" cap="flat" cmpd="sng">
              <a:solidFill>
                <a:srgbClr val="651D32"/>
              </a:solidFill>
              <a:prstDash val="dot"/>
              <a:round/>
              <a:headEnd type="none" w="sm" len="sm"/>
              <a:tailEnd type="none" w="sm" len="sm"/>
            </a:ln>
            <a:effectLst/>
          </p:spPr>
        </p:cxnSp>
        <p:sp>
          <p:nvSpPr>
            <p:cNvPr id="31" name="Google Shape;577;g9e221870aa_0_0"/>
            <p:cNvSpPr txBox="1"/>
            <p:nvPr/>
          </p:nvSpPr>
          <p:spPr>
            <a:xfrm>
              <a:off x="2500681" y="4673870"/>
              <a:ext cx="8125800" cy="3078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0000"/>
                  </a:solidFill>
                  <a:latin typeface="+mj-lt"/>
                  <a:ea typeface="Gill Sans"/>
                  <a:cs typeface="Gill Sans"/>
                  <a:sym typeface="Gill Sans"/>
                </a:rPr>
                <a:t>0 ----------------------------------------------------------------------------------------------------------------------------100</a:t>
              </a:r>
              <a:endParaRPr sz="1200" b="0" i="0" u="none" strike="noStrike" cap="none" dirty="0">
                <a:solidFill>
                  <a:srgbClr val="000000"/>
                </a:solidFill>
                <a:latin typeface="+mj-lt"/>
                <a:sym typeface="Arial"/>
              </a:endParaRPr>
            </a:p>
          </p:txBody>
        </p:sp>
        <p:sp>
          <p:nvSpPr>
            <p:cNvPr id="32" name="Google Shape;578;g9e221870aa_0_0"/>
            <p:cNvSpPr txBox="1"/>
            <p:nvPr/>
          </p:nvSpPr>
          <p:spPr>
            <a:xfrm>
              <a:off x="374218" y="3860027"/>
              <a:ext cx="1097280" cy="523200"/>
            </a:xfrm>
            <a:prstGeom prst="rect">
              <a:avLst/>
            </a:prstGeom>
            <a:noFill/>
            <a:ln>
              <a:noFill/>
            </a:ln>
          </p:spPr>
          <p:txBody>
            <a:bodyPr spcFirstLastPara="1" wrap="square" lIns="0" tIns="45700" rIns="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0000"/>
                  </a:solidFill>
                  <a:latin typeface="+mj-lt"/>
                  <a:ea typeface="Gill Sans"/>
                  <a:cs typeface="Gill Sans"/>
                  <a:sym typeface="Gill Sans"/>
                </a:rPr>
                <a:t>National </a:t>
              </a:r>
              <a:endParaRPr sz="1200" b="0" i="0" u="none" strike="noStrike" cap="none" dirty="0">
                <a:solidFill>
                  <a:srgbClr val="000000"/>
                </a:solidFill>
                <a:latin typeface="+mj-lt"/>
                <a:sym typeface="Arial"/>
              </a:endParaRPr>
            </a:p>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0000"/>
                  </a:solidFill>
                  <a:latin typeface="+mj-lt"/>
                  <a:ea typeface="Gill Sans"/>
                  <a:cs typeface="Gill Sans"/>
                  <a:sym typeface="Gill Sans"/>
                </a:rPr>
                <a:t>Assessment  X</a:t>
              </a:r>
              <a:endParaRPr sz="1200" b="0" i="0" u="none" strike="noStrike" cap="none" dirty="0">
                <a:solidFill>
                  <a:srgbClr val="000000"/>
                </a:solidFill>
                <a:latin typeface="+mj-lt"/>
                <a:sym typeface="Arial"/>
              </a:endParaRPr>
            </a:p>
          </p:txBody>
        </p:sp>
        <p:sp>
          <p:nvSpPr>
            <p:cNvPr id="33" name="Google Shape;579;g9e221870aa_0_0"/>
            <p:cNvSpPr txBox="1"/>
            <p:nvPr/>
          </p:nvSpPr>
          <p:spPr>
            <a:xfrm>
              <a:off x="1755227" y="3990589"/>
              <a:ext cx="7943400" cy="3078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0000"/>
                  </a:solidFill>
                  <a:latin typeface="+mj-lt"/>
                  <a:ea typeface="Gill Sans"/>
                  <a:cs typeface="Gill Sans"/>
                  <a:sym typeface="Gill Sans"/>
                </a:rPr>
                <a:t>0 ---------------------------------------------------------------------------------------------------------------------------100</a:t>
              </a:r>
              <a:endParaRPr sz="1200" b="0" i="0" u="none" strike="noStrike" cap="none" dirty="0">
                <a:solidFill>
                  <a:srgbClr val="000000"/>
                </a:solidFill>
                <a:latin typeface="+mj-lt"/>
                <a:sym typeface="Arial"/>
              </a:endParaRPr>
            </a:p>
          </p:txBody>
        </p:sp>
        <p:sp>
          <p:nvSpPr>
            <p:cNvPr id="34" name="Google Shape;580;g9e221870aa_0_0"/>
            <p:cNvSpPr txBox="1"/>
            <p:nvPr/>
          </p:nvSpPr>
          <p:spPr>
            <a:xfrm>
              <a:off x="1118601" y="4556574"/>
              <a:ext cx="1097280" cy="523200"/>
            </a:xfrm>
            <a:prstGeom prst="rect">
              <a:avLst/>
            </a:prstGeom>
            <a:noFill/>
            <a:ln>
              <a:noFill/>
            </a:ln>
          </p:spPr>
          <p:txBody>
            <a:bodyPr spcFirstLastPara="1" wrap="square" lIns="0" tIns="45700" rIns="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0000"/>
                  </a:solidFill>
                  <a:latin typeface="+mj-lt"/>
                  <a:ea typeface="Gill Sans"/>
                  <a:cs typeface="Gill Sans"/>
                  <a:sym typeface="Gill Sans"/>
                </a:rPr>
                <a:t>National </a:t>
              </a:r>
              <a:endParaRPr sz="1200" b="0" i="0" u="none" strike="noStrike" cap="none" dirty="0">
                <a:solidFill>
                  <a:srgbClr val="000000"/>
                </a:solidFill>
                <a:latin typeface="+mj-lt"/>
                <a:sym typeface="Arial"/>
              </a:endParaRPr>
            </a:p>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0000"/>
                  </a:solidFill>
                  <a:latin typeface="+mj-lt"/>
                  <a:ea typeface="Gill Sans"/>
                  <a:cs typeface="Gill Sans"/>
                  <a:sym typeface="Gill Sans"/>
                </a:rPr>
                <a:t>Assessment Y</a:t>
              </a:r>
              <a:endParaRPr sz="1200" b="0" i="0" u="none" strike="noStrike" cap="none" dirty="0">
                <a:solidFill>
                  <a:srgbClr val="000000"/>
                </a:solidFill>
                <a:latin typeface="+mj-lt"/>
                <a:sym typeface="Arial"/>
              </a:endParaRPr>
            </a:p>
          </p:txBody>
        </p:sp>
        <p:sp>
          <p:nvSpPr>
            <p:cNvPr id="35" name="Google Shape;581;g9e221870aa_0_0"/>
            <p:cNvSpPr txBox="1"/>
            <p:nvPr/>
          </p:nvSpPr>
          <p:spPr>
            <a:xfrm>
              <a:off x="10649279" y="4556574"/>
              <a:ext cx="914400" cy="523200"/>
            </a:xfrm>
            <a:prstGeom prst="rect">
              <a:avLst/>
            </a:prstGeom>
            <a:noFill/>
            <a:ln>
              <a:noFill/>
            </a:ln>
          </p:spPr>
          <p:txBody>
            <a:bodyPr spcFirstLastPara="1" wrap="square" lIns="0" tIns="45700" rIns="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0000"/>
                  </a:solidFill>
                  <a:latin typeface="+mj-lt"/>
                  <a:ea typeface="Gill Sans"/>
                  <a:cs typeface="Gill Sans"/>
                  <a:sym typeface="Gill Sans"/>
                </a:rPr>
                <a:t>More </a:t>
              </a:r>
              <a:endParaRPr sz="1200" b="0" i="0" u="none" strike="noStrike" cap="none" dirty="0">
                <a:solidFill>
                  <a:srgbClr val="000000"/>
                </a:solidFill>
                <a:latin typeface="+mj-lt"/>
                <a:sym typeface="Arial"/>
              </a:endParaRPr>
            </a:p>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0000"/>
                  </a:solidFill>
                  <a:latin typeface="+mj-lt"/>
                  <a:ea typeface="Gill Sans"/>
                  <a:cs typeface="Gill Sans"/>
                  <a:sym typeface="Gill Sans"/>
                </a:rPr>
                <a:t>Difficult</a:t>
              </a:r>
              <a:endParaRPr sz="1200" b="0" i="0" u="none" strike="noStrike" cap="none" dirty="0">
                <a:solidFill>
                  <a:srgbClr val="000000"/>
                </a:solidFill>
                <a:latin typeface="+mj-lt"/>
                <a:sym typeface="Arial"/>
              </a:endParaRPr>
            </a:p>
          </p:txBody>
        </p:sp>
        <p:sp>
          <p:nvSpPr>
            <p:cNvPr id="36" name="Google Shape;582;g9e221870aa_0_0"/>
            <p:cNvSpPr txBox="1"/>
            <p:nvPr/>
          </p:nvSpPr>
          <p:spPr>
            <a:xfrm>
              <a:off x="9704836" y="3860027"/>
              <a:ext cx="914400" cy="523200"/>
            </a:xfrm>
            <a:prstGeom prst="rect">
              <a:avLst/>
            </a:prstGeom>
            <a:noFill/>
            <a:ln>
              <a:noFill/>
            </a:ln>
          </p:spPr>
          <p:txBody>
            <a:bodyPr spcFirstLastPara="1" wrap="square" lIns="0" tIns="45700" rIns="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0000"/>
                  </a:solidFill>
                  <a:latin typeface="+mj-lt"/>
                  <a:ea typeface="Gill Sans"/>
                  <a:cs typeface="Gill Sans"/>
                  <a:sym typeface="Gill Sans"/>
                </a:rPr>
                <a:t>Less </a:t>
              </a:r>
              <a:endParaRPr sz="1200" b="0" i="0" u="none" strike="noStrike" cap="none" dirty="0">
                <a:solidFill>
                  <a:srgbClr val="000000"/>
                </a:solidFill>
                <a:latin typeface="+mj-lt"/>
                <a:sym typeface="Arial"/>
              </a:endParaRPr>
            </a:p>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0000"/>
                  </a:solidFill>
                  <a:latin typeface="+mj-lt"/>
                  <a:ea typeface="Gill Sans"/>
                  <a:cs typeface="Gill Sans"/>
                  <a:sym typeface="Gill Sans"/>
                </a:rPr>
                <a:t>Difficult</a:t>
              </a:r>
              <a:endParaRPr sz="1200" b="0" i="0" u="none" strike="noStrike" cap="none" dirty="0">
                <a:solidFill>
                  <a:srgbClr val="000000"/>
                </a:solidFill>
                <a:latin typeface="+mj-lt"/>
                <a:sym typeface="Arial"/>
              </a:endParaRPr>
            </a:p>
          </p:txBody>
        </p:sp>
        <p:sp>
          <p:nvSpPr>
            <p:cNvPr id="37" name="Google Shape;583;g9e221870aa_0_0"/>
            <p:cNvSpPr txBox="1"/>
            <p:nvPr/>
          </p:nvSpPr>
          <p:spPr>
            <a:xfrm>
              <a:off x="5812292" y="3942048"/>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a:solidFill>
                    <a:srgbClr val="000000"/>
                  </a:solidFill>
                  <a:latin typeface="+mj-lt"/>
                  <a:ea typeface="Gill Sans"/>
                  <a:cs typeface="Gill Sans"/>
                  <a:sym typeface="Gill Sans"/>
                </a:rPr>
                <a:t>60</a:t>
              </a:r>
              <a:endParaRPr sz="1200" b="0" i="0" u="none" strike="noStrike" cap="none">
                <a:solidFill>
                  <a:srgbClr val="000000"/>
                </a:solidFill>
                <a:latin typeface="+mj-lt"/>
                <a:sym typeface="Arial"/>
              </a:endParaRPr>
            </a:p>
          </p:txBody>
        </p:sp>
        <p:sp>
          <p:nvSpPr>
            <p:cNvPr id="38" name="Google Shape;584;g9e221870aa_0_0"/>
            <p:cNvSpPr txBox="1"/>
            <p:nvPr/>
          </p:nvSpPr>
          <p:spPr>
            <a:xfrm>
              <a:off x="5803156" y="4618558"/>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a:solidFill>
                    <a:srgbClr val="000000"/>
                  </a:solidFill>
                  <a:latin typeface="+mj-lt"/>
                  <a:ea typeface="Gill Sans"/>
                  <a:cs typeface="Gill Sans"/>
                  <a:sym typeface="Gill Sans"/>
                </a:rPr>
                <a:t>40</a:t>
              </a:r>
              <a:endParaRPr sz="1200" b="0" i="0" u="none" strike="noStrike" cap="none">
                <a:solidFill>
                  <a:srgbClr val="000000"/>
                </a:solidFill>
                <a:latin typeface="+mj-lt"/>
                <a:sym typeface="Arial"/>
              </a:endParaRPr>
            </a:p>
          </p:txBody>
        </p:sp>
        <p:sp>
          <p:nvSpPr>
            <p:cNvPr id="39" name="Google Shape;585;g9e221870aa_0_0"/>
            <p:cNvSpPr txBox="1"/>
            <p:nvPr/>
          </p:nvSpPr>
          <p:spPr>
            <a:xfrm>
              <a:off x="4257385" y="4618558"/>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chemeClr val="tx2"/>
                  </a:solidFill>
                  <a:latin typeface="+mj-lt"/>
                  <a:ea typeface="Gill Sans"/>
                  <a:cs typeface="Gill Sans"/>
                  <a:sym typeface="Gill Sans"/>
                </a:rPr>
                <a:t>65%</a:t>
              </a:r>
              <a:endParaRPr sz="1200" b="0" i="0" u="none" strike="noStrike" cap="none" dirty="0">
                <a:solidFill>
                  <a:schemeClr val="tx2"/>
                </a:solidFill>
                <a:latin typeface="+mj-lt"/>
                <a:sym typeface="Arial"/>
              </a:endParaRPr>
            </a:p>
          </p:txBody>
        </p:sp>
        <p:sp>
          <p:nvSpPr>
            <p:cNvPr id="40" name="Google Shape;586;g9e221870aa_0_0"/>
            <p:cNvSpPr txBox="1"/>
            <p:nvPr/>
          </p:nvSpPr>
          <p:spPr>
            <a:xfrm>
              <a:off x="8104740" y="4618558"/>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chemeClr val="tx2"/>
                  </a:solidFill>
                  <a:latin typeface="+mj-lt"/>
                  <a:ea typeface="Gill Sans"/>
                  <a:cs typeface="Gill Sans"/>
                  <a:sym typeface="Gill Sans"/>
                </a:rPr>
                <a:t>35%</a:t>
              </a:r>
              <a:endParaRPr sz="1200" b="0" i="0" u="none" strike="noStrike" cap="none" dirty="0">
                <a:solidFill>
                  <a:schemeClr val="tx2"/>
                </a:solidFill>
                <a:latin typeface="+mj-lt"/>
                <a:sym typeface="Arial"/>
              </a:endParaRPr>
            </a:p>
          </p:txBody>
        </p:sp>
        <p:sp>
          <p:nvSpPr>
            <p:cNvPr id="41" name="Google Shape;587;g9e221870aa_0_0"/>
            <p:cNvSpPr txBox="1"/>
            <p:nvPr/>
          </p:nvSpPr>
          <p:spPr>
            <a:xfrm>
              <a:off x="7609336" y="3942048"/>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chemeClr val="tx2"/>
                  </a:solidFill>
                  <a:latin typeface="+mj-lt"/>
                  <a:ea typeface="Gill Sans"/>
                  <a:cs typeface="Gill Sans"/>
                  <a:sym typeface="Gill Sans"/>
                </a:rPr>
                <a:t>25%</a:t>
              </a:r>
              <a:endParaRPr sz="1200" b="0" i="0" u="none" strike="noStrike" cap="none" dirty="0">
                <a:solidFill>
                  <a:schemeClr val="tx2"/>
                </a:solidFill>
                <a:latin typeface="+mj-lt"/>
                <a:sym typeface="Arial"/>
              </a:endParaRPr>
            </a:p>
          </p:txBody>
        </p:sp>
        <p:sp>
          <p:nvSpPr>
            <p:cNvPr id="42" name="Google Shape;588;g9e221870aa_0_0"/>
            <p:cNvSpPr txBox="1"/>
            <p:nvPr/>
          </p:nvSpPr>
          <p:spPr>
            <a:xfrm>
              <a:off x="3716792" y="3942048"/>
              <a:ext cx="663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chemeClr val="tx2"/>
                  </a:solidFill>
                  <a:latin typeface="+mj-lt"/>
                  <a:ea typeface="Gill Sans"/>
                  <a:cs typeface="Gill Sans"/>
                  <a:sym typeface="Gill Sans"/>
                </a:rPr>
                <a:t>75%</a:t>
              </a:r>
              <a:endParaRPr sz="1200" b="0" i="0" u="none" strike="noStrike" cap="none" dirty="0">
                <a:solidFill>
                  <a:schemeClr val="tx2"/>
                </a:solidFill>
                <a:latin typeface="+mj-lt"/>
                <a:sym typeface="Arial"/>
              </a:endParaRPr>
            </a:p>
          </p:txBody>
        </p:sp>
        <p:sp>
          <p:nvSpPr>
            <p:cNvPr id="43" name="Google Shape;589;g9e221870aa_0_0"/>
            <p:cNvSpPr txBox="1"/>
            <p:nvPr/>
          </p:nvSpPr>
          <p:spPr>
            <a:xfrm>
              <a:off x="5001310" y="3157408"/>
              <a:ext cx="22860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8D2846"/>
                  </a:solidFill>
                  <a:latin typeface="+mj-lt"/>
                  <a:ea typeface="Gill Sans"/>
                  <a:cs typeface="Gill Sans"/>
                  <a:sym typeface="Gill Sans"/>
                </a:rPr>
                <a:t>Meets</a:t>
              </a:r>
              <a:endParaRPr sz="1200" b="0" i="0" u="none" strike="noStrike" cap="none" dirty="0">
                <a:solidFill>
                  <a:srgbClr val="8D2846"/>
                </a:solidFill>
                <a:latin typeface="+mj-lt"/>
                <a:sym typeface="Arial"/>
              </a:endParaRPr>
            </a:p>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8D2846"/>
                  </a:solidFill>
                  <a:latin typeface="+mj-lt"/>
                  <a:ea typeface="Gill Sans"/>
                  <a:cs typeface="Gill Sans"/>
                  <a:sym typeface="Gill Sans"/>
                </a:rPr>
                <a:t>Benchmark</a:t>
              </a:r>
              <a:endParaRPr sz="1200" b="0" i="0" u="none" strike="noStrike" cap="none" dirty="0">
                <a:solidFill>
                  <a:srgbClr val="8D2846"/>
                </a:solidFill>
                <a:latin typeface="+mj-lt"/>
                <a:sym typeface="Arial"/>
              </a:endParaRPr>
            </a:p>
          </p:txBody>
        </p:sp>
        <p:grpSp>
          <p:nvGrpSpPr>
            <p:cNvPr id="44" name="Google Shape;591;g9e221870aa_0_0"/>
            <p:cNvGrpSpPr/>
            <p:nvPr/>
          </p:nvGrpSpPr>
          <p:grpSpPr>
            <a:xfrm>
              <a:off x="1565875" y="5103525"/>
              <a:ext cx="9715325" cy="1371600"/>
              <a:chOff x="-298419" y="1"/>
              <a:chExt cx="9220200" cy="1371600"/>
            </a:xfrm>
          </p:grpSpPr>
          <p:sp>
            <p:nvSpPr>
              <p:cNvPr id="45" name="Google Shape;592;g9e221870aa_0_0"/>
              <p:cNvSpPr/>
              <p:nvPr/>
            </p:nvSpPr>
            <p:spPr>
              <a:xfrm>
                <a:off x="-298419" y="1"/>
                <a:ext cx="9220200"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593;g9e221870aa_0_0"/>
              <p:cNvSpPr/>
              <p:nvPr/>
            </p:nvSpPr>
            <p:spPr>
              <a:xfrm>
                <a:off x="-170702" y="411451"/>
                <a:ext cx="1995938"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Below Partially Meets Global Minimum Proficiency</a:t>
                </a:r>
                <a:endParaRPr lang="en-US" sz="1300" dirty="0"/>
              </a:p>
            </p:txBody>
          </p:sp>
          <p:sp>
            <p:nvSpPr>
              <p:cNvPr id="47" name="Google Shape;595;g9e221870aa_0_0"/>
              <p:cNvSpPr/>
              <p:nvPr/>
            </p:nvSpPr>
            <p:spPr>
              <a:xfrm>
                <a:off x="1978560" y="411451"/>
                <a:ext cx="1995938"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Partially Meets Global Minimum Proficiency</a:t>
                </a:r>
                <a:endParaRPr lang="en-US" sz="1300" dirty="0"/>
              </a:p>
            </p:txBody>
          </p:sp>
          <p:sp>
            <p:nvSpPr>
              <p:cNvPr id="48" name="Google Shape;597;g9e221870aa_0_0"/>
              <p:cNvSpPr/>
              <p:nvPr/>
            </p:nvSpPr>
            <p:spPr>
              <a:xfrm>
                <a:off x="4127823" y="411451"/>
                <a:ext cx="1995938"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Meets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sp>
            <p:nvSpPr>
              <p:cNvPr id="49" name="Google Shape;599;g9e221870aa_0_0"/>
              <p:cNvSpPr/>
              <p:nvPr/>
            </p:nvSpPr>
            <p:spPr>
              <a:xfrm>
                <a:off x="6277085" y="411451"/>
                <a:ext cx="1995938"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Exceeds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grpSp>
      </p:grpSp>
      <p:pic>
        <p:nvPicPr>
          <p:cNvPr id="2" name="Picture 1" descr="A black and white logo&#10;&#10;Description automatically generated with low confidence">
            <a:extLst>
              <a:ext uri="{FF2B5EF4-FFF2-40B4-BE49-F238E27FC236}">
                <a16:creationId xmlns:a16="http://schemas.microsoft.com/office/drawing/2014/main" id="{DD5721D4-80E9-EB9A-FA9C-43399364DCA4}"/>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3" name="Google Shape;603;g9b75913436_0_6"/>
          <p:cNvSpPr txBox="1">
            <a:spLocks noGrp="1"/>
          </p:cNvSpPr>
          <p:nvPr>
            <p:ph type="title"/>
          </p:nvPr>
        </p:nvSpPr>
        <p:spPr/>
        <p:txBody>
          <a:bodyPr/>
          <a:lstStyle/>
          <a:p>
            <a:pPr lvl="0"/>
            <a:r>
              <a:rPr lang="en-US"/>
              <a:t>BENEFITS OF POLICY LINKING</a:t>
            </a:r>
          </a:p>
        </p:txBody>
      </p:sp>
      <p:sp>
        <p:nvSpPr>
          <p:cNvPr id="604" name="Google Shape;604;g9b75913436_0_6"/>
          <p:cNvSpPr txBox="1">
            <a:spLocks noGrp="1"/>
          </p:cNvSpPr>
          <p:nvPr>
            <p:ph type="body" idx="1"/>
          </p:nvPr>
        </p:nvSpPr>
        <p:spPr/>
        <p:txBody>
          <a:bodyPr/>
          <a:lstStyle/>
          <a:p>
            <a:pPr lvl="0"/>
            <a:r>
              <a:rPr lang="en-US" dirty="0"/>
              <a:t>Enable </a:t>
            </a:r>
            <a:r>
              <a:rPr lang="en-US" b="1" dirty="0"/>
              <a:t>three types of analyses </a:t>
            </a:r>
            <a:r>
              <a:rPr lang="en-US" dirty="0"/>
              <a:t>with the global benchmarks:</a:t>
            </a:r>
          </a:p>
          <a:p>
            <a:pPr lvl="1"/>
            <a:r>
              <a:rPr lang="en-US" b="1" dirty="0"/>
              <a:t>Compare</a:t>
            </a:r>
            <a:r>
              <a:rPr lang="en-US" dirty="0"/>
              <a:t> assessment results across contexts/languages within the country and with outcomes from other countries</a:t>
            </a:r>
          </a:p>
          <a:p>
            <a:pPr lvl="1"/>
            <a:r>
              <a:rPr lang="en-US" b="1" dirty="0"/>
              <a:t>Aggregate</a:t>
            </a:r>
            <a:r>
              <a:rPr lang="en-US" dirty="0"/>
              <a:t> assessment results across different assessments in the country and with those of other countries</a:t>
            </a:r>
          </a:p>
          <a:p>
            <a:pPr lvl="1"/>
            <a:r>
              <a:rPr lang="en-US" b="1" dirty="0"/>
              <a:t>Track</a:t>
            </a:r>
            <a:r>
              <a:rPr lang="en-US" dirty="0"/>
              <a:t> assessment results over time to monitor progress</a:t>
            </a:r>
          </a:p>
          <a:p>
            <a:pPr lvl="0"/>
            <a:r>
              <a:rPr lang="en-US" dirty="0"/>
              <a:t>To allow for country ownership of outcomes—benchmarks set by countries for countries.</a:t>
            </a:r>
          </a:p>
          <a:p>
            <a:pPr lvl="0"/>
            <a:r>
              <a:rPr lang="en-US" dirty="0"/>
              <a:t>To determine if learners have developed the knowledge and skills we should expect for their grade.</a:t>
            </a:r>
          </a:p>
          <a:p>
            <a:pPr lvl="0"/>
            <a:endParaRPr lang="en-US" dirty="0"/>
          </a:p>
          <a:p>
            <a:pPr lvl="0"/>
            <a:endParaRPr lang="en-US" dirty="0"/>
          </a:p>
          <a:p>
            <a:pPr lvl="0"/>
            <a:endParaRPr lang="en-US" dirty="0"/>
          </a:p>
        </p:txBody>
      </p:sp>
      <p:pic>
        <p:nvPicPr>
          <p:cNvPr id="2" name="Picture 1" descr="A black and white logo&#10;&#10;Description automatically generated with low confidence">
            <a:extLst>
              <a:ext uri="{FF2B5EF4-FFF2-40B4-BE49-F238E27FC236}">
                <a16:creationId xmlns:a16="http://schemas.microsoft.com/office/drawing/2014/main" id="{80599A6A-D2D9-6D5E-59B8-977F5C9C2D08}"/>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GB" dirty="0"/>
              <a:t>Presentation 3</a:t>
            </a:r>
            <a:br>
              <a:rPr lang="en-GB" dirty="0"/>
            </a:br>
            <a:br>
              <a:rPr lang="en-GB" dirty="0"/>
            </a:br>
            <a:r>
              <a:rPr lang="en-GB" dirty="0"/>
              <a:t>Familiarization with GPF</a:t>
            </a:r>
          </a:p>
        </p:txBody>
      </p:sp>
    </p:spTree>
    <p:extLst>
      <p:ext uri="{BB962C8B-B14F-4D97-AF65-F5344CB8AC3E}">
        <p14:creationId xmlns:p14="http://schemas.microsoft.com/office/powerpoint/2010/main" val="4040455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9"/>
          <p:cNvSpPr txBox="1">
            <a:spLocks noGrp="1"/>
          </p:cNvSpPr>
          <p:nvPr>
            <p:ph type="ctrTitle"/>
          </p:nvPr>
        </p:nvSpPr>
        <p:spPr/>
        <p:txBody>
          <a:bodyPr/>
          <a:lstStyle/>
          <a:p>
            <a:pPr lvl="0"/>
            <a:r>
              <a:rPr lang="en-US" b="1" dirty="0"/>
              <a:t>PRESENTATION</a:t>
            </a:r>
          </a:p>
          <a:p>
            <a:pPr lvl="0"/>
            <a:endParaRPr lang="en-US" dirty="0"/>
          </a:p>
          <a:p>
            <a:pPr lvl="0"/>
            <a:r>
              <a:rPr lang="en-US" dirty="0"/>
              <a:t>WHAT IS THE GLOBAL PROFICIENCY FRAMEWORK (GPF)?</a:t>
            </a:r>
          </a:p>
        </p:txBody>
      </p:sp>
      <p:pic>
        <p:nvPicPr>
          <p:cNvPr id="2" name="Picture 1" descr="A black and white logo&#10;&#10;Description automatically generated with low confidence">
            <a:extLst>
              <a:ext uri="{FF2B5EF4-FFF2-40B4-BE49-F238E27FC236}">
                <a16:creationId xmlns:a16="http://schemas.microsoft.com/office/drawing/2014/main" id="{74D86BB1-2443-858F-68E4-BF2C1714048C}"/>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extLst>
      <p:ext uri="{BB962C8B-B14F-4D97-AF65-F5344CB8AC3E}">
        <p14:creationId xmlns:p14="http://schemas.microsoft.com/office/powerpoint/2010/main" val="2590762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g9c7fbe508c_0_313"/>
          <p:cNvSpPr txBox="1">
            <a:spLocks noGrp="1"/>
          </p:cNvSpPr>
          <p:nvPr>
            <p:ph type="title"/>
          </p:nvPr>
        </p:nvSpPr>
        <p:spPr/>
        <p:txBody>
          <a:bodyPr/>
          <a:lstStyle/>
          <a:p>
            <a:pPr lvl="0"/>
            <a:r>
              <a:rPr lang="en-US"/>
              <a:t>THE GLOBAL PROFICIENCY FRAMEWORK</a:t>
            </a:r>
          </a:p>
        </p:txBody>
      </p:sp>
      <p:sp>
        <p:nvSpPr>
          <p:cNvPr id="626" name="Google Shape;626;g9c7fbe508c_0_313"/>
          <p:cNvSpPr txBox="1">
            <a:spLocks noGrp="1"/>
          </p:cNvSpPr>
          <p:nvPr>
            <p:ph type="body" idx="1"/>
          </p:nvPr>
        </p:nvSpPr>
        <p:spPr/>
        <p:txBody>
          <a:bodyPr/>
          <a:lstStyle/>
          <a:p>
            <a:pPr lvl="0"/>
            <a:r>
              <a:rPr lang="en-US" dirty="0"/>
              <a:t>Created by global reading and math experts and revised based on pilots</a:t>
            </a:r>
          </a:p>
          <a:p>
            <a:pPr lvl="0"/>
            <a:r>
              <a:rPr lang="en-US" dirty="0"/>
              <a:t>Sets out global minimum proficiency (how much learners should be able to know and do) in reading and math for grades 1–9</a:t>
            </a:r>
          </a:p>
          <a:p>
            <a:pPr lvl="0"/>
            <a:r>
              <a:rPr lang="en-US" dirty="0"/>
              <a:t>Evidence-based and relies on:</a:t>
            </a:r>
          </a:p>
          <a:p>
            <a:pPr lvl="1"/>
            <a:r>
              <a:rPr lang="en-US" dirty="0"/>
              <a:t>developmental progressions</a:t>
            </a:r>
          </a:p>
          <a:p>
            <a:pPr lvl="1"/>
            <a:r>
              <a:rPr lang="en-US" dirty="0"/>
              <a:t>data from curriculum and assessments frameworks from approximately 50 countries</a:t>
            </a:r>
          </a:p>
          <a:p>
            <a:pPr lvl="0"/>
            <a:r>
              <a:rPr lang="en-US" dirty="0"/>
              <a:t>Not prescriptive</a:t>
            </a:r>
          </a:p>
        </p:txBody>
      </p:sp>
      <p:pic>
        <p:nvPicPr>
          <p:cNvPr id="2" name="Picture 1" descr="A black and white logo&#10;&#10;Description automatically generated with low confidence">
            <a:extLst>
              <a:ext uri="{FF2B5EF4-FFF2-40B4-BE49-F238E27FC236}">
                <a16:creationId xmlns:a16="http://schemas.microsoft.com/office/drawing/2014/main" id="{22F64930-7B87-3746-1CB7-DC8C169788AE}"/>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9c7fbe508c_0_1140"/>
          <p:cNvSpPr txBox="1">
            <a:spLocks noGrp="1"/>
          </p:cNvSpPr>
          <p:nvPr>
            <p:ph type="title"/>
          </p:nvPr>
        </p:nvSpPr>
        <p:spPr/>
        <p:txBody>
          <a:bodyPr/>
          <a:lstStyle/>
          <a:p>
            <a:pPr lvl="0"/>
            <a:r>
              <a:rPr lang="en-US" dirty="0"/>
              <a:t>GLOBAL PROFICIENCY LEVELS (GPL</a:t>
            </a:r>
            <a:r>
              <a:rPr lang="en-US" cap="none" dirty="0"/>
              <a:t>s</a:t>
            </a:r>
            <a:r>
              <a:rPr lang="en-US" dirty="0"/>
              <a:t>)</a:t>
            </a:r>
          </a:p>
        </p:txBody>
      </p:sp>
      <p:sp>
        <p:nvSpPr>
          <p:cNvPr id="634" name="Google Shape;634;g9c7fbe508c_0_1140"/>
          <p:cNvSpPr txBox="1">
            <a:spLocks noGrp="1"/>
          </p:cNvSpPr>
          <p:nvPr>
            <p:ph type="body" idx="1"/>
          </p:nvPr>
        </p:nvSpPr>
        <p:spPr/>
        <p:txBody>
          <a:bodyPr/>
          <a:lstStyle/>
          <a:p>
            <a:pPr marL="94234" lvl="0" indent="0">
              <a:buNone/>
            </a:pPr>
            <a:r>
              <a:rPr lang="en-US" dirty="0"/>
              <a:t>As part of their work on reporting against Sustainable Development Goal 4.1.1, UNESCO-UIS and its partners set four Global Proficiency Levels (GPLs) for the GPF:</a:t>
            </a:r>
          </a:p>
          <a:p>
            <a:pPr marL="94234" lvl="0" indent="0">
              <a:buNone/>
            </a:pPr>
            <a:endParaRPr lang="en-US" dirty="0"/>
          </a:p>
          <a:p>
            <a:pPr lvl="0"/>
            <a:r>
              <a:rPr lang="en-US" dirty="0"/>
              <a:t>Below partially meets global minimum proficiency</a:t>
            </a:r>
          </a:p>
          <a:p>
            <a:pPr lvl="0"/>
            <a:r>
              <a:rPr lang="en-US" dirty="0"/>
              <a:t>Partially meets global minimum proficiency</a:t>
            </a:r>
          </a:p>
          <a:p>
            <a:pPr lvl="0"/>
            <a:r>
              <a:rPr lang="en-US" dirty="0"/>
              <a:t>Meets global minimum proficiency</a:t>
            </a:r>
          </a:p>
          <a:p>
            <a:pPr lvl="0"/>
            <a:r>
              <a:rPr lang="en-US" dirty="0"/>
              <a:t>Exceeds global minimum proficiency</a:t>
            </a:r>
          </a:p>
        </p:txBody>
      </p:sp>
      <p:grpSp>
        <p:nvGrpSpPr>
          <p:cNvPr id="15" name="Group 14"/>
          <p:cNvGrpSpPr/>
          <p:nvPr/>
        </p:nvGrpSpPr>
        <p:grpSpPr>
          <a:xfrm>
            <a:off x="1238338" y="5103525"/>
            <a:ext cx="9715325" cy="1371600"/>
            <a:chOff x="1565875" y="5103525"/>
            <a:chExt cx="9715325" cy="1371600"/>
          </a:xfrm>
        </p:grpSpPr>
        <p:sp>
          <p:nvSpPr>
            <p:cNvPr id="16" name="Google Shape;592;g9e221870aa_0_0"/>
            <p:cNvSpPr/>
            <p:nvPr/>
          </p:nvSpPr>
          <p:spPr>
            <a:xfrm>
              <a:off x="1565875" y="5103525"/>
              <a:ext cx="9715325"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593;g9e221870aa_0_0"/>
            <p:cNvSpPr/>
            <p:nvPr/>
          </p:nvSpPr>
          <p:spPr>
            <a:xfrm>
              <a:off x="1700450" y="5514975"/>
              <a:ext cx="2103120"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Below Partially Meets Global Minimum Proficiency</a:t>
              </a:r>
              <a:endParaRPr lang="en-US" sz="1300" dirty="0"/>
            </a:p>
          </p:txBody>
        </p:sp>
        <p:sp>
          <p:nvSpPr>
            <p:cNvPr id="18" name="Google Shape;595;g9e221870aa_0_0"/>
            <p:cNvSpPr/>
            <p:nvPr/>
          </p:nvSpPr>
          <p:spPr>
            <a:xfrm>
              <a:off x="3965128" y="5514975"/>
              <a:ext cx="2103120"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Partially Meets Global Minimum Proficiency</a:t>
              </a:r>
              <a:endParaRPr lang="en-US" sz="1300" dirty="0"/>
            </a:p>
          </p:txBody>
        </p:sp>
        <p:sp>
          <p:nvSpPr>
            <p:cNvPr id="19" name="Google Shape;597;g9e221870aa_0_0"/>
            <p:cNvSpPr/>
            <p:nvPr/>
          </p:nvSpPr>
          <p:spPr>
            <a:xfrm>
              <a:off x="6229806" y="5514975"/>
              <a:ext cx="2103120"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Meets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sp>
          <p:nvSpPr>
            <p:cNvPr id="20" name="Google Shape;599;g9e221870aa_0_0"/>
            <p:cNvSpPr/>
            <p:nvPr/>
          </p:nvSpPr>
          <p:spPr>
            <a:xfrm>
              <a:off x="8494484" y="5514975"/>
              <a:ext cx="2103120"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Exceeds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grpSp>
      <p:pic>
        <p:nvPicPr>
          <p:cNvPr id="2" name="Picture 1" descr="A black and white logo&#10;&#10;Description automatically generated with low confidence">
            <a:extLst>
              <a:ext uri="{FF2B5EF4-FFF2-40B4-BE49-F238E27FC236}">
                <a16:creationId xmlns:a16="http://schemas.microsoft.com/office/drawing/2014/main" id="{7AE1747D-16FE-F397-3692-3B0308A194DD}"/>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
                                            <p:txEl>
                                              <p:pRg st="0" end="0"/>
                                            </p:txEl>
                                          </p:spTgt>
                                        </p:tgtEl>
                                        <p:attrNameLst>
                                          <p:attrName>style.visibility</p:attrName>
                                        </p:attrNameLst>
                                      </p:cBhvr>
                                      <p:to>
                                        <p:strVal val="visible"/>
                                      </p:to>
                                    </p:set>
                                    <p:animEffect transition="in" filter="fade">
                                      <p:cBhvr>
                                        <p:cTn id="7" dur="1000"/>
                                        <p:tgtEl>
                                          <p:spTgt spid="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4">
                                            <p:txEl>
                                              <p:pRg st="2" end="2"/>
                                            </p:txEl>
                                          </p:spTgt>
                                        </p:tgtEl>
                                        <p:attrNameLst>
                                          <p:attrName>style.visibility</p:attrName>
                                        </p:attrNameLst>
                                      </p:cBhvr>
                                      <p:to>
                                        <p:strVal val="visible"/>
                                      </p:to>
                                    </p:set>
                                    <p:animEffect transition="in" filter="fade">
                                      <p:cBhvr>
                                        <p:cTn id="12" dur="1000"/>
                                        <p:tgtEl>
                                          <p:spTgt spid="6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4">
                                            <p:txEl>
                                              <p:pRg st="3" end="3"/>
                                            </p:txEl>
                                          </p:spTgt>
                                        </p:tgtEl>
                                        <p:attrNameLst>
                                          <p:attrName>style.visibility</p:attrName>
                                        </p:attrNameLst>
                                      </p:cBhvr>
                                      <p:to>
                                        <p:strVal val="visible"/>
                                      </p:to>
                                    </p:set>
                                    <p:animEffect transition="in" filter="fade">
                                      <p:cBhvr>
                                        <p:cTn id="17" dur="1000"/>
                                        <p:tgtEl>
                                          <p:spTgt spid="6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4">
                                            <p:txEl>
                                              <p:pRg st="4" end="4"/>
                                            </p:txEl>
                                          </p:spTgt>
                                        </p:tgtEl>
                                        <p:attrNameLst>
                                          <p:attrName>style.visibility</p:attrName>
                                        </p:attrNameLst>
                                      </p:cBhvr>
                                      <p:to>
                                        <p:strVal val="visible"/>
                                      </p:to>
                                    </p:set>
                                    <p:animEffect transition="in" filter="fade">
                                      <p:cBhvr>
                                        <p:cTn id="22" dur="1000"/>
                                        <p:tgtEl>
                                          <p:spTgt spid="6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4">
                                            <p:txEl>
                                              <p:pRg st="5" end="5"/>
                                            </p:txEl>
                                          </p:spTgt>
                                        </p:tgtEl>
                                        <p:attrNameLst>
                                          <p:attrName>style.visibility</p:attrName>
                                        </p:attrNameLst>
                                      </p:cBhvr>
                                      <p:to>
                                        <p:strVal val="visible"/>
                                      </p:to>
                                    </p:set>
                                    <p:animEffect transition="in" filter="fade">
                                      <p:cBhvr>
                                        <p:cTn id="27" dur="1000"/>
                                        <p:tgtEl>
                                          <p:spTgt spid="6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g9c7fbe508c_0_1157"/>
          <p:cNvSpPr txBox="1">
            <a:spLocks noGrp="1"/>
          </p:cNvSpPr>
          <p:nvPr>
            <p:ph type="title"/>
          </p:nvPr>
        </p:nvSpPr>
        <p:spPr/>
        <p:txBody>
          <a:bodyPr/>
          <a:lstStyle/>
          <a:p>
            <a:pPr lvl="0"/>
            <a:r>
              <a:rPr lang="en-US" dirty="0"/>
              <a:t>GLOBAL PROFICIENCY LEVELS (GPL</a:t>
            </a:r>
            <a:r>
              <a:rPr lang="en-US" cap="none" dirty="0"/>
              <a:t>s</a:t>
            </a:r>
            <a:r>
              <a:rPr lang="en-US" dirty="0"/>
              <a:t>)</a:t>
            </a:r>
          </a:p>
        </p:txBody>
      </p:sp>
      <p:sp>
        <p:nvSpPr>
          <p:cNvPr id="652" name="Google Shape;652;g9c7fbe508c_0_1157"/>
          <p:cNvSpPr txBox="1">
            <a:spLocks noGrp="1"/>
          </p:cNvSpPr>
          <p:nvPr>
            <p:ph type="body" idx="1"/>
          </p:nvPr>
        </p:nvSpPr>
        <p:spPr/>
        <p:txBody>
          <a:bodyPr/>
          <a:lstStyle/>
          <a:p>
            <a:pPr marL="94234" lvl="0" indent="0">
              <a:buNone/>
            </a:pPr>
            <a:r>
              <a:rPr lang="en-US" dirty="0"/>
              <a:t>As part of their work on reporting against Sustainable Development Goal 4.1.1, UNESCO-UIS and its partners set four Global Proficiency Levels (GPLs):</a:t>
            </a:r>
          </a:p>
          <a:p>
            <a:pPr lvl="0"/>
            <a:r>
              <a:rPr lang="en-US" dirty="0"/>
              <a:t>Below partially meets global minimum proficiency</a:t>
            </a:r>
          </a:p>
          <a:p>
            <a:pPr lvl="0"/>
            <a:r>
              <a:rPr lang="en-US" dirty="0"/>
              <a:t>Partially meets global minimum proficiency</a:t>
            </a:r>
          </a:p>
          <a:p>
            <a:pPr lvl="0"/>
            <a:r>
              <a:rPr lang="en-US" b="1" dirty="0">
                <a:solidFill>
                  <a:srgbClr val="651D32"/>
                </a:solidFill>
              </a:rPr>
              <a:t>Meets global minimum proficiency	← GPL used for SDG 4.1.1 reporting</a:t>
            </a:r>
          </a:p>
          <a:p>
            <a:pPr lvl="0"/>
            <a:r>
              <a:rPr lang="en-US" dirty="0"/>
              <a:t>Exceeds global minimum proficiency</a:t>
            </a:r>
          </a:p>
        </p:txBody>
      </p:sp>
      <p:grpSp>
        <p:nvGrpSpPr>
          <p:cNvPr id="15" name="Group 14"/>
          <p:cNvGrpSpPr/>
          <p:nvPr/>
        </p:nvGrpSpPr>
        <p:grpSpPr>
          <a:xfrm>
            <a:off x="1238338" y="5103525"/>
            <a:ext cx="9715325" cy="1371600"/>
            <a:chOff x="1565875" y="5103525"/>
            <a:chExt cx="9715325" cy="1371600"/>
          </a:xfrm>
        </p:grpSpPr>
        <p:sp>
          <p:nvSpPr>
            <p:cNvPr id="16" name="Google Shape;592;g9e221870aa_0_0"/>
            <p:cNvSpPr/>
            <p:nvPr/>
          </p:nvSpPr>
          <p:spPr>
            <a:xfrm>
              <a:off x="1565875" y="5103525"/>
              <a:ext cx="9715325"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593;g9e221870aa_0_0"/>
            <p:cNvSpPr/>
            <p:nvPr/>
          </p:nvSpPr>
          <p:spPr>
            <a:xfrm>
              <a:off x="1700450" y="5514975"/>
              <a:ext cx="2103120"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Below Partially Meets Global Minimum Proficiency</a:t>
              </a:r>
              <a:endParaRPr lang="en-US" sz="1300" dirty="0"/>
            </a:p>
          </p:txBody>
        </p:sp>
        <p:sp>
          <p:nvSpPr>
            <p:cNvPr id="18" name="Google Shape;595;g9e221870aa_0_0"/>
            <p:cNvSpPr/>
            <p:nvPr/>
          </p:nvSpPr>
          <p:spPr>
            <a:xfrm>
              <a:off x="3965128" y="5514975"/>
              <a:ext cx="2103120"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Partially Meets Global Minimum Proficiency</a:t>
              </a:r>
              <a:endParaRPr lang="en-US" sz="1300" dirty="0"/>
            </a:p>
          </p:txBody>
        </p:sp>
        <p:sp>
          <p:nvSpPr>
            <p:cNvPr id="19" name="Google Shape;597;g9e221870aa_0_0"/>
            <p:cNvSpPr/>
            <p:nvPr/>
          </p:nvSpPr>
          <p:spPr>
            <a:xfrm>
              <a:off x="6229806" y="5514975"/>
              <a:ext cx="2103120"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Meets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sp>
          <p:nvSpPr>
            <p:cNvPr id="20" name="Google Shape;599;g9e221870aa_0_0"/>
            <p:cNvSpPr/>
            <p:nvPr/>
          </p:nvSpPr>
          <p:spPr>
            <a:xfrm>
              <a:off x="8494484" y="5514975"/>
              <a:ext cx="2103120"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Exceeds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grpSp>
      <p:pic>
        <p:nvPicPr>
          <p:cNvPr id="2" name="Picture 1" descr="A black and white logo&#10;&#10;Description automatically generated with low confidence">
            <a:extLst>
              <a:ext uri="{FF2B5EF4-FFF2-40B4-BE49-F238E27FC236}">
                <a16:creationId xmlns:a16="http://schemas.microsoft.com/office/drawing/2014/main" id="{B20E1E70-563F-7EBA-4539-737B906B7DDA}"/>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g9c7fbe508c_0_1174"/>
          <p:cNvSpPr txBox="1">
            <a:spLocks noGrp="1"/>
          </p:cNvSpPr>
          <p:nvPr>
            <p:ph type="title"/>
          </p:nvPr>
        </p:nvSpPr>
        <p:spPr/>
        <p:txBody>
          <a:bodyPr/>
          <a:lstStyle/>
          <a:p>
            <a:pPr lvl="0"/>
            <a:r>
              <a:rPr lang="en-US"/>
              <a:t>GPF OVERVIEW</a:t>
            </a:r>
          </a:p>
        </p:txBody>
      </p:sp>
      <p:sp>
        <p:nvSpPr>
          <p:cNvPr id="670" name="Google Shape;670;g9c7fbe508c_0_1174"/>
          <p:cNvSpPr txBox="1">
            <a:spLocks noGrp="1"/>
          </p:cNvSpPr>
          <p:nvPr>
            <p:ph type="body" idx="1"/>
          </p:nvPr>
        </p:nvSpPr>
        <p:spPr/>
        <p:txBody>
          <a:bodyPr/>
          <a:lstStyle/>
          <a:p>
            <a:pPr lvl="0"/>
            <a:r>
              <a:rPr lang="en-US" dirty="0"/>
              <a:t>The Global Proficiency Framework (GPF) sets out the agreed domains, constructs, subconstructs, and knowledge and/or skills (sometimes called content standards) for each grade level</a:t>
            </a:r>
          </a:p>
          <a:p>
            <a:pPr lvl="0"/>
            <a:r>
              <a:rPr lang="en-US" dirty="0"/>
              <a:t>For each knowledge and/or skill, there are Global Proficiency Descriptors (GPDs) (sometimes called performance standards) that detail expectations for the top 3 GPLs (partially meets, meets, and exceeds).</a:t>
            </a:r>
          </a:p>
        </p:txBody>
      </p:sp>
      <p:sp>
        <p:nvSpPr>
          <p:cNvPr id="30" name="Google Shape;685;g9c7fbe508c_0_1174"/>
          <p:cNvSpPr txBox="1"/>
          <p:nvPr/>
        </p:nvSpPr>
        <p:spPr>
          <a:xfrm>
            <a:off x="2754067" y="4444955"/>
            <a:ext cx="15186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Partially Meets Benchmark</a:t>
            </a:r>
            <a:endParaRPr sz="1400" b="0" i="0" u="none" strike="noStrike" cap="none">
              <a:solidFill>
                <a:srgbClr val="000000"/>
              </a:solidFill>
              <a:latin typeface="Arial"/>
              <a:ea typeface="Arial"/>
              <a:cs typeface="Arial"/>
              <a:sym typeface="Arial"/>
            </a:endParaRPr>
          </a:p>
        </p:txBody>
      </p:sp>
      <p:sp>
        <p:nvSpPr>
          <p:cNvPr id="31" name="Google Shape;686;g9c7fbe508c_0_1174"/>
          <p:cNvSpPr txBox="1"/>
          <p:nvPr/>
        </p:nvSpPr>
        <p:spPr>
          <a:xfrm>
            <a:off x="5041542" y="4466883"/>
            <a:ext cx="15186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651D32"/>
                </a:solidFill>
                <a:latin typeface="Gill Sans"/>
                <a:ea typeface="Gill Sans"/>
                <a:cs typeface="Gill Sans"/>
                <a:sym typeface="Gill Sans"/>
              </a:rPr>
              <a:t>Meets </a:t>
            </a:r>
            <a:endParaRPr sz="1400" b="0" i="0" u="none" strike="noStrike" cap="none" dirty="0">
              <a:solidFill>
                <a:srgbClr val="651D32"/>
              </a:solidFil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651D32"/>
                </a:solidFill>
                <a:latin typeface="Gill Sans"/>
                <a:ea typeface="Gill Sans"/>
                <a:cs typeface="Gill Sans"/>
                <a:sym typeface="Gill Sans"/>
              </a:rPr>
              <a:t>Benchmark</a:t>
            </a:r>
            <a:endParaRPr sz="1400" b="0" i="0" u="none" strike="noStrike" cap="none" dirty="0">
              <a:solidFill>
                <a:srgbClr val="651D32"/>
              </a:solidFill>
              <a:sym typeface="Arial"/>
            </a:endParaRPr>
          </a:p>
        </p:txBody>
      </p:sp>
      <p:sp>
        <p:nvSpPr>
          <p:cNvPr id="32" name="Google Shape;687;g9c7fbe508c_0_1174"/>
          <p:cNvSpPr txBox="1"/>
          <p:nvPr/>
        </p:nvSpPr>
        <p:spPr>
          <a:xfrm>
            <a:off x="7316326" y="4444955"/>
            <a:ext cx="15186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Exceeds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Benchmark</a:t>
            </a:r>
            <a:endParaRPr sz="1400" b="0" i="0" u="none" strike="noStrike" cap="none" dirty="0">
              <a:solidFill>
                <a:srgbClr val="000000"/>
              </a:solidFill>
              <a:latin typeface="Arial"/>
              <a:ea typeface="Arial"/>
              <a:cs typeface="Arial"/>
              <a:sym typeface="Arial"/>
            </a:endParaRPr>
          </a:p>
        </p:txBody>
      </p:sp>
      <p:cxnSp>
        <p:nvCxnSpPr>
          <p:cNvPr id="33" name="Google Shape;698;g9c7fbe508c_0_1174"/>
          <p:cNvCxnSpPr/>
          <p:nvPr/>
        </p:nvCxnSpPr>
        <p:spPr>
          <a:xfrm>
            <a:off x="3514935" y="5070735"/>
            <a:ext cx="0" cy="1016700"/>
          </a:xfrm>
          <a:prstGeom prst="straightConnector1">
            <a:avLst/>
          </a:prstGeom>
          <a:noFill/>
          <a:ln w="28575" cap="flat" cmpd="sng">
            <a:solidFill>
              <a:schemeClr val="tx1"/>
            </a:solidFill>
            <a:prstDash val="dot"/>
            <a:round/>
            <a:headEnd type="none" w="sm" len="sm"/>
            <a:tailEnd type="none" w="sm" len="sm"/>
          </a:ln>
          <a:effectLst>
            <a:outerShdw blurRad="40000" dist="20000" dir="5400000" rotWithShape="0">
              <a:srgbClr val="000000">
                <a:alpha val="36470"/>
              </a:srgbClr>
            </a:outerShdw>
          </a:effectLst>
        </p:spPr>
      </p:cxnSp>
      <p:cxnSp>
        <p:nvCxnSpPr>
          <p:cNvPr id="34" name="Google Shape;699;g9c7fbe508c_0_1174"/>
          <p:cNvCxnSpPr/>
          <p:nvPr/>
        </p:nvCxnSpPr>
        <p:spPr>
          <a:xfrm>
            <a:off x="5800821" y="5070735"/>
            <a:ext cx="0" cy="1032900"/>
          </a:xfrm>
          <a:prstGeom prst="straightConnector1">
            <a:avLst/>
          </a:prstGeom>
          <a:noFill/>
          <a:ln w="28575" cap="flat" cmpd="sng">
            <a:solidFill>
              <a:srgbClr val="651D32"/>
            </a:solidFill>
            <a:prstDash val="dot"/>
            <a:round/>
            <a:headEnd type="none" w="sm" len="sm"/>
            <a:tailEnd type="none" w="sm" len="sm"/>
          </a:ln>
          <a:effectLst>
            <a:outerShdw blurRad="40000" dist="20000" dir="5400000" rotWithShape="0">
              <a:srgbClr val="000000">
                <a:alpha val="36470"/>
              </a:srgbClr>
            </a:outerShdw>
          </a:effectLst>
        </p:spPr>
      </p:cxnSp>
      <p:cxnSp>
        <p:nvCxnSpPr>
          <p:cNvPr id="35" name="Google Shape;700;g9c7fbe508c_0_1174"/>
          <p:cNvCxnSpPr/>
          <p:nvPr/>
        </p:nvCxnSpPr>
        <p:spPr>
          <a:xfrm>
            <a:off x="8075605" y="5059810"/>
            <a:ext cx="0" cy="1001700"/>
          </a:xfrm>
          <a:prstGeom prst="straightConnector1">
            <a:avLst/>
          </a:prstGeom>
          <a:noFill/>
          <a:ln w="28575" cap="flat" cmpd="sng">
            <a:solidFill>
              <a:schemeClr val="tx1"/>
            </a:solidFill>
            <a:prstDash val="dot"/>
            <a:round/>
            <a:headEnd type="none" w="sm" len="sm"/>
            <a:tailEnd type="none" w="sm" len="sm"/>
          </a:ln>
          <a:effectLst>
            <a:outerShdw blurRad="40000" dist="20000" dir="5400000" rotWithShape="0">
              <a:srgbClr val="000000">
                <a:alpha val="36470"/>
              </a:srgbClr>
            </a:outerShdw>
          </a:effectLst>
        </p:spPr>
      </p:cxnSp>
      <p:grpSp>
        <p:nvGrpSpPr>
          <p:cNvPr id="36" name="Group 35"/>
          <p:cNvGrpSpPr/>
          <p:nvPr/>
        </p:nvGrpSpPr>
        <p:grpSpPr>
          <a:xfrm>
            <a:off x="1238338" y="5103525"/>
            <a:ext cx="9715325" cy="1371600"/>
            <a:chOff x="1565875" y="5103525"/>
            <a:chExt cx="9715325" cy="1371600"/>
          </a:xfrm>
        </p:grpSpPr>
        <p:sp>
          <p:nvSpPr>
            <p:cNvPr id="37" name="Google Shape;592;g9e221870aa_0_0"/>
            <p:cNvSpPr/>
            <p:nvPr/>
          </p:nvSpPr>
          <p:spPr>
            <a:xfrm>
              <a:off x="1565875" y="5103525"/>
              <a:ext cx="9715325"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593;g9e221870aa_0_0"/>
            <p:cNvSpPr/>
            <p:nvPr/>
          </p:nvSpPr>
          <p:spPr>
            <a:xfrm>
              <a:off x="1700450" y="5514975"/>
              <a:ext cx="2103120"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Below Partially Meets Global Minimum Proficiency</a:t>
              </a:r>
              <a:endParaRPr lang="en-US" sz="1300" dirty="0"/>
            </a:p>
          </p:txBody>
        </p:sp>
        <p:sp>
          <p:nvSpPr>
            <p:cNvPr id="39" name="Google Shape;595;g9e221870aa_0_0"/>
            <p:cNvSpPr/>
            <p:nvPr/>
          </p:nvSpPr>
          <p:spPr>
            <a:xfrm>
              <a:off x="3965128" y="5514975"/>
              <a:ext cx="2103120"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Partially Meets Global Minimum Proficiency</a:t>
              </a:r>
              <a:endParaRPr lang="en-US" sz="1300" dirty="0"/>
            </a:p>
          </p:txBody>
        </p:sp>
        <p:sp>
          <p:nvSpPr>
            <p:cNvPr id="40" name="Google Shape;597;g9e221870aa_0_0"/>
            <p:cNvSpPr/>
            <p:nvPr/>
          </p:nvSpPr>
          <p:spPr>
            <a:xfrm>
              <a:off x="6229806" y="5514975"/>
              <a:ext cx="2103120"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Meets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sp>
          <p:nvSpPr>
            <p:cNvPr id="41" name="Google Shape;599;g9e221870aa_0_0"/>
            <p:cNvSpPr/>
            <p:nvPr/>
          </p:nvSpPr>
          <p:spPr>
            <a:xfrm>
              <a:off x="8494484" y="5514975"/>
              <a:ext cx="2103120"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Exceeds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grpSp>
      <p:pic>
        <p:nvPicPr>
          <p:cNvPr id="2" name="Picture 1" descr="A black and white logo&#10;&#10;Description automatically generated with low confidence">
            <a:extLst>
              <a:ext uri="{FF2B5EF4-FFF2-40B4-BE49-F238E27FC236}">
                <a16:creationId xmlns:a16="http://schemas.microsoft.com/office/drawing/2014/main" id="{474BB57F-B1B4-0295-5F93-2B90D44D1022}"/>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0">
                                            <p:txEl>
                                              <p:pRg st="0" end="0"/>
                                            </p:txEl>
                                          </p:spTgt>
                                        </p:tgtEl>
                                        <p:attrNameLst>
                                          <p:attrName>style.visibility</p:attrName>
                                        </p:attrNameLst>
                                      </p:cBhvr>
                                      <p:to>
                                        <p:strVal val="visible"/>
                                      </p:to>
                                    </p:set>
                                    <p:animEffect transition="in" filter="fade">
                                      <p:cBhvr>
                                        <p:cTn id="7" dur="1000"/>
                                        <p:tgtEl>
                                          <p:spTgt spid="6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0">
                                            <p:txEl>
                                              <p:pRg st="1" end="1"/>
                                            </p:txEl>
                                          </p:spTgt>
                                        </p:tgtEl>
                                        <p:attrNameLst>
                                          <p:attrName>style.visibility</p:attrName>
                                        </p:attrNameLst>
                                      </p:cBhvr>
                                      <p:to>
                                        <p:strVal val="visible"/>
                                      </p:to>
                                    </p:set>
                                    <p:animEffect transition="in" filter="fade">
                                      <p:cBhvr>
                                        <p:cTn id="12" dur="1000"/>
                                        <p:tgtEl>
                                          <p:spTgt spid="6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51D32"/>
        </a:solidFill>
        <a:effectLst/>
      </p:bgPr>
    </p:bg>
    <p:spTree>
      <p:nvGrpSpPr>
        <p:cNvPr id="1" name="Shape 346"/>
        <p:cNvGrpSpPr/>
        <p:nvPr/>
      </p:nvGrpSpPr>
      <p:grpSpPr>
        <a:xfrm>
          <a:off x="0" y="0"/>
          <a:ext cx="0" cy="0"/>
          <a:chOff x="0" y="0"/>
          <a:chExt cx="0" cy="0"/>
        </a:xfrm>
      </p:grpSpPr>
      <p:sp>
        <p:nvSpPr>
          <p:cNvPr id="348" name="Google Shape;348;gad1f94ce6d_0_94"/>
          <p:cNvSpPr txBox="1">
            <a:spLocks noGrp="1"/>
          </p:cNvSpPr>
          <p:nvPr>
            <p:ph type="ctrTitle"/>
          </p:nvPr>
        </p:nvSpPr>
        <p:spPr>
          <a:xfrm>
            <a:off x="659892" y="1277852"/>
            <a:ext cx="10872216" cy="2387600"/>
          </a:xfrm>
        </p:spPr>
        <p:txBody>
          <a:bodyPr>
            <a:normAutofit/>
          </a:bodyPr>
          <a:lstStyle/>
          <a:p>
            <a:pPr lvl="0"/>
            <a:r>
              <a:rPr lang="en-US" sz="3200" dirty="0">
                <a:sym typeface="Gill Sans"/>
              </a:rPr>
              <a:t>Policy Linking for Measuring Global Learning Outcomes with the  [NAME OF ASSESSMENT]</a:t>
            </a:r>
          </a:p>
        </p:txBody>
      </p:sp>
      <p:sp>
        <p:nvSpPr>
          <p:cNvPr id="8" name="Subtitle 7"/>
          <p:cNvSpPr>
            <a:spLocks noGrp="1"/>
          </p:cNvSpPr>
          <p:nvPr>
            <p:ph type="subTitle" idx="1"/>
          </p:nvPr>
        </p:nvSpPr>
        <p:spPr>
          <a:xfrm>
            <a:off x="659892" y="4244916"/>
            <a:ext cx="10872216" cy="1655762"/>
          </a:xfrm>
        </p:spPr>
        <p:txBody>
          <a:bodyPr>
            <a:normAutofit lnSpcReduction="10000"/>
          </a:bodyPr>
          <a:lstStyle/>
          <a:p>
            <a:pPr lvl="0" algn="ctr"/>
            <a:r>
              <a:rPr lang="en-US" sz="2000" dirty="0">
                <a:sym typeface="Gill Sans"/>
              </a:rPr>
              <a:t>Lead Facilitators: [names]</a:t>
            </a:r>
          </a:p>
          <a:p>
            <a:pPr lvl="0" algn="ctr"/>
            <a:r>
              <a:rPr lang="en-US" sz="2000" dirty="0">
                <a:sym typeface="Gill Sans"/>
              </a:rPr>
              <a:t>Content Facilitators: [names]</a:t>
            </a:r>
          </a:p>
          <a:p>
            <a:pPr lvl="0" algn="ctr"/>
            <a:r>
              <a:rPr lang="en-US" sz="2000" dirty="0">
                <a:sym typeface="Gill Sans"/>
              </a:rPr>
              <a:t>[Other roles as required]: [names]</a:t>
            </a:r>
          </a:p>
          <a:p>
            <a:pPr lvl="0" algn="ctr"/>
            <a:r>
              <a:rPr lang="en-US" sz="2000" dirty="0">
                <a:sym typeface="Gill Sans"/>
              </a:rPr>
              <a:t>Workshop Dates: [dates]</a:t>
            </a:r>
          </a:p>
        </p:txBody>
      </p:sp>
      <p:sp>
        <p:nvSpPr>
          <p:cNvPr id="350" name="Google Shape;350;gad1f94ce6d_0_94"/>
          <p:cNvSpPr/>
          <p:nvPr/>
        </p:nvSpPr>
        <p:spPr>
          <a:xfrm>
            <a:off x="10968325" y="51380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 name="Subtitle 7">
            <a:extLst>
              <a:ext uri="{FF2B5EF4-FFF2-40B4-BE49-F238E27FC236}">
                <a16:creationId xmlns:a16="http://schemas.microsoft.com/office/drawing/2014/main" id="{9B6BEE1E-AB57-37B4-874A-30404F2EA753}"/>
              </a:ext>
            </a:extLst>
          </p:cNvPr>
          <p:cNvSpPr txBox="1">
            <a:spLocks/>
          </p:cNvSpPr>
          <p:nvPr/>
        </p:nvSpPr>
        <p:spPr>
          <a:xfrm>
            <a:off x="494085" y="5237746"/>
            <a:ext cx="2634702" cy="1197930"/>
          </a:xfrm>
          <a:prstGeom prst="rect">
            <a:avLst/>
          </a:prstGeom>
          <a:noFill/>
          <a:ln>
            <a:solidFill>
              <a:schemeClr val="bg1"/>
            </a:solid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400"/>
              <a:buFont typeface="Arial"/>
              <a:buNone/>
              <a:defRPr sz="2400" b="0" i="0" u="none" strike="noStrike" cap="none">
                <a:solidFill>
                  <a:schemeClr val="bg1"/>
                </a:solidFill>
                <a:latin typeface="Gill Sans MT" panose="020B0502020104020203" pitchFamily="34" charset="0"/>
                <a:ea typeface="Calibri"/>
                <a:cs typeface="Arial" panose="020B0604020202020204" pitchFamily="34" charset="0"/>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5563" indent="-4763"/>
            <a:r>
              <a:rPr lang="en-US" dirty="0">
                <a:sym typeface="Gill Sans"/>
              </a:rPr>
              <a:t>[Insert the logo of the Ministry or the national flag]</a:t>
            </a:r>
          </a:p>
        </p:txBody>
      </p:sp>
      <p:sp>
        <p:nvSpPr>
          <p:cNvPr id="3" name="Subtitle 7">
            <a:extLst>
              <a:ext uri="{FF2B5EF4-FFF2-40B4-BE49-F238E27FC236}">
                <a16:creationId xmlns:a16="http://schemas.microsoft.com/office/drawing/2014/main" id="{BDCFE36B-0A01-C4C5-B9C1-C6CB437AA7B2}"/>
              </a:ext>
            </a:extLst>
          </p:cNvPr>
          <p:cNvSpPr txBox="1">
            <a:spLocks/>
          </p:cNvSpPr>
          <p:nvPr/>
        </p:nvSpPr>
        <p:spPr>
          <a:xfrm>
            <a:off x="9003823" y="5278173"/>
            <a:ext cx="2634702" cy="1197930"/>
          </a:xfrm>
          <a:prstGeom prst="rect">
            <a:avLst/>
          </a:prstGeom>
          <a:noFill/>
          <a:ln>
            <a:solidFill>
              <a:schemeClr val="bg1"/>
            </a:solid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400"/>
              <a:buFont typeface="Arial"/>
              <a:buNone/>
              <a:defRPr sz="2400" b="0" i="0" u="none" strike="noStrike" cap="none">
                <a:solidFill>
                  <a:schemeClr val="bg1"/>
                </a:solidFill>
                <a:latin typeface="Gill Sans MT" panose="020B0502020104020203" pitchFamily="34" charset="0"/>
                <a:ea typeface="Calibri"/>
                <a:cs typeface="Arial" panose="020B0604020202020204" pitchFamily="34" charset="0"/>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5563" indent="-4763"/>
            <a:r>
              <a:rPr lang="en-US" dirty="0">
                <a:sym typeface="Gill Sans"/>
              </a:rPr>
              <a:t>[Insert technical partners’ logo(s)] </a:t>
            </a:r>
          </a:p>
        </p:txBody>
      </p:sp>
      <p:sp>
        <p:nvSpPr>
          <p:cNvPr id="4" name="TextBox 3">
            <a:extLst>
              <a:ext uri="{FF2B5EF4-FFF2-40B4-BE49-F238E27FC236}">
                <a16:creationId xmlns:a16="http://schemas.microsoft.com/office/drawing/2014/main" id="{9D9D0DDF-3AB2-1314-84A7-3753E5C3478B}"/>
              </a:ext>
            </a:extLst>
          </p:cNvPr>
          <p:cNvSpPr txBox="1"/>
          <p:nvPr/>
        </p:nvSpPr>
        <p:spPr>
          <a:xfrm>
            <a:off x="218501" y="3595154"/>
            <a:ext cx="11754998" cy="523220"/>
          </a:xfrm>
          <a:prstGeom prst="rect">
            <a:avLst/>
          </a:prstGeom>
          <a:noFill/>
        </p:spPr>
        <p:txBody>
          <a:bodyPr wrap="square" rtlCol="0">
            <a:spAutoFit/>
          </a:bodyPr>
          <a:lstStyle/>
          <a:p>
            <a:pPr algn="ctr"/>
            <a:r>
              <a:rPr lang="en-US" sz="2800" cap="all" dirty="0">
                <a:solidFill>
                  <a:schemeClr val="bg1"/>
                </a:solidFill>
                <a:latin typeface="Gill Sans MT" panose="020B0502020104020203" pitchFamily="34" charset="0"/>
                <a:cs typeface="Arial" panose="020B0604020202020204" pitchFamily="34" charset="0"/>
                <a:sym typeface="Gill Sans"/>
              </a:rPr>
              <a:t>[PRESENTATION sub-TITLE]</a:t>
            </a:r>
            <a:endParaRPr lang="en-US" sz="1200" dirty="0"/>
          </a:p>
        </p:txBody>
      </p:sp>
      <p:pic>
        <p:nvPicPr>
          <p:cNvPr id="7" name="Picture 6" descr="A black and white logo&#10;&#10;Description automatically generated with low confidence">
            <a:extLst>
              <a:ext uri="{FF2B5EF4-FFF2-40B4-BE49-F238E27FC236}">
                <a16:creationId xmlns:a16="http://schemas.microsoft.com/office/drawing/2014/main" id="{4F705F4F-34BA-B93A-D1E9-01F56FE93CCA}"/>
              </a:ext>
            </a:extLst>
          </p:cNvPr>
          <p:cNvPicPr>
            <a:picLocks noChangeAspect="1"/>
          </p:cNvPicPr>
          <p:nvPr/>
        </p:nvPicPr>
        <p:blipFill>
          <a:blip r:embed="rId3"/>
          <a:stretch>
            <a:fillRect/>
          </a:stretch>
        </p:blipFill>
        <p:spPr>
          <a:xfrm>
            <a:off x="314852" y="237754"/>
            <a:ext cx="1893176" cy="1463040"/>
          </a:xfrm>
          <a:prstGeom prst="rect">
            <a:avLst/>
          </a:prstGeom>
        </p:spPr>
      </p:pic>
    </p:spTree>
    <p:extLst>
      <p:ext uri="{BB962C8B-B14F-4D97-AF65-F5344CB8AC3E}">
        <p14:creationId xmlns:p14="http://schemas.microsoft.com/office/powerpoint/2010/main" val="3775857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10"/>
          <p:cNvSpPr txBox="1">
            <a:spLocks noGrp="1"/>
          </p:cNvSpPr>
          <p:nvPr>
            <p:ph type="title"/>
          </p:nvPr>
        </p:nvSpPr>
        <p:spPr>
          <a:xfrm>
            <a:off x="609600" y="836838"/>
            <a:ext cx="4082716" cy="580800"/>
          </a:xfrm>
        </p:spPr>
        <p:txBody>
          <a:bodyPr/>
          <a:lstStyle/>
          <a:p>
            <a:pPr lvl="0"/>
            <a:r>
              <a:rPr lang="en-US" dirty="0"/>
              <a:t>GPF DOMAINS</a:t>
            </a:r>
          </a:p>
        </p:txBody>
      </p:sp>
      <p:sp>
        <p:nvSpPr>
          <p:cNvPr id="694" name="Google Shape;694;p10"/>
          <p:cNvSpPr txBox="1">
            <a:spLocks noGrp="1"/>
          </p:cNvSpPr>
          <p:nvPr>
            <p:ph type="body" idx="1"/>
          </p:nvPr>
        </p:nvSpPr>
        <p:spPr>
          <a:xfrm>
            <a:off x="609600" y="1600201"/>
            <a:ext cx="3866147" cy="4419599"/>
          </a:xfrm>
        </p:spPr>
        <p:txBody>
          <a:bodyPr/>
          <a:lstStyle/>
          <a:p>
            <a:pPr marL="94234" lvl="0" indent="0">
              <a:buNone/>
            </a:pPr>
            <a:r>
              <a:rPr lang="en-US" dirty="0"/>
              <a:t>There are 5 domains in the GPF for mathematics:</a:t>
            </a:r>
          </a:p>
          <a:p>
            <a:pPr marL="94234" lvl="0" indent="0">
              <a:buNone/>
            </a:pPr>
            <a:endParaRPr lang="en-US" dirty="0"/>
          </a:p>
          <a:p>
            <a:pPr lvl="0"/>
            <a:r>
              <a:rPr lang="en-US" dirty="0"/>
              <a:t>Number and Operations</a:t>
            </a:r>
          </a:p>
          <a:p>
            <a:pPr lvl="0"/>
            <a:r>
              <a:rPr lang="en-US" dirty="0"/>
              <a:t>Measurement</a:t>
            </a:r>
          </a:p>
          <a:p>
            <a:pPr lvl="0"/>
            <a:r>
              <a:rPr lang="en-US" dirty="0"/>
              <a:t>Geometry</a:t>
            </a:r>
          </a:p>
          <a:p>
            <a:pPr lvl="0"/>
            <a:r>
              <a:rPr lang="en-US" dirty="0"/>
              <a:t>Statistics and Probability</a:t>
            </a:r>
          </a:p>
          <a:p>
            <a:pPr lvl="0"/>
            <a:r>
              <a:rPr lang="en-US" dirty="0"/>
              <a:t>Algebra</a:t>
            </a:r>
          </a:p>
          <a:p>
            <a:pPr lvl="0"/>
            <a:endParaRPr lang="en-US" dirty="0"/>
          </a:p>
          <a:p>
            <a:pPr lvl="0"/>
            <a:endParaRPr lang="en-US" dirty="0"/>
          </a:p>
          <a:p>
            <a:pPr lvl="0"/>
            <a:endParaRPr lang="en-US" dirty="0"/>
          </a:p>
        </p:txBody>
      </p:sp>
      <p:pic>
        <p:nvPicPr>
          <p:cNvPr id="695" name="Google Shape;695;p10" descr="A picture containing standing, holding, playing, dog&#10;&#10;Description automatically generated"/>
          <p:cNvPicPr preferRelativeResize="0"/>
          <p:nvPr/>
        </p:nvPicPr>
        <p:blipFill rotWithShape="1">
          <a:blip r:embed="rId3">
            <a:alphaModFix/>
          </a:blip>
          <a:srcRect l="6793" r="19302"/>
          <a:stretch/>
        </p:blipFill>
        <p:spPr>
          <a:xfrm>
            <a:off x="4921956" y="203200"/>
            <a:ext cx="7076762" cy="6444432"/>
          </a:xfrm>
          <a:prstGeom prst="rect">
            <a:avLst/>
          </a:prstGeom>
          <a:noFill/>
          <a:ln>
            <a:noFill/>
          </a:ln>
        </p:spPr>
      </p:pic>
      <p:sp>
        <p:nvSpPr>
          <p:cNvPr id="696" name="Google Shape;696;p10"/>
          <p:cNvSpPr txBox="1"/>
          <p:nvPr/>
        </p:nvSpPr>
        <p:spPr>
          <a:xfrm>
            <a:off x="8375453" y="6378222"/>
            <a:ext cx="3590769" cy="23079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sng" strike="noStrike" cap="none" dirty="0">
                <a:solidFill>
                  <a:schemeClr val="bg1"/>
                </a:solidFill>
                <a:latin typeface="Arial"/>
                <a:ea typeface="Arial"/>
                <a:cs typeface="Arial"/>
                <a:sym typeface="Arial"/>
                <a:hlinkClick r:id="rId4">
                  <a:extLst>
                    <a:ext uri="{A12FA001-AC4F-418D-AE19-62706E023703}">
                      <ahyp:hlinkClr xmlns:ahyp="http://schemas.microsoft.com/office/drawing/2018/hyperlinkcolor" val="tx"/>
                    </a:ext>
                  </a:extLst>
                </a:hlinkClick>
              </a:rPr>
              <a:t>This Photo</a:t>
            </a:r>
            <a:r>
              <a:rPr lang="en-US" sz="900" b="0" i="0" u="none" strike="noStrike" cap="none" dirty="0">
                <a:solidFill>
                  <a:schemeClr val="bg1"/>
                </a:solidFill>
                <a:latin typeface="Arial"/>
                <a:ea typeface="Arial"/>
                <a:cs typeface="Arial"/>
                <a:sym typeface="Arial"/>
              </a:rPr>
              <a:t> by Unknown Author is licensed under </a:t>
            </a:r>
            <a:r>
              <a:rPr lang="en-US" sz="900" b="0" i="0" u="sng" strike="noStrike" cap="none" dirty="0">
                <a:solidFill>
                  <a:schemeClr val="bg1"/>
                </a:solidFill>
                <a:latin typeface="Arial"/>
                <a:ea typeface="Arial"/>
                <a:cs typeface="Arial"/>
                <a:sym typeface="Arial"/>
                <a:hlinkClick r:id="rId5">
                  <a:extLst>
                    <a:ext uri="{A12FA001-AC4F-418D-AE19-62706E023703}">
                      <ahyp:hlinkClr xmlns:ahyp="http://schemas.microsoft.com/office/drawing/2018/hyperlinkcolor" val="tx"/>
                    </a:ext>
                  </a:extLst>
                </a:hlinkClick>
              </a:rPr>
              <a:t>CC BY-NC-ND</a:t>
            </a:r>
            <a:endParaRPr sz="900" b="0" i="0" u="none" strike="noStrike" cap="none" dirty="0">
              <a:solidFill>
                <a:schemeClr val="bg1"/>
              </a:solidFill>
              <a:latin typeface="Arial"/>
              <a:ea typeface="Arial"/>
              <a:cs typeface="Arial"/>
              <a:sym typeface="Arial"/>
            </a:endParaRPr>
          </a:p>
        </p:txBody>
      </p:sp>
      <p:sp>
        <p:nvSpPr>
          <p:cNvPr id="697" name="Google Shape;697;p10"/>
          <p:cNvSpPr/>
          <p:nvPr/>
        </p:nvSpPr>
        <p:spPr>
          <a:xfrm>
            <a:off x="10968325" y="53325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E41FE553-645A-161B-DB46-1230D291FC2D}"/>
              </a:ext>
            </a:extLst>
          </p:cNvPr>
          <p:cNvPicPr>
            <a:picLocks noChangeAspect="1"/>
          </p:cNvPicPr>
          <p:nvPr/>
        </p:nvPicPr>
        <p:blipFill rotWithShape="1">
          <a:blip r:embed="rId6"/>
          <a:srcRect l="56736" t="15091" r="16052" b="56378"/>
          <a:stretch/>
        </p:blipFill>
        <p:spPr>
          <a:xfrm>
            <a:off x="11176247" y="5645310"/>
            <a:ext cx="789975" cy="64008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10"/>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800"/>
              <a:buNone/>
            </a:pPr>
            <a:r>
              <a:rPr lang="en-US"/>
              <a:t>GPF DOMAINS</a:t>
            </a:r>
            <a:endParaRPr/>
          </a:p>
        </p:txBody>
      </p:sp>
      <p:sp>
        <p:nvSpPr>
          <p:cNvPr id="1123" name="Google Shape;1123;p10"/>
          <p:cNvSpPr txBox="1">
            <a:spLocks noGrp="1"/>
          </p:cNvSpPr>
          <p:nvPr>
            <p:ph type="body" idx="1"/>
          </p:nvPr>
        </p:nvSpPr>
        <p:spPr>
          <a:xfrm>
            <a:off x="609600" y="1600201"/>
            <a:ext cx="3867912" cy="4419599"/>
          </a:xfrm>
          <a:prstGeom prst="rect">
            <a:avLst/>
          </a:prstGeom>
          <a:noFill/>
          <a:ln>
            <a:noFill/>
          </a:ln>
        </p:spPr>
        <p:txBody>
          <a:bodyPr spcFirstLastPara="1" wrap="square" lIns="91425" tIns="45700" rIns="91425" bIns="45700" anchor="t" anchorCtr="0">
            <a:normAutofit/>
          </a:bodyPr>
          <a:lstStyle/>
          <a:p>
            <a:pPr marL="94234" lvl="0" indent="0" algn="l" rtl="0">
              <a:lnSpc>
                <a:spcPct val="100000"/>
              </a:lnSpc>
              <a:spcBef>
                <a:spcPts val="1200"/>
              </a:spcBef>
              <a:spcAft>
                <a:spcPts val="0"/>
              </a:spcAft>
              <a:buSzPts val="2116"/>
              <a:buNone/>
            </a:pPr>
            <a:r>
              <a:rPr lang="en-US" dirty="0"/>
              <a:t>There are 3 domains in the GPF for reading:</a:t>
            </a:r>
          </a:p>
          <a:p>
            <a:pPr marL="94234" lvl="0" indent="0" algn="l" rtl="0">
              <a:lnSpc>
                <a:spcPct val="100000"/>
              </a:lnSpc>
              <a:spcBef>
                <a:spcPts val="1200"/>
              </a:spcBef>
              <a:spcAft>
                <a:spcPts val="0"/>
              </a:spcAft>
              <a:buSzPts val="2116"/>
              <a:buNone/>
            </a:pPr>
            <a:endParaRPr dirty="0"/>
          </a:p>
          <a:p>
            <a:pPr marL="457200" lvl="0" indent="-362966" algn="l" rtl="0">
              <a:lnSpc>
                <a:spcPct val="100000"/>
              </a:lnSpc>
              <a:spcBef>
                <a:spcPts val="1200"/>
              </a:spcBef>
              <a:spcAft>
                <a:spcPts val="0"/>
              </a:spcAft>
              <a:buSzPts val="2116"/>
              <a:buChar char="•"/>
            </a:pPr>
            <a:r>
              <a:rPr lang="en-GB" dirty="0"/>
              <a:t>Comprehension of spoken or signed language</a:t>
            </a:r>
            <a:endParaRPr dirty="0"/>
          </a:p>
          <a:p>
            <a:pPr marL="457200" lvl="0" indent="-362966" algn="l" rtl="0">
              <a:lnSpc>
                <a:spcPct val="100000"/>
              </a:lnSpc>
              <a:spcBef>
                <a:spcPts val="1200"/>
              </a:spcBef>
              <a:spcAft>
                <a:spcPts val="0"/>
              </a:spcAft>
              <a:buSzPts val="2116"/>
              <a:buChar char="•"/>
            </a:pPr>
            <a:r>
              <a:rPr lang="en-GB" dirty="0"/>
              <a:t>Decoding</a:t>
            </a:r>
            <a:endParaRPr dirty="0"/>
          </a:p>
          <a:p>
            <a:pPr marL="457200" lvl="0" indent="-362966" algn="l" rtl="0">
              <a:lnSpc>
                <a:spcPct val="100000"/>
              </a:lnSpc>
              <a:spcBef>
                <a:spcPts val="1200"/>
              </a:spcBef>
              <a:spcAft>
                <a:spcPts val="0"/>
              </a:spcAft>
              <a:buSzPts val="2116"/>
              <a:buChar char="•"/>
            </a:pPr>
            <a:r>
              <a:rPr lang="en-GB" dirty="0"/>
              <a:t>Reading Comprehension</a:t>
            </a:r>
            <a:endParaRPr dirty="0"/>
          </a:p>
          <a:p>
            <a:pPr marL="457200" lvl="0" indent="-228600" algn="l" rtl="0">
              <a:lnSpc>
                <a:spcPct val="100000"/>
              </a:lnSpc>
              <a:spcBef>
                <a:spcPts val="1200"/>
              </a:spcBef>
              <a:spcAft>
                <a:spcPts val="0"/>
              </a:spcAft>
              <a:buSzPts val="2116"/>
              <a:buNone/>
            </a:pPr>
            <a:endParaRPr dirty="0"/>
          </a:p>
          <a:p>
            <a:pPr marL="457200" lvl="0" indent="-228600" algn="l" rtl="0">
              <a:lnSpc>
                <a:spcPct val="100000"/>
              </a:lnSpc>
              <a:spcBef>
                <a:spcPts val="1200"/>
              </a:spcBef>
              <a:spcAft>
                <a:spcPts val="0"/>
              </a:spcAft>
              <a:buSzPts val="2116"/>
              <a:buNone/>
            </a:pPr>
            <a:endParaRPr dirty="0"/>
          </a:p>
          <a:p>
            <a:pPr marL="457200" lvl="0" indent="-228600" algn="l" rtl="0">
              <a:lnSpc>
                <a:spcPct val="100000"/>
              </a:lnSpc>
              <a:spcBef>
                <a:spcPts val="1200"/>
              </a:spcBef>
              <a:spcAft>
                <a:spcPts val="0"/>
              </a:spcAft>
              <a:buSzPts val="2116"/>
              <a:buNone/>
            </a:pPr>
            <a:endParaRPr dirty="0"/>
          </a:p>
        </p:txBody>
      </p:sp>
      <p:pic>
        <p:nvPicPr>
          <p:cNvPr id="1124" name="Google Shape;1124;p10"/>
          <p:cNvPicPr preferRelativeResize="0"/>
          <p:nvPr/>
        </p:nvPicPr>
        <p:blipFill rotWithShape="1">
          <a:blip r:embed="rId3">
            <a:alphaModFix/>
          </a:blip>
          <a:srcRect l="13208" r="13208"/>
          <a:stretch/>
        </p:blipFill>
        <p:spPr>
          <a:xfrm>
            <a:off x="4854780" y="205740"/>
            <a:ext cx="7143943" cy="6441884"/>
          </a:xfrm>
          <a:prstGeom prst="rect">
            <a:avLst/>
          </a:prstGeom>
          <a:noFill/>
          <a:ln>
            <a:noFill/>
          </a:ln>
        </p:spPr>
      </p:pic>
      <p:sp>
        <p:nvSpPr>
          <p:cNvPr id="1125" name="Google Shape;1125;p10"/>
          <p:cNvSpPr txBox="1"/>
          <p:nvPr/>
        </p:nvSpPr>
        <p:spPr>
          <a:xfrm>
            <a:off x="8375453" y="6370638"/>
            <a:ext cx="402156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This Photo</a:t>
            </a:r>
            <a:r>
              <a:rPr lang="en-US" sz="900" b="0" i="0" u="none" strike="noStrike" cap="none">
                <a:solidFill>
                  <a:schemeClr val="lt1"/>
                </a:solidFill>
                <a:latin typeface="Arial"/>
                <a:ea typeface="Arial"/>
                <a:cs typeface="Arial"/>
                <a:sym typeface="Arial"/>
              </a:rPr>
              <a:t> by Unknown Author is licensed under </a:t>
            </a:r>
            <a:r>
              <a:rPr lang="en-US" sz="900" b="0" i="0" u="sng" strike="noStrike" cap="none">
                <a:solidFill>
                  <a:schemeClr val="lt1"/>
                </a:solidFill>
                <a:latin typeface="Arial"/>
                <a:ea typeface="Arial"/>
                <a:cs typeface="Arial"/>
                <a:sym typeface="Arial"/>
                <a:hlinkClick r:id="rId5">
                  <a:extLst>
                    <a:ext uri="{A12FA001-AC4F-418D-AE19-62706E023703}">
                      <ahyp:hlinkClr xmlns:ahyp="http://schemas.microsoft.com/office/drawing/2018/hyperlinkcolor" val="tx"/>
                    </a:ext>
                  </a:extLst>
                </a:hlinkClick>
              </a:rPr>
              <a:t>CC BY-NC-ND</a:t>
            </a:r>
            <a:endParaRPr sz="900" b="0" i="0" u="none" strike="noStrike" cap="none">
              <a:solidFill>
                <a:schemeClr val="lt1"/>
              </a:solidFill>
              <a:latin typeface="Arial"/>
              <a:ea typeface="Arial"/>
              <a:cs typeface="Arial"/>
              <a:sym typeface="Arial"/>
            </a:endParaRPr>
          </a:p>
        </p:txBody>
      </p:sp>
      <p:sp>
        <p:nvSpPr>
          <p:cNvPr id="1126" name="Google Shape;1126;p10"/>
          <p:cNvSpPr/>
          <p:nvPr/>
        </p:nvSpPr>
        <p:spPr>
          <a:xfrm>
            <a:off x="10968325" y="53325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3055CD13-2029-F2E9-2E7B-C05F90F4181C}"/>
              </a:ext>
            </a:extLst>
          </p:cNvPr>
          <p:cNvPicPr>
            <a:picLocks noChangeAspect="1"/>
          </p:cNvPicPr>
          <p:nvPr/>
        </p:nvPicPr>
        <p:blipFill rotWithShape="1">
          <a:blip r:embed="rId6"/>
          <a:srcRect l="56736" t="15091" r="16052" b="56378"/>
          <a:stretch/>
        </p:blipFill>
        <p:spPr>
          <a:xfrm>
            <a:off x="11176247" y="5645310"/>
            <a:ext cx="789975" cy="6400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4" name="Google Shape;704;p11"/>
          <p:cNvSpPr txBox="1">
            <a:spLocks noGrp="1"/>
          </p:cNvSpPr>
          <p:nvPr>
            <p:ph type="title"/>
          </p:nvPr>
        </p:nvSpPr>
        <p:spPr>
          <a:xfrm>
            <a:off x="609600" y="836878"/>
            <a:ext cx="10871200" cy="580760"/>
          </a:xfrm>
        </p:spPr>
        <p:txBody>
          <a:bodyPr/>
          <a:lstStyle/>
          <a:p>
            <a:pPr lvl="0"/>
            <a:r>
              <a:rPr lang="en-US" dirty="0"/>
              <a:t>GPF CONSTRUCTS AND SUBCONSTRUCTS</a:t>
            </a:r>
          </a:p>
        </p:txBody>
      </p:sp>
      <p:sp>
        <p:nvSpPr>
          <p:cNvPr id="706" name="Google Shape;706;p11"/>
          <p:cNvSpPr/>
          <p:nvPr/>
        </p:nvSpPr>
        <p:spPr>
          <a:xfrm>
            <a:off x="10968325" y="52677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 name="Picture 4"/>
          <p:cNvPicPr>
            <a:picLocks noChangeAspect="1"/>
          </p:cNvPicPr>
          <p:nvPr/>
        </p:nvPicPr>
        <p:blipFill>
          <a:blip r:embed="rId3"/>
          <a:stretch>
            <a:fillRect/>
          </a:stretch>
        </p:blipFill>
        <p:spPr>
          <a:xfrm>
            <a:off x="659892" y="1601783"/>
            <a:ext cx="10872216" cy="4385127"/>
          </a:xfrm>
          <a:prstGeom prst="rect">
            <a:avLst/>
          </a:prstGeom>
        </p:spPr>
      </p:pic>
      <p:pic>
        <p:nvPicPr>
          <p:cNvPr id="2" name="Picture 1" descr="A black and white logo&#10;&#10;Description automatically generated with low confidence">
            <a:extLst>
              <a:ext uri="{FF2B5EF4-FFF2-40B4-BE49-F238E27FC236}">
                <a16:creationId xmlns:a16="http://schemas.microsoft.com/office/drawing/2014/main" id="{8D18EB6F-5C46-E8AF-B44E-801D6F188EB8}"/>
              </a:ext>
            </a:extLst>
          </p:cNvPr>
          <p:cNvPicPr>
            <a:picLocks noChangeAspect="1"/>
          </p:cNvPicPr>
          <p:nvPr/>
        </p:nvPicPr>
        <p:blipFill rotWithShape="1">
          <a:blip r:embed="rId4"/>
          <a:srcRect l="56736" t="15091" r="16052" b="56378"/>
          <a:stretch/>
        </p:blipFill>
        <p:spPr>
          <a:xfrm>
            <a:off x="11085812" y="5960933"/>
            <a:ext cx="789975" cy="64008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g54128571ae_2_34"/>
          <p:cNvSpPr txBox="1">
            <a:spLocks noGrp="1"/>
          </p:cNvSpPr>
          <p:nvPr>
            <p:ph type="title"/>
          </p:nvPr>
        </p:nvSpPr>
        <p:spPr/>
        <p:txBody>
          <a:bodyPr/>
          <a:lstStyle/>
          <a:p>
            <a:pPr lvl="0"/>
            <a:r>
              <a:rPr lang="en-US"/>
              <a:t>GPF CONSTRUCTS AND SUBCONSTRUCTS</a:t>
            </a:r>
          </a:p>
        </p:txBody>
      </p:sp>
      <p:sp>
        <p:nvSpPr>
          <p:cNvPr id="714" name="Google Shape;714;g54128571ae_2_34"/>
          <p:cNvSpPr/>
          <p:nvPr/>
        </p:nvSpPr>
        <p:spPr>
          <a:xfrm>
            <a:off x="10968325" y="52677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 name="Picture 5"/>
          <p:cNvPicPr>
            <a:picLocks noChangeAspect="1"/>
          </p:cNvPicPr>
          <p:nvPr/>
        </p:nvPicPr>
        <p:blipFill>
          <a:blip r:embed="rId3"/>
          <a:stretch>
            <a:fillRect/>
          </a:stretch>
        </p:blipFill>
        <p:spPr>
          <a:xfrm>
            <a:off x="659892" y="1600201"/>
            <a:ext cx="10872216" cy="4143522"/>
          </a:xfrm>
          <a:prstGeom prst="rect">
            <a:avLst/>
          </a:prstGeom>
        </p:spPr>
      </p:pic>
      <p:pic>
        <p:nvPicPr>
          <p:cNvPr id="2" name="Picture 1" descr="A black and white logo&#10;&#10;Description automatically generated with low confidence">
            <a:extLst>
              <a:ext uri="{FF2B5EF4-FFF2-40B4-BE49-F238E27FC236}">
                <a16:creationId xmlns:a16="http://schemas.microsoft.com/office/drawing/2014/main" id="{20E47008-4113-DA52-9226-22781E4B2C76}"/>
              </a:ext>
            </a:extLst>
          </p:cNvPr>
          <p:cNvPicPr>
            <a:picLocks noChangeAspect="1"/>
          </p:cNvPicPr>
          <p:nvPr/>
        </p:nvPicPr>
        <p:blipFill rotWithShape="1">
          <a:blip r:embed="rId4"/>
          <a:srcRect l="56736" t="15091" r="16052" b="56378"/>
          <a:stretch/>
        </p:blipFill>
        <p:spPr>
          <a:xfrm>
            <a:off x="11085812" y="5960933"/>
            <a:ext cx="789975" cy="64008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11"/>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800"/>
              <a:buNone/>
            </a:pPr>
            <a:r>
              <a:rPr lang="en-US"/>
              <a:t>GPF CONSTRUCTS AND SUBCONSTRUCTS</a:t>
            </a:r>
            <a:endParaRPr/>
          </a:p>
        </p:txBody>
      </p:sp>
      <p:sp>
        <p:nvSpPr>
          <p:cNvPr id="1133" name="Google Shape;1133;p11"/>
          <p:cNvSpPr/>
          <p:nvPr/>
        </p:nvSpPr>
        <p:spPr>
          <a:xfrm>
            <a:off x="10968325" y="52677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34" name="Google Shape;1134;p11"/>
          <p:cNvPicPr preferRelativeResize="0"/>
          <p:nvPr/>
        </p:nvPicPr>
        <p:blipFill rotWithShape="1">
          <a:blip r:embed="rId3">
            <a:alphaModFix/>
          </a:blip>
          <a:srcRect/>
          <a:stretch/>
        </p:blipFill>
        <p:spPr>
          <a:xfrm>
            <a:off x="659892" y="1543050"/>
            <a:ext cx="10872217" cy="4710501"/>
          </a:xfrm>
          <a:prstGeom prst="rect">
            <a:avLst/>
          </a:prstGeom>
          <a:noFill/>
          <a:ln>
            <a:noFill/>
          </a:ln>
        </p:spPr>
      </p:pic>
      <p:pic>
        <p:nvPicPr>
          <p:cNvPr id="2" name="Picture 1" descr="A black and white logo&#10;&#10;Description automatically generated with low confidence">
            <a:extLst>
              <a:ext uri="{FF2B5EF4-FFF2-40B4-BE49-F238E27FC236}">
                <a16:creationId xmlns:a16="http://schemas.microsoft.com/office/drawing/2014/main" id="{4D6C8A72-1082-8440-0CBC-6BC81A7B90D4}"/>
              </a:ext>
            </a:extLst>
          </p:cNvPr>
          <p:cNvPicPr>
            <a:picLocks noChangeAspect="1"/>
          </p:cNvPicPr>
          <p:nvPr/>
        </p:nvPicPr>
        <p:blipFill rotWithShape="1">
          <a:blip r:embed="rId4"/>
          <a:srcRect l="56736" t="15091" r="16052" b="56378"/>
          <a:stretch/>
        </p:blipFill>
        <p:spPr>
          <a:xfrm>
            <a:off x="11085812" y="6021162"/>
            <a:ext cx="789975" cy="64008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9c7fbe508c_0_270"/>
          <p:cNvSpPr txBox="1">
            <a:spLocks noGrp="1"/>
          </p:cNvSpPr>
          <p:nvPr>
            <p:ph type="title"/>
          </p:nvPr>
        </p:nvSpPr>
        <p:spPr/>
        <p:txBody>
          <a:bodyPr/>
          <a:lstStyle/>
          <a:p>
            <a:pPr lvl="0"/>
            <a:r>
              <a:rPr lang="en-US"/>
              <a:t>GPF KNOWLEDGE, SKILLS, AND STANDARDS</a:t>
            </a:r>
          </a:p>
        </p:txBody>
      </p:sp>
      <p:sp>
        <p:nvSpPr>
          <p:cNvPr id="722" name="Google Shape;722;g9c7fbe508c_0_270"/>
          <p:cNvSpPr txBox="1">
            <a:spLocks noGrp="1"/>
          </p:cNvSpPr>
          <p:nvPr>
            <p:ph type="body" idx="1"/>
          </p:nvPr>
        </p:nvSpPr>
        <p:spPr/>
        <p:txBody>
          <a:bodyPr>
            <a:normAutofit/>
          </a:bodyPr>
          <a:lstStyle/>
          <a:p>
            <a:pPr lvl="0"/>
            <a:r>
              <a:rPr lang="en-US" b="1" dirty="0"/>
              <a:t>Statements of knowledge and/or skills (content standards)</a:t>
            </a:r>
            <a:r>
              <a:rPr lang="en-US" dirty="0"/>
              <a:t>: WHAT content learners are expected to know and be able to do as described in the GPF.</a:t>
            </a:r>
          </a:p>
          <a:p>
            <a:pPr lvl="1"/>
            <a:r>
              <a:rPr lang="en-US" dirty="0"/>
              <a:t>Example: Grade 3 learners </a:t>
            </a:r>
            <a:r>
              <a:rPr lang="en-US" b="1" dirty="0"/>
              <a:t>should be able to </a:t>
            </a:r>
            <a:r>
              <a:rPr lang="en-US" dirty="0"/>
              <a:t>demonstrate fluency with basic addition, subtraction, multiplication, and division facts. </a:t>
            </a:r>
            <a:br>
              <a:rPr lang="en-US" dirty="0"/>
            </a:br>
            <a:endParaRPr lang="en-US" dirty="0"/>
          </a:p>
          <a:p>
            <a:pPr lvl="0"/>
            <a:r>
              <a:rPr lang="en-US" b="1" dirty="0"/>
              <a:t>Global Proficiency Descriptors (performance standards)</a:t>
            </a:r>
            <a:r>
              <a:rPr lang="en-US" dirty="0"/>
              <a:t>: HOW MUCH content do learners need to know and be able to demonstrate in relation to knowledge or skills.</a:t>
            </a:r>
          </a:p>
          <a:p>
            <a:pPr lvl="1"/>
            <a:r>
              <a:rPr lang="en-US" dirty="0"/>
              <a:t>Example: Grade 3 learners who </a:t>
            </a:r>
            <a:r>
              <a:rPr lang="en-US" b="1" dirty="0"/>
              <a:t>“meet global minimum proficiency” </a:t>
            </a:r>
            <a:r>
              <a:rPr lang="en-US" dirty="0"/>
              <a:t>should be able to demonstrate fluency with addition and subtraction within 20 and add and subtract within 100 (i.e., where the sum or minuend does not surpass 100), with and without regrouping, and represent these operations with objects, pictures, or symbols.</a:t>
            </a:r>
          </a:p>
        </p:txBody>
      </p:sp>
      <p:sp>
        <p:nvSpPr>
          <p:cNvPr id="724" name="Google Shape;724;g9c7fbe508c_0_270"/>
          <p:cNvSpPr/>
          <p:nvPr/>
        </p:nvSpPr>
        <p:spPr>
          <a:xfrm>
            <a:off x="10968325" y="52677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548506B5-CC65-6E17-E81C-AC67AB0F298E}"/>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6" name="Picture 5"/>
          <p:cNvPicPr>
            <a:picLocks noChangeAspect="1"/>
          </p:cNvPicPr>
          <p:nvPr/>
        </p:nvPicPr>
        <p:blipFill rotWithShape="1">
          <a:blip r:embed="rId3"/>
          <a:srcRect b="30968"/>
          <a:stretch/>
        </p:blipFill>
        <p:spPr>
          <a:xfrm>
            <a:off x="685800" y="1181855"/>
            <a:ext cx="10820400" cy="5411453"/>
          </a:xfrm>
          <a:prstGeom prst="rect">
            <a:avLst/>
          </a:prstGeom>
        </p:spPr>
      </p:pic>
      <p:sp>
        <p:nvSpPr>
          <p:cNvPr id="730" name="Google Shape;730;g54128571ae_2_46"/>
          <p:cNvSpPr txBox="1">
            <a:spLocks noGrp="1"/>
          </p:cNvSpPr>
          <p:nvPr>
            <p:ph type="title"/>
          </p:nvPr>
        </p:nvSpPr>
        <p:spPr>
          <a:xfrm>
            <a:off x="609600" y="348411"/>
            <a:ext cx="10871200" cy="1069227"/>
          </a:xfrm>
        </p:spPr>
        <p:txBody>
          <a:bodyPr/>
          <a:lstStyle/>
          <a:p>
            <a:pPr lvl="0"/>
            <a:r>
              <a:rPr lang="en-US" dirty="0"/>
              <a:t>GPF KNOWLEDGE AND/OR SKILLS</a:t>
            </a:r>
            <a:br>
              <a:rPr lang="en-US" dirty="0"/>
            </a:br>
            <a:endParaRPr lang="en-US" dirty="0"/>
          </a:p>
        </p:txBody>
      </p:sp>
      <p:sp>
        <p:nvSpPr>
          <p:cNvPr id="733" name="Google Shape;733;g54128571ae_2_46"/>
          <p:cNvSpPr/>
          <p:nvPr/>
        </p:nvSpPr>
        <p:spPr>
          <a:xfrm>
            <a:off x="10968325" y="52677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g9c7fbe508c_0_1434"/>
          <p:cNvSpPr txBox="1">
            <a:spLocks noGrp="1"/>
          </p:cNvSpPr>
          <p:nvPr>
            <p:ph type="title"/>
          </p:nvPr>
        </p:nvSpPr>
        <p:spPr/>
        <p:txBody>
          <a:bodyPr/>
          <a:lstStyle/>
          <a:p>
            <a:pPr lvl="0"/>
            <a:r>
              <a:rPr lang="en-US" dirty="0"/>
              <a:t>GLOBAL PERFORMANCE DESCRIPTORS (GPD</a:t>
            </a:r>
            <a:r>
              <a:rPr lang="en-US" cap="none" dirty="0"/>
              <a:t>s</a:t>
            </a:r>
            <a:r>
              <a:rPr lang="en-US" dirty="0"/>
              <a:t>)</a:t>
            </a:r>
          </a:p>
        </p:txBody>
      </p:sp>
      <p:sp>
        <p:nvSpPr>
          <p:cNvPr id="741" name="Google Shape;741;g9c7fbe508c_0_1434"/>
          <p:cNvSpPr txBox="1">
            <a:spLocks noGrp="1"/>
          </p:cNvSpPr>
          <p:nvPr>
            <p:ph type="body" idx="1"/>
          </p:nvPr>
        </p:nvSpPr>
        <p:spPr/>
        <p:txBody>
          <a:bodyPr/>
          <a:lstStyle/>
          <a:p>
            <a:pPr lvl="0"/>
            <a:r>
              <a:rPr lang="en-US" dirty="0"/>
              <a:t>For each subconstruct and knowledge or skill, there are descriptions of performance at the partially meets, meets, and exceeds GPLs.</a:t>
            </a:r>
          </a:p>
          <a:p>
            <a:pPr lvl="0"/>
            <a:r>
              <a:rPr lang="en-US" dirty="0"/>
              <a:t>For example, in grade [X] in the [name] domain, for the [name] construct, and [name] subconstruct of the GPF has the following:</a:t>
            </a:r>
          </a:p>
        </p:txBody>
      </p:sp>
      <p:sp>
        <p:nvSpPr>
          <p:cNvPr id="742" name="Google Shape;742;g9c7fbe508c_0_1434"/>
          <p:cNvSpPr/>
          <p:nvPr/>
        </p:nvSpPr>
        <p:spPr>
          <a:xfrm>
            <a:off x="10968325" y="52028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0" name="Google Shape;758;g9c7fbe508c_0_1434"/>
          <p:cNvGraphicFramePr/>
          <p:nvPr/>
        </p:nvGraphicFramePr>
        <p:xfrm>
          <a:off x="563881" y="3438206"/>
          <a:ext cx="11064239" cy="2865140"/>
        </p:xfrm>
        <a:graphic>
          <a:graphicData uri="http://schemas.openxmlformats.org/drawingml/2006/table">
            <a:tbl>
              <a:tblPr firstRow="1" bandRow="1">
                <a:noFill/>
              </a:tblPr>
              <a:tblGrid>
                <a:gridCol w="1752782">
                  <a:extLst>
                    <a:ext uri="{9D8B030D-6E8A-4147-A177-3AD203B41FA5}">
                      <a16:colId xmlns:a16="http://schemas.microsoft.com/office/drawing/2014/main" val="20000"/>
                    </a:ext>
                  </a:extLst>
                </a:gridCol>
                <a:gridCol w="3574957">
                  <a:extLst>
                    <a:ext uri="{9D8B030D-6E8A-4147-A177-3AD203B41FA5}">
                      <a16:colId xmlns:a16="http://schemas.microsoft.com/office/drawing/2014/main" val="20001"/>
                    </a:ext>
                  </a:extLst>
                </a:gridCol>
                <a:gridCol w="2794755">
                  <a:extLst>
                    <a:ext uri="{9D8B030D-6E8A-4147-A177-3AD203B41FA5}">
                      <a16:colId xmlns:a16="http://schemas.microsoft.com/office/drawing/2014/main" val="20002"/>
                    </a:ext>
                  </a:extLst>
                </a:gridCol>
                <a:gridCol w="2941745">
                  <a:extLst>
                    <a:ext uri="{9D8B030D-6E8A-4147-A177-3AD203B41FA5}">
                      <a16:colId xmlns:a16="http://schemas.microsoft.com/office/drawing/2014/main" val="20003"/>
                    </a:ext>
                  </a:extLst>
                </a:gridCol>
              </a:tblGrid>
              <a:tr h="220844">
                <a:tc>
                  <a:txBody>
                    <a:bodyPr/>
                    <a:lstStyle/>
                    <a:p>
                      <a:pPr marL="0" marR="0" lvl="0" indent="0" algn="ctr" rtl="0">
                        <a:lnSpc>
                          <a:spcPct val="100000"/>
                        </a:lnSpc>
                        <a:spcBef>
                          <a:spcPts val="0"/>
                        </a:spcBef>
                        <a:spcAft>
                          <a:spcPts val="0"/>
                        </a:spcAft>
                        <a:buClr>
                          <a:srgbClr val="000000"/>
                        </a:buClr>
                        <a:buSzPts val="2000"/>
                        <a:buFont typeface="Arial"/>
                        <a:buNone/>
                      </a:pPr>
                      <a:r>
                        <a:rPr lang="en-US" sz="1600" b="1" u="none" strike="noStrike" cap="none" dirty="0" err="1">
                          <a:solidFill>
                            <a:schemeClr val="bg1"/>
                          </a:solidFill>
                          <a:latin typeface="+mj-lt"/>
                        </a:rPr>
                        <a:t>Subconstruct</a:t>
                      </a:r>
                      <a:endParaRPr sz="1600" b="1" u="none" strike="noStrike" cap="none" dirty="0">
                        <a:solidFill>
                          <a:schemeClr val="bg1"/>
                        </a:solidFill>
                        <a:latin typeface="+mj-lt"/>
                      </a:endParaRPr>
                    </a:p>
                  </a:txBody>
                  <a:tcPr marL="91450" marR="91450" marT="45725" marB="45725">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b="1" u="none" strike="noStrike" cap="none" dirty="0">
                          <a:solidFill>
                            <a:schemeClr val="bg1"/>
                          </a:solidFill>
                          <a:latin typeface="+mj-lt"/>
                        </a:rPr>
                        <a:t>Partially Meets</a:t>
                      </a:r>
                      <a:endParaRPr sz="1600" b="1" u="none" strike="noStrike" cap="none" dirty="0">
                        <a:solidFill>
                          <a:schemeClr val="bg1"/>
                        </a:solidFill>
                        <a:latin typeface="+mj-lt"/>
                      </a:endParaRPr>
                    </a:p>
                  </a:txBody>
                  <a:tcPr marL="91450" marR="91450" marT="45725" marB="45725">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b="1" u="none" strike="noStrike" cap="none" dirty="0">
                          <a:solidFill>
                            <a:schemeClr val="bg1"/>
                          </a:solidFill>
                          <a:latin typeface="+mj-lt"/>
                        </a:rPr>
                        <a:t>Meets</a:t>
                      </a:r>
                      <a:endParaRPr sz="1600" b="1" u="none" strike="noStrike" cap="none" dirty="0">
                        <a:solidFill>
                          <a:schemeClr val="bg1"/>
                        </a:solidFill>
                        <a:latin typeface="+mj-lt"/>
                      </a:endParaRPr>
                    </a:p>
                  </a:txBody>
                  <a:tcPr marL="91450" marR="91450" marT="45725" marB="45725">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b="1" u="none" strike="noStrike" cap="none" dirty="0">
                          <a:solidFill>
                            <a:schemeClr val="bg1"/>
                          </a:solidFill>
                          <a:latin typeface="+mj-lt"/>
                        </a:rPr>
                        <a:t>Exceeds</a:t>
                      </a:r>
                      <a:endParaRPr sz="1600" b="1" u="none" strike="noStrike" cap="none" dirty="0">
                        <a:solidFill>
                          <a:schemeClr val="bg1"/>
                        </a:solidFill>
                        <a:latin typeface="+mj-lt"/>
                      </a:endParaRPr>
                    </a:p>
                  </a:txBody>
                  <a:tcPr marL="91450" marR="91450" marT="45725" marB="45725">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val="10000"/>
                  </a:ext>
                </a:extLst>
              </a:tr>
              <a:tr h="1851412">
                <a:tc>
                  <a:txBody>
                    <a:bodyPr/>
                    <a:lstStyle/>
                    <a:p>
                      <a:pPr marL="0" marR="0" lvl="0" indent="0" algn="l" rtl="0">
                        <a:lnSpc>
                          <a:spcPct val="100000"/>
                        </a:lnSpc>
                        <a:spcBef>
                          <a:spcPts val="0"/>
                        </a:spcBef>
                        <a:spcAft>
                          <a:spcPts val="0"/>
                        </a:spcAft>
                        <a:buClr>
                          <a:srgbClr val="000000"/>
                        </a:buClr>
                        <a:buSzPts val="2000"/>
                        <a:buFont typeface="Arial"/>
                        <a:buNone/>
                      </a:pPr>
                      <a:r>
                        <a:rPr lang="en-US" sz="1600" dirty="0">
                          <a:latin typeface="+mj-lt"/>
                        </a:rPr>
                        <a:t>Represent whole numbers in equivalent</a:t>
                      </a:r>
                      <a:r>
                        <a:rPr lang="en-US" sz="1600" baseline="0" dirty="0">
                          <a:latin typeface="+mj-lt"/>
                        </a:rPr>
                        <a:t> ways</a:t>
                      </a:r>
                      <a:endParaRPr sz="1600" u="none" strike="noStrike" cap="none" dirty="0">
                        <a:latin typeface="+mj-lt"/>
                      </a:endParaRPr>
                    </a:p>
                  </a:txBody>
                  <a:tcPr marL="91450" marR="91450" marT="45725" marB="45725"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dirty="0">
                          <a:latin typeface="+mj-lt"/>
                        </a:rPr>
                        <a:t>Identify and represent the equivalence between whole quantities up to 30 represented as objects, pictures, and numerals </a:t>
                      </a:r>
                      <a:r>
                        <a:rPr lang="en-US" sz="1600" i="1" dirty="0">
                          <a:latin typeface="+mj-lt"/>
                        </a:rPr>
                        <a:t>(e.g., when given a picture of 30 flowers, identify the picture that has the number of butterflies that would be needed for each flower to have a butterfly; given a picture of 19 shapes, draw 19 more shapes).</a:t>
                      </a:r>
                      <a:endParaRPr sz="1600" i="1"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dirty="0">
                          <a:latin typeface="+mj-lt"/>
                        </a:rPr>
                        <a:t>Use place-value concepts for tens and ones </a:t>
                      </a:r>
                      <a:r>
                        <a:rPr lang="en-US" sz="1600" i="1" dirty="0">
                          <a:latin typeface="+mj-lt"/>
                        </a:rPr>
                        <a:t>(e.g., compose or decompose a two-digit whole number using a number sentence such as 35 = 3 tens and 5 ones, 35 =30 + 5, or using number bonds; determine the value of a digit in the tens and ones place).</a:t>
                      </a:r>
                      <a:endParaRPr sz="1600" i="1"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dirty="0">
                          <a:latin typeface="+mj-lt"/>
                        </a:rPr>
                        <a:t>Use place-value concepts for hundreds, tens, and ones </a:t>
                      </a:r>
                      <a:r>
                        <a:rPr lang="en-US" sz="1600" i="1" dirty="0">
                          <a:latin typeface="+mj-lt"/>
                        </a:rPr>
                        <a:t>(e.g., compose or decompose a three-digit whole number using a number sentence such as 254 = 2 hundreds, 5 tens, and 4 ones; 254 = 200 + 50 + 4; determine the value of a digit in the hundreds place, etc.).</a:t>
                      </a:r>
                      <a:endParaRPr sz="1600" i="1"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3"/>
          <p:cNvSpPr txBox="1">
            <a:spLocks noGrp="1"/>
          </p:cNvSpPr>
          <p:nvPr>
            <p:ph type="title"/>
          </p:nvPr>
        </p:nvSpPr>
        <p:spPr/>
        <p:txBody>
          <a:bodyPr/>
          <a:lstStyle/>
          <a:p>
            <a:pPr lvl="0"/>
            <a:r>
              <a:rPr lang="en-US" dirty="0"/>
              <a:t>GLOBAL PROFICIENCY DESCRIPTORS</a:t>
            </a:r>
          </a:p>
        </p:txBody>
      </p:sp>
      <p:sp>
        <p:nvSpPr>
          <p:cNvPr id="751" name="Google Shape;751;p13"/>
          <p:cNvSpPr txBox="1">
            <a:spLocks noGrp="1"/>
          </p:cNvSpPr>
          <p:nvPr>
            <p:ph type="body" idx="1"/>
          </p:nvPr>
        </p:nvSpPr>
        <p:spPr/>
        <p:txBody>
          <a:bodyPr/>
          <a:lstStyle/>
          <a:p>
            <a:pPr lvl="0"/>
            <a:r>
              <a:rPr lang="en-US" dirty="0">
                <a:sym typeface="Gill Sans"/>
              </a:rPr>
              <a:t>In general, there is a connection between the descriptors across grades:</a:t>
            </a:r>
            <a:endParaRPr lang="en-US" dirty="0"/>
          </a:p>
          <a:p>
            <a:pPr lvl="0"/>
            <a:r>
              <a:rPr lang="en-US" dirty="0">
                <a:sym typeface="Gill Sans"/>
              </a:rPr>
              <a:t>Exceeds at grade 2 → Meets at grade 3 Meets at grade 2 → Partially meets at grade 3</a:t>
            </a:r>
          </a:p>
          <a:p>
            <a:pPr lvl="0"/>
            <a:endParaRPr lang="en-US" dirty="0">
              <a:sym typeface="Gill Sans"/>
            </a:endParaRPr>
          </a:p>
        </p:txBody>
      </p:sp>
      <p:sp>
        <p:nvSpPr>
          <p:cNvPr id="758" name="Google Shape;758;p13"/>
          <p:cNvSpPr/>
          <p:nvPr/>
        </p:nvSpPr>
        <p:spPr>
          <a:xfrm>
            <a:off x="10968325" y="51380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4" name="Google Shape;768;p13"/>
          <p:cNvGraphicFramePr/>
          <p:nvPr/>
        </p:nvGraphicFramePr>
        <p:xfrm>
          <a:off x="736547" y="3069777"/>
          <a:ext cx="10683800" cy="1402100"/>
        </p:xfrm>
        <a:graphic>
          <a:graphicData uri="http://schemas.openxmlformats.org/drawingml/2006/table">
            <a:tbl>
              <a:tblPr firstRow="1" bandRow="1">
                <a:noFill/>
              </a:tblPr>
              <a:tblGrid>
                <a:gridCol w="1123775">
                  <a:extLst>
                    <a:ext uri="{9D8B030D-6E8A-4147-A177-3AD203B41FA5}">
                      <a16:colId xmlns:a16="http://schemas.microsoft.com/office/drawing/2014/main" val="20000"/>
                    </a:ext>
                  </a:extLst>
                </a:gridCol>
                <a:gridCol w="3186675">
                  <a:extLst>
                    <a:ext uri="{9D8B030D-6E8A-4147-A177-3AD203B41FA5}">
                      <a16:colId xmlns:a16="http://schemas.microsoft.com/office/drawing/2014/main" val="20001"/>
                    </a:ext>
                  </a:extLst>
                </a:gridCol>
                <a:gridCol w="3186675">
                  <a:extLst>
                    <a:ext uri="{9D8B030D-6E8A-4147-A177-3AD203B41FA5}">
                      <a16:colId xmlns:a16="http://schemas.microsoft.com/office/drawing/2014/main" val="20002"/>
                    </a:ext>
                  </a:extLst>
                </a:gridCol>
                <a:gridCol w="3186675">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Clr>
                          <a:srgbClr val="000000"/>
                        </a:buClr>
                        <a:buSzPts val="2000"/>
                        <a:buFont typeface="Arial"/>
                        <a:buNone/>
                      </a:pPr>
                      <a:r>
                        <a:rPr lang="en-US" sz="2000" b="0" u="none" strike="noStrike" cap="none" dirty="0">
                          <a:solidFill>
                            <a:schemeClr val="bg1"/>
                          </a:solidFill>
                          <a:latin typeface="+mj-lt"/>
                        </a:rPr>
                        <a:t>Grade 2</a:t>
                      </a:r>
                      <a:endParaRPr sz="1400" u="none" strike="noStrike" cap="none" dirty="0">
                        <a:solidFill>
                          <a:schemeClr val="bg1"/>
                        </a:solidFill>
                        <a:latin typeface="+mj-lt"/>
                      </a:endParaRPr>
                    </a:p>
                  </a:txBody>
                  <a:tcPr marL="91450" marR="91450" marT="45725" marB="45725">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dirty="0">
                          <a:solidFill>
                            <a:schemeClr val="bg1"/>
                          </a:solidFill>
                          <a:latin typeface="+mj-lt"/>
                        </a:rPr>
                        <a:t>Partially meets</a:t>
                      </a:r>
                      <a:endParaRPr sz="1400" u="none" strike="noStrike" cap="none" dirty="0">
                        <a:solidFill>
                          <a:schemeClr val="bg1"/>
                        </a:solidFill>
                        <a:latin typeface="+mj-lt"/>
                      </a:endParaRPr>
                    </a:p>
                  </a:txBody>
                  <a:tcPr marL="91450" marR="91450" marT="45725" marB="45725">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dirty="0">
                          <a:solidFill>
                            <a:schemeClr val="bg1"/>
                          </a:solidFill>
                          <a:latin typeface="+mj-lt"/>
                        </a:rPr>
                        <a:t>Meets</a:t>
                      </a:r>
                      <a:endParaRPr sz="1400" u="none" strike="noStrike" cap="none" dirty="0">
                        <a:solidFill>
                          <a:schemeClr val="bg1"/>
                        </a:solidFill>
                        <a:latin typeface="+mj-lt"/>
                      </a:endParaRPr>
                    </a:p>
                  </a:txBody>
                  <a:tcPr marL="91450" marR="91450" marT="45725" marB="45725">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dirty="0">
                          <a:solidFill>
                            <a:schemeClr val="bg1"/>
                          </a:solidFill>
                          <a:latin typeface="+mj-lt"/>
                        </a:rPr>
                        <a:t>Exceeds</a:t>
                      </a:r>
                      <a:endParaRPr sz="1400" u="none" strike="noStrike" cap="none" dirty="0">
                        <a:solidFill>
                          <a:schemeClr val="bg1"/>
                        </a:solidFill>
                        <a:latin typeface="+mj-lt"/>
                      </a:endParaRPr>
                    </a:p>
                  </a:txBody>
                  <a:tcPr marL="91450" marR="91450" marT="45725" marB="45725">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val="10000"/>
                  </a:ext>
                </a:extLst>
              </a:tr>
              <a:tr h="6553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latin typeface="+mj-lt"/>
                        </a:rPr>
                        <a:t>Time</a:t>
                      </a:r>
                      <a:endParaRPr sz="1400" u="none" strike="noStrike" cap="none" dirty="0">
                        <a:latin typeface="+mj-lt"/>
                      </a:endParaRPr>
                    </a:p>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latin typeface="+mj-lt"/>
                        </a:rPr>
                        <a:t>Tell Time</a:t>
                      </a:r>
                      <a:endParaRPr sz="1400" u="none" strike="noStrike" cap="none" dirty="0">
                        <a:latin typeface="+mj-lt"/>
                      </a:endParaRPr>
                    </a:p>
                  </a:txBody>
                  <a:tcPr marL="91450" marR="91450" marT="45725" marB="45725"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latin typeface="+mj-lt"/>
                        </a:rPr>
                        <a:t>Sequence and describe events in time using informal comparisons</a:t>
                      </a:r>
                      <a:endParaRPr sz="1400"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latin typeface="+mj-lt"/>
                        </a:rPr>
                        <a:t>Tell time using an analog clock to the nearest hour.</a:t>
                      </a:r>
                      <a:endParaRPr sz="1400"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latin typeface="+mj-lt"/>
                        </a:rPr>
                        <a:t>Tell time using an analog clock to the nearest half hour.</a:t>
                      </a:r>
                      <a:endParaRPr sz="1400"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5" name="Google Shape;769;p13"/>
          <p:cNvGraphicFramePr/>
          <p:nvPr/>
        </p:nvGraphicFramePr>
        <p:xfrm>
          <a:off x="736546" y="4813045"/>
          <a:ext cx="10683800" cy="1402100"/>
        </p:xfrm>
        <a:graphic>
          <a:graphicData uri="http://schemas.openxmlformats.org/drawingml/2006/table">
            <a:tbl>
              <a:tblPr firstRow="1" bandRow="1">
                <a:noFill/>
              </a:tblPr>
              <a:tblGrid>
                <a:gridCol w="1123775">
                  <a:extLst>
                    <a:ext uri="{9D8B030D-6E8A-4147-A177-3AD203B41FA5}">
                      <a16:colId xmlns:a16="http://schemas.microsoft.com/office/drawing/2014/main" val="20000"/>
                    </a:ext>
                  </a:extLst>
                </a:gridCol>
                <a:gridCol w="3186675">
                  <a:extLst>
                    <a:ext uri="{9D8B030D-6E8A-4147-A177-3AD203B41FA5}">
                      <a16:colId xmlns:a16="http://schemas.microsoft.com/office/drawing/2014/main" val="20001"/>
                    </a:ext>
                  </a:extLst>
                </a:gridCol>
                <a:gridCol w="3186675">
                  <a:extLst>
                    <a:ext uri="{9D8B030D-6E8A-4147-A177-3AD203B41FA5}">
                      <a16:colId xmlns:a16="http://schemas.microsoft.com/office/drawing/2014/main" val="20002"/>
                    </a:ext>
                  </a:extLst>
                </a:gridCol>
                <a:gridCol w="3186675">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Clr>
                          <a:srgbClr val="000000"/>
                        </a:buClr>
                        <a:buSzPts val="2000"/>
                        <a:buFont typeface="Arial"/>
                        <a:buNone/>
                      </a:pPr>
                      <a:r>
                        <a:rPr lang="en-US" sz="2000" b="0" u="none" strike="noStrike" cap="none" dirty="0">
                          <a:solidFill>
                            <a:schemeClr val="bg1"/>
                          </a:solidFill>
                          <a:latin typeface="+mj-lt"/>
                        </a:rPr>
                        <a:t>Grade 3</a:t>
                      </a:r>
                      <a:endParaRPr sz="1400" u="none" strike="noStrike" cap="none" dirty="0">
                        <a:solidFill>
                          <a:schemeClr val="bg1"/>
                        </a:solidFill>
                        <a:latin typeface="+mj-lt"/>
                      </a:endParaRPr>
                    </a:p>
                  </a:txBody>
                  <a:tcPr marL="91450" marR="91450" marT="45725" marB="45725">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dirty="0">
                          <a:solidFill>
                            <a:schemeClr val="bg1"/>
                          </a:solidFill>
                          <a:latin typeface="+mj-lt"/>
                        </a:rPr>
                        <a:t>Partially meets</a:t>
                      </a:r>
                      <a:endParaRPr sz="1400" u="none" strike="noStrike" cap="none" dirty="0">
                        <a:solidFill>
                          <a:schemeClr val="bg1"/>
                        </a:solidFill>
                        <a:latin typeface="+mj-lt"/>
                      </a:endParaRPr>
                    </a:p>
                  </a:txBody>
                  <a:tcPr marL="91450" marR="91450" marT="45725" marB="45725">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dirty="0">
                          <a:solidFill>
                            <a:schemeClr val="bg1"/>
                          </a:solidFill>
                          <a:latin typeface="+mj-lt"/>
                        </a:rPr>
                        <a:t>Meets</a:t>
                      </a:r>
                      <a:endParaRPr sz="1400" u="none" strike="noStrike" cap="none" dirty="0">
                        <a:solidFill>
                          <a:schemeClr val="bg1"/>
                        </a:solidFill>
                        <a:latin typeface="+mj-lt"/>
                      </a:endParaRPr>
                    </a:p>
                  </a:txBody>
                  <a:tcPr marL="91450" marR="91450" marT="45725" marB="45725">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0" u="none" strike="noStrike" cap="none" dirty="0">
                          <a:solidFill>
                            <a:schemeClr val="bg1"/>
                          </a:solidFill>
                          <a:latin typeface="+mj-lt"/>
                        </a:rPr>
                        <a:t>Exceeds</a:t>
                      </a:r>
                      <a:endParaRPr sz="1400" u="none" strike="noStrike" cap="none" dirty="0">
                        <a:solidFill>
                          <a:schemeClr val="bg1"/>
                        </a:solidFill>
                        <a:latin typeface="+mj-lt"/>
                      </a:endParaRPr>
                    </a:p>
                  </a:txBody>
                  <a:tcPr marL="91450" marR="91450" marT="45725" marB="45725">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val="10000"/>
                  </a:ext>
                </a:extLst>
              </a:tr>
              <a:tr h="6553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latin typeface="+mj-lt"/>
                        </a:rPr>
                        <a:t>Time</a:t>
                      </a:r>
                      <a:endParaRPr sz="1400" u="none" strike="noStrike" cap="none" dirty="0">
                        <a:latin typeface="+mj-lt"/>
                      </a:endParaRPr>
                    </a:p>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latin typeface="+mj-lt"/>
                        </a:rPr>
                        <a:t>Tell Time</a:t>
                      </a:r>
                      <a:endParaRPr sz="1400" u="none" strike="noStrike" cap="none" dirty="0">
                        <a:latin typeface="+mj-lt"/>
                      </a:endParaRPr>
                    </a:p>
                  </a:txBody>
                  <a:tcPr marL="91450" marR="91450" marT="45725" marB="45725" anchor="ctr">
                    <a:lnL w="12700" cap="flat" cmpd="sng">
                      <a:noFill/>
                      <a:prstDash val="solid"/>
                      <a:round/>
                      <a:headEnd type="none" w="sm" len="sm"/>
                      <a:tailEnd type="none" w="sm" len="sm"/>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latin typeface="+mj-lt"/>
                        </a:rPr>
                        <a:t>Tell time using an analog clock to the nearest hour.</a:t>
                      </a:r>
                      <a:endParaRPr sz="1400"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latin typeface="+mj-lt"/>
                        </a:rPr>
                        <a:t>Tell time using an analog clock to the nearest half hour.</a:t>
                      </a:r>
                      <a:endParaRPr sz="1400"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latin typeface="+mj-lt"/>
                        </a:rPr>
                        <a:t>Tell time using an analog clock to the nearest minute.</a:t>
                      </a:r>
                      <a:endParaRPr sz="1400" u="none" strike="noStrike" cap="none" dirty="0">
                        <a:latin typeface="+mj-lt"/>
                      </a:endParaRPr>
                    </a:p>
                  </a:txBody>
                  <a:tcPr marL="91450" marR="91450" marT="45725" marB="45725" anchor="ctr">
                    <a:lnL w="12700" cap="flat" cmpd="sng" algn="ctr">
                      <a:solidFill>
                        <a:schemeClr val="accent3"/>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accent3"/>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6" name="Google Shape;770;p13"/>
          <p:cNvSpPr/>
          <p:nvPr/>
        </p:nvSpPr>
        <p:spPr>
          <a:xfrm>
            <a:off x="5098774" y="3429000"/>
            <a:ext cx="3081130" cy="1083365"/>
          </a:xfrm>
          <a:prstGeom prst="ellipse">
            <a:avLst/>
          </a:prstGeom>
          <a:noFill/>
          <a:ln w="19050" cap="flat" cmpd="sng">
            <a:solidFill>
              <a:schemeClr val="tx2"/>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 name="Google Shape;771;p13"/>
          <p:cNvSpPr/>
          <p:nvPr/>
        </p:nvSpPr>
        <p:spPr>
          <a:xfrm>
            <a:off x="8259571" y="3388492"/>
            <a:ext cx="3081130" cy="1083365"/>
          </a:xfrm>
          <a:prstGeom prst="ellipse">
            <a:avLst/>
          </a:prstGeom>
          <a:noFill/>
          <a:ln w="19050" cap="flat" cmpd="sng">
            <a:solidFill>
              <a:schemeClr val="tx2"/>
            </a:solidFill>
            <a:prstDash val="solid"/>
            <a:round/>
            <a:headEnd type="none" w="sm" len="sm"/>
            <a:tailEnd type="none" w="sm" len="sm"/>
          </a:ln>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8" name="Google Shape;772;p13"/>
          <p:cNvCxnSpPr/>
          <p:nvPr/>
        </p:nvCxnSpPr>
        <p:spPr>
          <a:xfrm flipH="1">
            <a:off x="4179404" y="4432852"/>
            <a:ext cx="1754257" cy="939248"/>
          </a:xfrm>
          <a:prstGeom prst="straightConnector1">
            <a:avLst/>
          </a:prstGeom>
          <a:noFill/>
          <a:ln w="19050" cap="flat" cmpd="sng">
            <a:solidFill>
              <a:schemeClr val="tx2"/>
            </a:solidFill>
            <a:prstDash val="solid"/>
            <a:round/>
            <a:headEnd type="none" w="sm" len="sm"/>
            <a:tailEnd type="triangle" w="med" len="med"/>
          </a:ln>
          <a:effectLst/>
        </p:spPr>
      </p:cxnSp>
      <p:cxnSp>
        <p:nvCxnSpPr>
          <p:cNvPr id="19" name="Google Shape;773;p13"/>
          <p:cNvCxnSpPr/>
          <p:nvPr/>
        </p:nvCxnSpPr>
        <p:spPr>
          <a:xfrm flipH="1">
            <a:off x="7124700" y="4361456"/>
            <a:ext cx="1754257" cy="939248"/>
          </a:xfrm>
          <a:prstGeom prst="straightConnector1">
            <a:avLst/>
          </a:prstGeom>
          <a:noFill/>
          <a:ln w="19050" cap="flat" cmpd="sng">
            <a:solidFill>
              <a:schemeClr val="tx2"/>
            </a:solidFill>
            <a:prstDash val="solid"/>
            <a:round/>
            <a:headEnd type="none" w="sm" len="sm"/>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1">
                                            <p:txEl>
                                              <p:pRg st="0" end="0"/>
                                            </p:txEl>
                                          </p:spTgt>
                                        </p:tgtEl>
                                        <p:attrNameLst>
                                          <p:attrName>style.visibility</p:attrName>
                                        </p:attrNameLst>
                                      </p:cBhvr>
                                      <p:to>
                                        <p:strVal val="visible"/>
                                      </p:to>
                                    </p:set>
                                    <p:animEffect transition="in" filter="fade">
                                      <p:cBhvr>
                                        <p:cTn id="7" dur="1000"/>
                                        <p:tgtEl>
                                          <p:spTgt spid="7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1">
                                            <p:txEl>
                                              <p:pRg st="1" end="1"/>
                                            </p:txEl>
                                          </p:spTgt>
                                        </p:tgtEl>
                                        <p:attrNameLst>
                                          <p:attrName>style.visibility</p:attrName>
                                        </p:attrNameLst>
                                      </p:cBhvr>
                                      <p:to>
                                        <p:strVal val="visible"/>
                                      </p:to>
                                    </p:set>
                                    <p:animEffect transition="in" filter="fade">
                                      <p:cBhvr>
                                        <p:cTn id="12" dur="1000"/>
                                        <p:tgtEl>
                                          <p:spTgt spid="7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000"/>
                                        <p:tgtEl>
                                          <p:spTgt spid="17"/>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9c7fbe508c_0_270"/>
          <p:cNvSpPr txBox="1">
            <a:spLocks noGrp="1"/>
          </p:cNvSpPr>
          <p:nvPr>
            <p:ph type="title"/>
          </p:nvPr>
        </p:nvSpPr>
        <p:spPr/>
        <p:txBody>
          <a:bodyPr/>
          <a:lstStyle/>
          <a:p>
            <a:pPr lvl="0"/>
            <a:r>
              <a:rPr lang="en-US"/>
              <a:t>GPF KNOWLEDGE, SKILLS, AND STANDARDS</a:t>
            </a:r>
          </a:p>
        </p:txBody>
      </p:sp>
      <p:sp>
        <p:nvSpPr>
          <p:cNvPr id="722" name="Google Shape;722;g9c7fbe508c_0_270"/>
          <p:cNvSpPr txBox="1">
            <a:spLocks noGrp="1"/>
          </p:cNvSpPr>
          <p:nvPr>
            <p:ph type="body" idx="1"/>
          </p:nvPr>
        </p:nvSpPr>
        <p:spPr/>
        <p:txBody>
          <a:bodyPr>
            <a:normAutofit lnSpcReduction="10000"/>
          </a:bodyPr>
          <a:lstStyle/>
          <a:p>
            <a:pPr lvl="0"/>
            <a:r>
              <a:rPr lang="en-US" b="1" dirty="0"/>
              <a:t>Statements of knowledge and/or skills (content standards)</a:t>
            </a:r>
            <a:r>
              <a:rPr lang="en-US" dirty="0"/>
              <a:t>: WHAT content learners are expected to know and be able to do as described in the GPF.</a:t>
            </a:r>
          </a:p>
          <a:p>
            <a:pPr lvl="1"/>
            <a:r>
              <a:rPr lang="en-US" dirty="0"/>
              <a:t>Example: Grade 3 learners </a:t>
            </a:r>
            <a:r>
              <a:rPr lang="en-US" b="1" dirty="0"/>
              <a:t>should be able to </a:t>
            </a:r>
            <a:r>
              <a:rPr lang="en-GB" dirty="0"/>
              <a:t>retrieve explicit information in a grade-level text by direct- or close-word matching</a:t>
            </a:r>
            <a:r>
              <a:rPr lang="en-US" dirty="0"/>
              <a:t>. </a:t>
            </a:r>
            <a:br>
              <a:rPr lang="en-US" dirty="0"/>
            </a:br>
            <a:endParaRPr lang="en-US" dirty="0"/>
          </a:p>
          <a:p>
            <a:pPr lvl="0"/>
            <a:r>
              <a:rPr lang="en-US" b="1" dirty="0"/>
              <a:t>Global Proficiency Descriptors (performance standards)</a:t>
            </a:r>
            <a:r>
              <a:rPr lang="en-US" dirty="0"/>
              <a:t>: HOW MUCH content do learners need to know and be able to demonstrate in relation to knowledge or skills.</a:t>
            </a:r>
          </a:p>
          <a:p>
            <a:pPr lvl="1"/>
            <a:r>
              <a:rPr lang="en-US" dirty="0"/>
              <a:t>Example: Grade 3 learners who </a:t>
            </a:r>
            <a:r>
              <a:rPr lang="en-US" b="1" dirty="0"/>
              <a:t>“meet global minimum proficiency” </a:t>
            </a:r>
            <a:r>
              <a:rPr lang="en-US" dirty="0"/>
              <a:t>should be able to </a:t>
            </a:r>
            <a:r>
              <a:rPr lang="en-GB" dirty="0"/>
              <a:t>retrieve a single piece of explicit information from a grade 3-level text by direct- or close-word matching when the information required is adjacent to the matched word and there is limited competing information. This will generally be in response to a "who," "what," "when," or "where" question.</a:t>
            </a:r>
            <a:endParaRPr lang="en-US" dirty="0"/>
          </a:p>
        </p:txBody>
      </p:sp>
      <p:sp>
        <p:nvSpPr>
          <p:cNvPr id="724" name="Google Shape;724;g9c7fbe508c_0_270"/>
          <p:cNvSpPr/>
          <p:nvPr/>
        </p:nvSpPr>
        <p:spPr>
          <a:xfrm>
            <a:off x="10968325" y="52677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AF003E60-7A38-6D05-2322-18A438B0F20F}"/>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494133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GB" dirty="0"/>
              <a:t>Presentation 1</a:t>
            </a:r>
            <a:br>
              <a:rPr lang="en-GB" dirty="0"/>
            </a:br>
            <a:br>
              <a:rPr lang="en-GB" dirty="0"/>
            </a:br>
            <a:r>
              <a:rPr lang="en-GB" dirty="0"/>
              <a:t>Welcome and Introductions</a:t>
            </a:r>
          </a:p>
        </p:txBody>
      </p:sp>
    </p:spTree>
    <p:extLst>
      <p:ext uri="{BB962C8B-B14F-4D97-AF65-F5344CB8AC3E}">
        <p14:creationId xmlns:p14="http://schemas.microsoft.com/office/powerpoint/2010/main" val="1458921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pic>
        <p:nvPicPr>
          <p:cNvPr id="1148" name="Google Shape;1148;g9c7fbe508c_0_277"/>
          <p:cNvPicPr preferRelativeResize="0"/>
          <p:nvPr/>
        </p:nvPicPr>
        <p:blipFill rotWithShape="1">
          <a:blip r:embed="rId3">
            <a:alphaModFix/>
          </a:blip>
          <a:srcRect r="282" b="779"/>
          <a:stretch/>
        </p:blipFill>
        <p:spPr>
          <a:xfrm>
            <a:off x="271783" y="1129989"/>
            <a:ext cx="11642713" cy="5339048"/>
          </a:xfrm>
          <a:prstGeom prst="rect">
            <a:avLst/>
          </a:prstGeom>
          <a:noFill/>
          <a:ln w="19050" cap="flat" cmpd="sng">
            <a:solidFill>
              <a:schemeClr val="dk1"/>
            </a:solidFill>
            <a:prstDash val="solid"/>
            <a:round/>
            <a:headEnd type="none" w="sm" len="sm"/>
            <a:tailEnd type="none" w="sm" len="sm"/>
          </a:ln>
        </p:spPr>
      </p:pic>
      <p:sp>
        <p:nvSpPr>
          <p:cNvPr id="1149" name="Google Shape;1149;g9c7fbe508c_0_277"/>
          <p:cNvSpPr txBox="1">
            <a:spLocks noGrp="1"/>
          </p:cNvSpPr>
          <p:nvPr>
            <p:ph type="title"/>
          </p:nvPr>
        </p:nvSpPr>
        <p:spPr>
          <a:xfrm>
            <a:off x="609600" y="348411"/>
            <a:ext cx="10871200" cy="106922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800"/>
              <a:buNone/>
            </a:pPr>
            <a:r>
              <a:rPr lang="en-US"/>
              <a:t>GPF KNOWLEDGE AND SKILLS (READING)</a:t>
            </a:r>
            <a:br>
              <a:rPr lang="en-US"/>
            </a:br>
            <a:endParaRPr/>
          </a:p>
        </p:txBody>
      </p:sp>
      <p:sp>
        <p:nvSpPr>
          <p:cNvPr id="1150" name="Google Shape;1150;g9c7fbe508c_0_277"/>
          <p:cNvSpPr/>
          <p:nvPr/>
        </p:nvSpPr>
        <p:spPr>
          <a:xfrm>
            <a:off x="10968325" y="52677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g9c7fbe508c_0_1434"/>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800"/>
              <a:buNone/>
            </a:pPr>
            <a:r>
              <a:rPr lang="en-US"/>
              <a:t>GLOBAL PERFORMANCE DESCRIPTORS (GPD</a:t>
            </a:r>
            <a:r>
              <a:rPr lang="en-US" cap="none"/>
              <a:t>s</a:t>
            </a:r>
            <a:r>
              <a:rPr lang="en-US"/>
              <a:t>)</a:t>
            </a:r>
            <a:endParaRPr/>
          </a:p>
        </p:txBody>
      </p:sp>
      <p:sp>
        <p:nvSpPr>
          <p:cNvPr id="1157" name="Google Shape;1157;g9c7fbe508c_0_1434"/>
          <p:cNvSpPr txBox="1">
            <a:spLocks noGrp="1"/>
          </p:cNvSpPr>
          <p:nvPr>
            <p:ph type="body" idx="1"/>
          </p:nvPr>
        </p:nvSpPr>
        <p:spPr>
          <a:xfrm>
            <a:off x="609600" y="1600201"/>
            <a:ext cx="10871200" cy="4419599"/>
          </a:xfrm>
          <a:prstGeom prst="rect">
            <a:avLst/>
          </a:prstGeom>
          <a:noFill/>
          <a:ln>
            <a:noFill/>
          </a:ln>
        </p:spPr>
        <p:txBody>
          <a:bodyPr spcFirstLastPara="1" wrap="square" lIns="91425" tIns="45700" rIns="91425" bIns="45700" anchor="t" anchorCtr="0">
            <a:normAutofit/>
          </a:bodyPr>
          <a:lstStyle/>
          <a:p>
            <a:pPr marL="457200" lvl="0" indent="-362966" algn="l" rtl="0">
              <a:lnSpc>
                <a:spcPct val="100000"/>
              </a:lnSpc>
              <a:spcBef>
                <a:spcPts val="1200"/>
              </a:spcBef>
              <a:spcAft>
                <a:spcPts val="0"/>
              </a:spcAft>
              <a:buSzPts val="2116"/>
              <a:buChar char="•"/>
            </a:pPr>
            <a:r>
              <a:rPr lang="en-US"/>
              <a:t>For each subconstruct and knowledge or skill, there are descriptions of performance at the partially meets, meets, and exceeds GPLs.</a:t>
            </a:r>
            <a:endParaRPr/>
          </a:p>
          <a:p>
            <a:pPr marL="457200" lvl="0" indent="-362966" algn="l" rtl="0">
              <a:lnSpc>
                <a:spcPct val="100000"/>
              </a:lnSpc>
              <a:spcBef>
                <a:spcPts val="1200"/>
              </a:spcBef>
              <a:spcAft>
                <a:spcPts val="0"/>
              </a:spcAft>
              <a:buSzPts val="2116"/>
              <a:buChar char="•"/>
            </a:pPr>
            <a:r>
              <a:rPr lang="en-US"/>
              <a:t>For example, in grade [X] in the [name] domain, for the [name] construct, and [name] subconstruct of the GPF has the following:</a:t>
            </a:r>
            <a:endParaRPr/>
          </a:p>
        </p:txBody>
      </p:sp>
      <p:graphicFrame>
        <p:nvGraphicFramePr>
          <p:cNvPr id="1158" name="Google Shape;1158;g9c7fbe508c_0_1434"/>
          <p:cNvGraphicFramePr/>
          <p:nvPr/>
        </p:nvGraphicFramePr>
        <p:xfrm>
          <a:off x="659892" y="3690872"/>
          <a:ext cx="10872200" cy="1925340"/>
        </p:xfrm>
        <a:graphic>
          <a:graphicData uri="http://schemas.openxmlformats.org/drawingml/2006/table">
            <a:tbl>
              <a:tblPr firstRow="1" bandRow="1">
                <a:noFill/>
              </a:tblPr>
              <a:tblGrid>
                <a:gridCol w="2718050">
                  <a:extLst>
                    <a:ext uri="{9D8B030D-6E8A-4147-A177-3AD203B41FA5}">
                      <a16:colId xmlns:a16="http://schemas.microsoft.com/office/drawing/2014/main" val="20000"/>
                    </a:ext>
                  </a:extLst>
                </a:gridCol>
                <a:gridCol w="2718050">
                  <a:extLst>
                    <a:ext uri="{9D8B030D-6E8A-4147-A177-3AD203B41FA5}">
                      <a16:colId xmlns:a16="http://schemas.microsoft.com/office/drawing/2014/main" val="20001"/>
                    </a:ext>
                  </a:extLst>
                </a:gridCol>
                <a:gridCol w="2718050">
                  <a:extLst>
                    <a:ext uri="{9D8B030D-6E8A-4147-A177-3AD203B41FA5}">
                      <a16:colId xmlns:a16="http://schemas.microsoft.com/office/drawing/2014/main" val="20002"/>
                    </a:ext>
                  </a:extLst>
                </a:gridCol>
                <a:gridCol w="2718050">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000000"/>
                        </a:buClr>
                        <a:buSzPts val="2000"/>
                        <a:buFont typeface="Arial"/>
                        <a:buNone/>
                      </a:pPr>
                      <a:r>
                        <a:rPr lang="en-US" sz="1600" b="1" u="none" strike="noStrike" cap="none">
                          <a:latin typeface="Arial"/>
                          <a:ea typeface="Arial"/>
                          <a:cs typeface="Arial"/>
                          <a:sym typeface="Arial"/>
                        </a:rPr>
                        <a:t>Subconstruct</a:t>
                      </a:r>
                      <a:endParaRPr sz="1600" b="1" u="none" strike="noStrike" cap="none">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b="1" u="none" strike="noStrike" cap="none">
                          <a:latin typeface="Arial"/>
                          <a:ea typeface="Arial"/>
                          <a:cs typeface="Arial"/>
                          <a:sym typeface="Arial"/>
                        </a:rPr>
                        <a:t>Partially Meets</a:t>
                      </a:r>
                      <a:endParaRPr sz="1600" b="1" u="none" strike="noStrike" cap="none">
                        <a:latin typeface="Arial"/>
                        <a:ea typeface="Arial"/>
                        <a:cs typeface="Arial"/>
                        <a:sym typeface="Arial"/>
                      </a:endParaRPr>
                    </a:p>
                  </a:txBody>
                  <a:tcPr marL="91450" marR="91450"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b="1" u="none" strike="noStrike" cap="none">
                          <a:latin typeface="Arial"/>
                          <a:ea typeface="Arial"/>
                          <a:cs typeface="Arial"/>
                          <a:sym typeface="Arial"/>
                        </a:rPr>
                        <a:t>Meets</a:t>
                      </a:r>
                      <a:endParaRPr sz="1600" b="1" u="none" strike="noStrike" cap="none">
                        <a:latin typeface="Arial"/>
                        <a:ea typeface="Arial"/>
                        <a:cs typeface="Arial"/>
                        <a:sym typeface="Arial"/>
                      </a:endParaRPr>
                    </a:p>
                  </a:txBody>
                  <a:tcPr marL="91450" marR="91450"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600" b="1" u="none" strike="noStrike" cap="none">
                          <a:latin typeface="Arial"/>
                          <a:ea typeface="Arial"/>
                          <a:cs typeface="Arial"/>
                          <a:sym typeface="Arial"/>
                        </a:rPr>
                        <a:t>Exceeds</a:t>
                      </a:r>
                      <a:endParaRPr sz="1600" b="1" u="none" strike="noStrike" cap="none">
                        <a:latin typeface="Arial"/>
                        <a:ea typeface="Arial"/>
                        <a:cs typeface="Arial"/>
                        <a:sym typeface="Arial"/>
                      </a:endParaRPr>
                    </a:p>
                  </a:txBody>
                  <a:tcPr marL="91450" marR="91450" marT="45725" marB="45725">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extLst>
                  <a:ext uri="{0D108BD9-81ED-4DB2-BD59-A6C34878D82A}">
                    <a16:rowId xmlns:a16="http://schemas.microsoft.com/office/drawing/2014/main" val="10000"/>
                  </a:ext>
                </a:extLst>
              </a:tr>
              <a:tr h="655325">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a:latin typeface="Arial"/>
                          <a:ea typeface="Arial"/>
                          <a:cs typeface="Arial"/>
                          <a:sym typeface="Arial"/>
                        </a:rPr>
                        <a:t>Recognize the meaning of common grade-level words in a short, grade-level continuous text read to or signed for the learner</a:t>
                      </a:r>
                      <a:endParaRPr sz="160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a:latin typeface="Arial"/>
                          <a:ea typeface="Arial"/>
                          <a:cs typeface="Arial"/>
                          <a:sym typeface="Arial"/>
                        </a:rPr>
                        <a:t>When listening to a short grade 2-level continuous text, identify the meaning of very common words (See example items in Appendix A).</a:t>
                      </a:r>
                      <a:endParaRPr sz="1600" u="none" strike="noStrike" cap="none">
                        <a:latin typeface="Arial"/>
                        <a:ea typeface="Arial"/>
                        <a:cs typeface="Arial"/>
                        <a:sym typeface="Arial"/>
                      </a:endParaRPr>
                    </a:p>
                  </a:txBody>
                  <a:tcPr marL="91450" marR="91450" marT="45725" marB="45725"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a:latin typeface="Arial"/>
                          <a:ea typeface="Arial"/>
                          <a:cs typeface="Arial"/>
                          <a:sym typeface="Arial"/>
                        </a:rPr>
                        <a:t>When listening to a short grade 2-level continuous text, identify the meaning of common words (See example items in Appendix A).</a:t>
                      </a:r>
                      <a:endParaRPr sz="1600" u="none" strike="noStrike" cap="none">
                        <a:latin typeface="Arial"/>
                        <a:ea typeface="Arial"/>
                        <a:cs typeface="Arial"/>
                        <a:sym typeface="Arial"/>
                      </a:endParaRPr>
                    </a:p>
                  </a:txBody>
                  <a:tcPr marL="91450" marR="91450" marT="45725" marB="45725"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a:latin typeface="Arial"/>
                          <a:ea typeface="Arial"/>
                          <a:cs typeface="Arial"/>
                          <a:sym typeface="Arial"/>
                        </a:rPr>
                        <a:t>When listening to a short grade 2-level continuous text, identify the meaning of less common words (See example items in Appendix A).</a:t>
                      </a:r>
                      <a:endParaRPr sz="1600" u="none" strike="noStrike" cap="none">
                        <a:latin typeface="Arial"/>
                        <a:ea typeface="Arial"/>
                        <a:cs typeface="Arial"/>
                        <a:sym typeface="Arial"/>
                      </a:endParaRPr>
                    </a:p>
                  </a:txBody>
                  <a:tcPr marL="91450" marR="91450" marT="45725" marB="45725" anchor="ctr">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1159" name="Google Shape;1159;g9c7fbe508c_0_1434"/>
          <p:cNvSpPr/>
          <p:nvPr/>
        </p:nvSpPr>
        <p:spPr>
          <a:xfrm>
            <a:off x="10968325" y="520285"/>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03F3F2C0-C041-2D9F-3360-17AEF975D119}"/>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8"/>
                                        </p:tgtEl>
                                        <p:attrNameLst>
                                          <p:attrName>style.visibility</p:attrName>
                                        </p:attrNameLst>
                                      </p:cBhvr>
                                      <p:to>
                                        <p:strVal val="visible"/>
                                      </p:to>
                                    </p:set>
                                    <p:animEffect transition="in" filter="fade">
                                      <p:cBhvr>
                                        <p:cTn id="7" dur="2000"/>
                                        <p:tgtEl>
                                          <p:spTgt spid="1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4"/>
          <p:cNvSpPr txBox="1">
            <a:spLocks noGrp="1"/>
          </p:cNvSpPr>
          <p:nvPr>
            <p:ph type="title"/>
          </p:nvPr>
        </p:nvSpPr>
        <p:spPr/>
        <p:txBody>
          <a:bodyPr/>
          <a:lstStyle/>
          <a:p>
            <a:pPr lvl="0"/>
            <a:r>
              <a:rPr lang="en-US"/>
              <a:t>GLOBAL PROFICIENCY DESCRIPTORS</a:t>
            </a:r>
          </a:p>
        </p:txBody>
      </p:sp>
      <p:sp>
        <p:nvSpPr>
          <p:cNvPr id="766" name="Google Shape;766;p14"/>
          <p:cNvSpPr txBox="1">
            <a:spLocks noGrp="1"/>
          </p:cNvSpPr>
          <p:nvPr>
            <p:ph type="body" idx="1"/>
          </p:nvPr>
        </p:nvSpPr>
        <p:spPr/>
        <p:txBody>
          <a:bodyPr/>
          <a:lstStyle/>
          <a:p>
            <a:pPr marL="94234" lvl="0" indent="0">
              <a:buNone/>
            </a:pPr>
            <a:r>
              <a:rPr lang="en-US" dirty="0">
                <a:sym typeface="Gill Sans"/>
              </a:rPr>
              <a:t>[Insert reading/math GPF table here for the relevant grade (Grade 2 for </a:t>
            </a:r>
            <a:r>
              <a:rPr lang="en-US">
                <a:sym typeface="Gill Sans"/>
              </a:rPr>
              <a:t>SDG 4.1.19(a), </a:t>
            </a:r>
            <a:r>
              <a:rPr lang="en-US" dirty="0">
                <a:sym typeface="Gill Sans"/>
              </a:rPr>
              <a:t>Grade 5 for </a:t>
            </a:r>
            <a:r>
              <a:rPr lang="en-US">
                <a:sym typeface="Gill Sans"/>
              </a:rPr>
              <a:t>SDG 4.1.1(b) </a:t>
            </a:r>
            <a:r>
              <a:rPr lang="en-US" dirty="0">
                <a:sym typeface="Gill Sans"/>
              </a:rPr>
              <a:t>and Grade 8 for </a:t>
            </a:r>
            <a:r>
              <a:rPr lang="en-US">
                <a:sym typeface="Gill Sans"/>
              </a:rPr>
              <a:t>SDG 4.1.1(c))</a:t>
            </a:r>
            <a:r>
              <a:rPr lang="en-US"/>
              <a:t>—</a:t>
            </a:r>
            <a:r>
              <a:rPr lang="en-US" dirty="0">
                <a:sym typeface="Gill Sans"/>
              </a:rPr>
              <a:t>may take more than one slide, perhaps one per domain or one per construct]</a:t>
            </a:r>
          </a:p>
          <a:p>
            <a:pPr lvl="0"/>
            <a:endParaRPr lang="en-US" dirty="0">
              <a:sym typeface="Gill Sans"/>
            </a:endParaRPr>
          </a:p>
        </p:txBody>
      </p:sp>
      <p:sp>
        <p:nvSpPr>
          <p:cNvPr id="767" name="Google Shape;767;p14"/>
          <p:cNvSpPr/>
          <p:nvPr/>
        </p:nvSpPr>
        <p:spPr>
          <a:xfrm>
            <a:off x="10968325" y="51380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926F174D-62B4-2AB7-94EF-BD8716C49AB3}"/>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6">
                                            <p:txEl>
                                              <p:pRg st="0" end="0"/>
                                            </p:txEl>
                                          </p:spTgt>
                                        </p:tgtEl>
                                        <p:attrNameLst>
                                          <p:attrName>style.visibility</p:attrName>
                                        </p:attrNameLst>
                                      </p:cBhvr>
                                      <p:to>
                                        <p:strVal val="visible"/>
                                      </p:to>
                                    </p:set>
                                    <p:animEffect transition="in" filter="fade">
                                      <p:cBhvr>
                                        <p:cTn id="7" dur="1000"/>
                                        <p:tgtEl>
                                          <p:spTgt spid="7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GB" dirty="0"/>
              <a:t>Presentation 4</a:t>
            </a:r>
            <a:br>
              <a:rPr lang="en-GB" dirty="0"/>
            </a:br>
            <a:br>
              <a:rPr lang="en-GB" dirty="0"/>
            </a:br>
            <a:r>
              <a:rPr lang="en-GB" dirty="0"/>
              <a:t>Familiarization with Assessment</a:t>
            </a:r>
          </a:p>
        </p:txBody>
      </p:sp>
    </p:spTree>
    <p:extLst>
      <p:ext uri="{BB962C8B-B14F-4D97-AF65-F5344CB8AC3E}">
        <p14:creationId xmlns:p14="http://schemas.microsoft.com/office/powerpoint/2010/main" val="3841862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g9c7fbe508c_0_1702"/>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2"/>
              </a:buClr>
              <a:buSzPts val="2800"/>
              <a:buFont typeface="Gill Sans"/>
              <a:buNone/>
            </a:pPr>
            <a:r>
              <a:rPr lang="en-US" sz="3600" b="1" dirty="0">
                <a:solidFill>
                  <a:srgbClr val="F3F3F3"/>
                </a:solidFill>
              </a:rPr>
              <a:t>PRESENTATION</a:t>
            </a:r>
            <a:endParaRPr sz="3600" b="1"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b="1" dirty="0">
                <a:solidFill>
                  <a:srgbClr val="F3F3F3"/>
                </a:solidFill>
              </a:rPr>
              <a:t> </a:t>
            </a:r>
            <a:endParaRPr sz="3600" b="1"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dirty="0">
                <a:solidFill>
                  <a:srgbClr val="F3F3F3"/>
                </a:solidFill>
              </a:rPr>
              <a:t>REVIEW OF THE [assessment name]</a:t>
            </a:r>
            <a:endParaRPr sz="3600" dirty="0">
              <a:solidFill>
                <a:srgbClr val="F3F3F3"/>
              </a:solidFill>
            </a:endParaRPr>
          </a:p>
        </p:txBody>
      </p:sp>
      <p:sp>
        <p:nvSpPr>
          <p:cNvPr id="782" name="Google Shape;782;g9c7fbe508c_0_1702"/>
          <p:cNvSpPr/>
          <p:nvPr/>
        </p:nvSpPr>
        <p:spPr>
          <a:xfrm>
            <a:off x="10968325" y="51380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624A054B-D890-B650-4372-4B2C47288B0D}"/>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8"/>
          <p:cNvSpPr txBox="1">
            <a:spLocks noGrp="1"/>
          </p:cNvSpPr>
          <p:nvPr>
            <p:ph type="title"/>
          </p:nvPr>
        </p:nvSpPr>
        <p:spPr/>
        <p:txBody>
          <a:bodyPr/>
          <a:lstStyle/>
          <a:p>
            <a:pPr lvl="0"/>
            <a:r>
              <a:rPr lang="en-US" dirty="0"/>
              <a:t>ASSESSMENT ACTIVITY</a:t>
            </a:r>
          </a:p>
        </p:txBody>
      </p:sp>
      <p:sp>
        <p:nvSpPr>
          <p:cNvPr id="789" name="Google Shape;789;p18"/>
          <p:cNvSpPr txBox="1">
            <a:spLocks noGrp="1"/>
          </p:cNvSpPr>
          <p:nvPr>
            <p:ph type="body" idx="1"/>
          </p:nvPr>
        </p:nvSpPr>
        <p:spPr/>
        <p:txBody>
          <a:bodyPr>
            <a:normAutofit/>
          </a:bodyPr>
          <a:lstStyle/>
          <a:p>
            <a:pPr lvl="0"/>
            <a:r>
              <a:rPr lang="en-US" dirty="0"/>
              <a:t>How did the pre-workshop assessment activity go?</a:t>
            </a:r>
          </a:p>
          <a:p>
            <a:pPr lvl="0"/>
            <a:r>
              <a:rPr lang="en-US" dirty="0"/>
              <a:t>Were you able to assess:</a:t>
            </a:r>
          </a:p>
          <a:p>
            <a:pPr lvl="1"/>
            <a:r>
              <a:rPr lang="en-US" dirty="0"/>
              <a:t>3 learners you classified as partially meeting global minimum proficiency</a:t>
            </a:r>
          </a:p>
          <a:p>
            <a:pPr lvl="1"/>
            <a:r>
              <a:rPr lang="en-US" dirty="0"/>
              <a:t>3 learners who meet global minimum proficiency</a:t>
            </a:r>
          </a:p>
          <a:p>
            <a:pPr lvl="1"/>
            <a:r>
              <a:rPr lang="en-US" dirty="0"/>
              <a:t>3 learners who exceed global minimum proficiency? </a:t>
            </a:r>
          </a:p>
          <a:p>
            <a:pPr lvl="0"/>
            <a:r>
              <a:rPr lang="en-US" dirty="0"/>
              <a:t>How did the learners do on the assessment?</a:t>
            </a:r>
          </a:p>
          <a:p>
            <a:pPr lvl="1"/>
            <a:r>
              <a:rPr lang="en-US" dirty="0"/>
              <a:t>Which items did they do well on, which were more difficult?</a:t>
            </a:r>
          </a:p>
          <a:p>
            <a:pPr lvl="1"/>
            <a:r>
              <a:rPr lang="en-US" dirty="0"/>
              <a:t>What were some of the typical mistakes they made?</a:t>
            </a:r>
          </a:p>
        </p:txBody>
      </p:sp>
      <p:sp>
        <p:nvSpPr>
          <p:cNvPr id="791" name="Google Shape;791;p18"/>
          <p:cNvSpPr/>
          <p:nvPr/>
        </p:nvSpPr>
        <p:spPr>
          <a:xfrm>
            <a:off x="10968325" y="51380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407770F2-1424-05B0-71D9-6DD004D327DD}"/>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US" dirty="0"/>
              <a:t>Presentation 5</a:t>
            </a:r>
            <a:br>
              <a:rPr lang="en-US" dirty="0"/>
            </a:br>
            <a:br>
              <a:rPr lang="en-US" dirty="0"/>
            </a:br>
            <a:r>
              <a:rPr lang="en-US" dirty="0"/>
              <a:t>Train Panelists on the Alignment Task</a:t>
            </a:r>
          </a:p>
        </p:txBody>
      </p:sp>
    </p:spTree>
    <p:extLst>
      <p:ext uri="{BB962C8B-B14F-4D97-AF65-F5344CB8AC3E}">
        <p14:creationId xmlns:p14="http://schemas.microsoft.com/office/powerpoint/2010/main" val="2866667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45"/>
          <p:cNvSpPr txBox="1">
            <a:spLocks noGrp="1"/>
          </p:cNvSpPr>
          <p:nvPr>
            <p:ph type="ctrTitle"/>
          </p:nvPr>
        </p:nvSpPr>
        <p:spPr>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lt2"/>
              </a:buClr>
              <a:buSzPts val="2800"/>
              <a:buFont typeface="Gill Sans"/>
              <a:buNone/>
            </a:pPr>
            <a:r>
              <a:rPr lang="en-US" sz="3600" b="1" dirty="0">
                <a:solidFill>
                  <a:srgbClr val="F3F3F3"/>
                </a:solidFill>
              </a:rPr>
              <a:t>PRESENTATION </a:t>
            </a:r>
            <a:endParaRPr sz="3600" b="1"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endParaRPr sz="3600" b="1"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cap="none" dirty="0">
                <a:solidFill>
                  <a:srgbClr val="F3F3F3"/>
                </a:solidFill>
              </a:rPr>
              <a:t>TASK 1:</a:t>
            </a:r>
            <a:r>
              <a:rPr lang="en-US" sz="3600" dirty="0">
                <a:solidFill>
                  <a:srgbClr val="F3F3F3"/>
                </a:solidFill>
              </a:rPr>
              <a:t> </a:t>
            </a:r>
            <a:r>
              <a:rPr lang="en-US" sz="3600" cap="none" dirty="0">
                <a:solidFill>
                  <a:srgbClr val="F3F3F3"/>
                </a:solidFill>
              </a:rPr>
              <a:t>CHECK CONTENT ALIGNMENT </a:t>
            </a:r>
            <a:br>
              <a:rPr lang="en-US" sz="3600" cap="none" dirty="0">
                <a:solidFill>
                  <a:srgbClr val="F3F3F3"/>
                </a:solidFill>
              </a:rPr>
            </a:br>
            <a:r>
              <a:rPr lang="en-US" sz="3600" cap="none" dirty="0">
                <a:solidFill>
                  <a:srgbClr val="F3F3F3"/>
                </a:solidFill>
              </a:rPr>
              <a:t>BETWEEN [</a:t>
            </a:r>
            <a:r>
              <a:rPr lang="en-US" sz="3600" dirty="0">
                <a:solidFill>
                  <a:srgbClr val="F3F3F3"/>
                </a:solidFill>
              </a:rPr>
              <a:t>name of assessment]</a:t>
            </a:r>
            <a:r>
              <a:rPr lang="en-US" sz="3600" cap="none" dirty="0">
                <a:solidFill>
                  <a:srgbClr val="F3F3F3"/>
                </a:solidFill>
              </a:rPr>
              <a:t> AND THE GPF </a:t>
            </a:r>
            <a:endParaRPr sz="3600" dirty="0">
              <a:solidFill>
                <a:srgbClr val="F3F3F3"/>
              </a:solidFill>
            </a:endParaRPr>
          </a:p>
        </p:txBody>
      </p:sp>
      <p:sp>
        <p:nvSpPr>
          <p:cNvPr id="856" name="Google Shape;856;p45"/>
          <p:cNvSpPr/>
          <p:nvPr/>
        </p:nvSpPr>
        <p:spPr>
          <a:xfrm>
            <a:off x="10968325" y="481374"/>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AF6C63F2-B1C6-334D-9866-E91E2838B4E5}"/>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52"/>
          <p:cNvSpPr txBox="1">
            <a:spLocks noGrp="1"/>
          </p:cNvSpPr>
          <p:nvPr>
            <p:ph type="title"/>
          </p:nvPr>
        </p:nvSpPr>
        <p:spPr/>
        <p:txBody>
          <a:bodyPr/>
          <a:lstStyle/>
          <a:p>
            <a:pPr lvl="0"/>
            <a:r>
              <a:rPr lang="en-US"/>
              <a:t>THE ALIGNMENT STUDY</a:t>
            </a:r>
          </a:p>
        </p:txBody>
      </p:sp>
      <p:sp>
        <p:nvSpPr>
          <p:cNvPr id="864" name="Google Shape;864;p52"/>
          <p:cNvSpPr txBox="1">
            <a:spLocks noGrp="1"/>
          </p:cNvSpPr>
          <p:nvPr>
            <p:ph type="body" idx="1"/>
          </p:nvPr>
        </p:nvSpPr>
        <p:spPr/>
        <p:txBody>
          <a:bodyPr/>
          <a:lstStyle/>
          <a:p>
            <a:pPr lvl="0"/>
            <a:r>
              <a:rPr lang="en-US" b="1" dirty="0"/>
              <a:t>Activity 1</a:t>
            </a:r>
            <a:r>
              <a:rPr lang="en-US" dirty="0"/>
              <a:t>—The first activity in the workshop.</a:t>
            </a:r>
          </a:p>
          <a:p>
            <a:pPr lvl="0"/>
            <a:r>
              <a:rPr lang="en-US" b="1" dirty="0"/>
              <a:t>Task</a:t>
            </a:r>
            <a:r>
              <a:rPr lang="en-US" dirty="0"/>
              <a:t>—Panelists will make individual and independent judgements of whether the items on the [assessment name] are aligned with [insert relevant grade] of the GPF.</a:t>
            </a:r>
          </a:p>
          <a:p>
            <a:pPr lvl="0"/>
            <a:r>
              <a:rPr lang="en-US" b="1" dirty="0"/>
              <a:t>Purpose</a:t>
            </a:r>
            <a:r>
              <a:rPr lang="en-US" dirty="0"/>
              <a:t>—To ensure panelists have fully understood the GPF and to allow them to identify which statements of knowledge and/or skill(s) describe the knowledge and/or skill(s) required of children to answer assessment items correctly. </a:t>
            </a:r>
          </a:p>
          <a:p>
            <a:pPr lvl="0"/>
            <a:r>
              <a:rPr lang="en-US" b="1" dirty="0"/>
              <a:t>Sufficient Alignment</a:t>
            </a:r>
            <a:r>
              <a:rPr lang="en-US" dirty="0"/>
              <a:t>—Alignment is important to ensure there are enough items on an assessment that measure the knowledge and/or skill(s) depicted in the GPF for policy linking to work.</a:t>
            </a:r>
          </a:p>
          <a:p>
            <a:pPr lvl="0"/>
            <a:endParaRPr lang="en-US" dirty="0"/>
          </a:p>
        </p:txBody>
      </p:sp>
      <p:sp>
        <p:nvSpPr>
          <p:cNvPr id="865" name="Google Shape;865;p52"/>
          <p:cNvSpPr/>
          <p:nvPr/>
        </p:nvSpPr>
        <p:spPr>
          <a:xfrm>
            <a:off x="10968325" y="481374"/>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FF8E016C-0B02-60B9-8EF1-C2CD196BE60F}"/>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4">
                                            <p:txEl>
                                              <p:pRg st="0" end="0"/>
                                            </p:txEl>
                                          </p:spTgt>
                                        </p:tgtEl>
                                        <p:attrNameLst>
                                          <p:attrName>style.visibility</p:attrName>
                                        </p:attrNameLst>
                                      </p:cBhvr>
                                      <p:to>
                                        <p:strVal val="visible"/>
                                      </p:to>
                                    </p:set>
                                    <p:animEffect transition="in" filter="fade">
                                      <p:cBhvr>
                                        <p:cTn id="7" dur="1000"/>
                                        <p:tgtEl>
                                          <p:spTgt spid="8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4">
                                            <p:txEl>
                                              <p:pRg st="1" end="1"/>
                                            </p:txEl>
                                          </p:spTgt>
                                        </p:tgtEl>
                                        <p:attrNameLst>
                                          <p:attrName>style.visibility</p:attrName>
                                        </p:attrNameLst>
                                      </p:cBhvr>
                                      <p:to>
                                        <p:strVal val="visible"/>
                                      </p:to>
                                    </p:set>
                                    <p:animEffect transition="in" filter="fade">
                                      <p:cBhvr>
                                        <p:cTn id="12" dur="1000"/>
                                        <p:tgtEl>
                                          <p:spTgt spid="8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4">
                                            <p:txEl>
                                              <p:pRg st="2" end="2"/>
                                            </p:txEl>
                                          </p:spTgt>
                                        </p:tgtEl>
                                        <p:attrNameLst>
                                          <p:attrName>style.visibility</p:attrName>
                                        </p:attrNameLst>
                                      </p:cBhvr>
                                      <p:to>
                                        <p:strVal val="visible"/>
                                      </p:to>
                                    </p:set>
                                    <p:animEffect transition="in" filter="fade">
                                      <p:cBhvr>
                                        <p:cTn id="17" dur="1000"/>
                                        <p:tgtEl>
                                          <p:spTgt spid="8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4">
                                            <p:txEl>
                                              <p:pRg st="3" end="3"/>
                                            </p:txEl>
                                          </p:spTgt>
                                        </p:tgtEl>
                                        <p:attrNameLst>
                                          <p:attrName>style.visibility</p:attrName>
                                        </p:attrNameLst>
                                      </p:cBhvr>
                                      <p:to>
                                        <p:strVal val="visible"/>
                                      </p:to>
                                    </p:set>
                                    <p:animEffect transition="in" filter="fade">
                                      <p:cBhvr>
                                        <p:cTn id="22" dur="1000"/>
                                        <p:tgtEl>
                                          <p:spTgt spid="8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21"/>
          <p:cNvSpPr txBox="1">
            <a:spLocks noGrp="1"/>
          </p:cNvSpPr>
          <p:nvPr>
            <p:ph type="title"/>
          </p:nvPr>
        </p:nvSpPr>
        <p:spPr/>
        <p:txBody>
          <a:bodyPr/>
          <a:lstStyle/>
          <a:p>
            <a:pPr lvl="0"/>
            <a:r>
              <a:rPr lang="en-US" dirty="0"/>
              <a:t>ALIGNING THE [assessment name] AND THE GPF</a:t>
            </a:r>
          </a:p>
        </p:txBody>
      </p:sp>
      <p:sp>
        <p:nvSpPr>
          <p:cNvPr id="872" name="Google Shape;872;p21"/>
          <p:cNvSpPr txBox="1">
            <a:spLocks noGrp="1"/>
          </p:cNvSpPr>
          <p:nvPr>
            <p:ph type="body" idx="1"/>
          </p:nvPr>
        </p:nvSpPr>
        <p:spPr/>
        <p:txBody>
          <a:bodyPr/>
          <a:lstStyle/>
          <a:p>
            <a:pPr marL="94234" lvl="0" indent="0">
              <a:buNone/>
            </a:pPr>
            <a:r>
              <a:rPr lang="en-US" dirty="0"/>
              <a:t>There are </a:t>
            </a:r>
            <a:r>
              <a:rPr lang="en-US" b="1" dirty="0"/>
              <a:t>two main steps</a:t>
            </a:r>
            <a:r>
              <a:rPr lang="en-US" dirty="0"/>
              <a:t>—each with sub-steps—for the alignment.</a:t>
            </a:r>
          </a:p>
          <a:p>
            <a:pPr lvl="0"/>
            <a:r>
              <a:rPr lang="en-US" b="1" dirty="0"/>
              <a:t>Step 1</a:t>
            </a:r>
            <a:r>
              <a:rPr lang="en-US" dirty="0"/>
              <a:t>: Panelists independently rate the alignment between the [assessment name] items and GPF knowledge and/or skill(s) statement(s) using a three sub-step process. </a:t>
            </a:r>
          </a:p>
          <a:p>
            <a:pPr lvl="0"/>
            <a:endParaRPr lang="en-US" dirty="0"/>
          </a:p>
          <a:p>
            <a:pPr lvl="0"/>
            <a:r>
              <a:rPr lang="en-US" b="1" dirty="0"/>
              <a:t>Step 2</a:t>
            </a:r>
            <a:r>
              <a:rPr lang="en-US" dirty="0"/>
              <a:t>: Facilitators compile and summarize the ratings to check the alignment between the assessments and the GPF.</a:t>
            </a:r>
          </a:p>
        </p:txBody>
      </p:sp>
      <p:sp>
        <p:nvSpPr>
          <p:cNvPr id="874" name="Google Shape;874;p21"/>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0C9D2552-D763-5E7A-1416-D5F04D469108}"/>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7"/>
          <p:cNvSpPr txBox="1">
            <a:spLocks noGrp="1"/>
          </p:cNvSpPr>
          <p:nvPr>
            <p:ph type="ctrTitle"/>
          </p:nvPr>
        </p:nvSpPr>
        <p:spPr/>
        <p:txBody>
          <a:bodyPr/>
          <a:lstStyle/>
          <a:p>
            <a:pPr lvl="0"/>
            <a:r>
              <a:rPr lang="en-US" dirty="0"/>
              <a:t>KEY OBJECTIVES OF this session</a:t>
            </a:r>
          </a:p>
        </p:txBody>
      </p:sp>
      <p:sp>
        <p:nvSpPr>
          <p:cNvPr id="2" name="Subtitle 1"/>
          <p:cNvSpPr>
            <a:spLocks noGrp="1"/>
          </p:cNvSpPr>
          <p:nvPr>
            <p:ph type="subTitle" idx="1"/>
          </p:nvPr>
        </p:nvSpPr>
        <p:spPr/>
        <p:txBody>
          <a:bodyPr>
            <a:normAutofit/>
          </a:bodyPr>
          <a:lstStyle/>
          <a:p>
            <a:pPr lvl="0">
              <a:buClr>
                <a:schemeClr val="bg1"/>
              </a:buClr>
              <a:buFont typeface="Arial" panose="020B0604020202020204" pitchFamily="34" charset="0"/>
              <a:buChar char="•"/>
            </a:pPr>
            <a:r>
              <a:rPr lang="en-US" dirty="0"/>
              <a:t>Get to know all participants</a:t>
            </a:r>
          </a:p>
          <a:p>
            <a:pPr lvl="0">
              <a:buClr>
                <a:schemeClr val="bg1"/>
              </a:buClr>
              <a:buFont typeface="Arial" panose="020B0604020202020204" pitchFamily="34" charset="0"/>
              <a:buChar char="•"/>
            </a:pPr>
            <a:r>
              <a:rPr lang="en-US" dirty="0"/>
              <a:t>Understand the purpose of the workshop</a:t>
            </a:r>
          </a:p>
          <a:p>
            <a:pPr lvl="0">
              <a:buClr>
                <a:schemeClr val="bg1"/>
              </a:buClr>
              <a:buFont typeface="Arial" panose="020B0604020202020204" pitchFamily="34" charset="0"/>
              <a:buChar char="•"/>
            </a:pPr>
            <a:r>
              <a:rPr lang="en-US" dirty="0"/>
              <a:t>Ensure all panelists have the materials they need</a:t>
            </a:r>
          </a:p>
        </p:txBody>
      </p:sp>
      <p:pic>
        <p:nvPicPr>
          <p:cNvPr id="3" name="Picture 2" descr="A black and white logo&#10;&#10;Description automatically generated with low confidence">
            <a:extLst>
              <a:ext uri="{FF2B5EF4-FFF2-40B4-BE49-F238E27FC236}">
                <a16:creationId xmlns:a16="http://schemas.microsoft.com/office/drawing/2014/main" id="{9C0F0B27-976F-D0E6-2F13-4F83A30CF8F4}"/>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3" name="Title 2"/>
          <p:cNvSpPr>
            <a:spLocks noGrp="1"/>
          </p:cNvSpPr>
          <p:nvPr>
            <p:ph type="title"/>
          </p:nvPr>
        </p:nvSpPr>
        <p:spPr>
          <a:xfrm>
            <a:off x="609600" y="836878"/>
            <a:ext cx="10871200" cy="580760"/>
          </a:xfrm>
        </p:spPr>
        <p:txBody>
          <a:bodyPr/>
          <a:lstStyle/>
          <a:p>
            <a:r>
              <a:rPr lang="en-US" dirty="0"/>
              <a:t>ALIGNING THE [assessment name] AND THE GPF</a:t>
            </a:r>
          </a:p>
        </p:txBody>
      </p:sp>
      <p:sp>
        <p:nvSpPr>
          <p:cNvPr id="881" name="Google Shape;881;p22"/>
          <p:cNvSpPr txBox="1">
            <a:spLocks noGrp="1"/>
          </p:cNvSpPr>
          <p:nvPr>
            <p:ph type="body" idx="1"/>
          </p:nvPr>
        </p:nvSpPr>
        <p:spPr/>
        <p:txBody>
          <a:bodyPr/>
          <a:lstStyle/>
          <a:p>
            <a:pPr marL="94234" lvl="0" indent="0">
              <a:buNone/>
            </a:pPr>
            <a:r>
              <a:rPr lang="en-US" dirty="0"/>
              <a:t>Step 1 (completed by the panelists)</a:t>
            </a:r>
          </a:p>
          <a:p>
            <a:pPr lvl="0"/>
            <a:r>
              <a:rPr lang="en-US" dirty="0"/>
              <a:t>Practice conducting item-statement of knowledge and/or skill(s) ratings with sample items.</a:t>
            </a:r>
          </a:p>
          <a:p>
            <a:pPr lvl="0"/>
            <a:r>
              <a:rPr lang="en-US" dirty="0"/>
              <a:t>Work individually and independently to rate the alignment between each assessment item and the GPF knowledge and/or skill(s) statements.</a:t>
            </a:r>
          </a:p>
          <a:p>
            <a:pPr lvl="0"/>
            <a:r>
              <a:rPr lang="en-US" dirty="0"/>
              <a:t>Start with the first item and proceed item-by-item; find the GPF knowledge and/or skill(s) statements that align (if any) with the knowledge or skill(s) needed to answer the item correctly. </a:t>
            </a:r>
          </a:p>
          <a:p>
            <a:pPr lvl="0"/>
            <a:r>
              <a:rPr lang="en-US" dirty="0"/>
              <a:t>Record the ratings on the alignment rating form using the rating scale (on the next slide).</a:t>
            </a:r>
          </a:p>
          <a:p>
            <a:pPr lvl="1"/>
            <a:endParaRPr lang="en-US" dirty="0"/>
          </a:p>
        </p:txBody>
      </p:sp>
      <p:sp>
        <p:nvSpPr>
          <p:cNvPr id="883" name="Google Shape;883;p22"/>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8121978D-9A3B-76B8-954D-9B67A1E9DB76}"/>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91" name="Google Shape;891;p23"/>
          <p:cNvSpPr txBox="1">
            <a:spLocks noGrp="1"/>
          </p:cNvSpPr>
          <p:nvPr>
            <p:ph type="title"/>
          </p:nvPr>
        </p:nvSpPr>
        <p:spPr/>
        <p:txBody>
          <a:bodyPr/>
          <a:lstStyle/>
          <a:p>
            <a:pPr lvl="0"/>
            <a:r>
              <a:rPr lang="en-US" dirty="0"/>
              <a:t>ALIGNING THE [assessment name] AND THE GPF</a:t>
            </a:r>
          </a:p>
        </p:txBody>
      </p:sp>
      <p:sp>
        <p:nvSpPr>
          <p:cNvPr id="889" name="Google Shape;889;p23"/>
          <p:cNvSpPr txBox="1">
            <a:spLocks noGrp="1"/>
          </p:cNvSpPr>
          <p:nvPr>
            <p:ph type="body" idx="1"/>
          </p:nvPr>
        </p:nvSpPr>
        <p:spPr/>
        <p:txBody>
          <a:bodyPr>
            <a:normAutofit/>
          </a:bodyPr>
          <a:lstStyle/>
          <a:p>
            <a:pPr marL="94234" lvl="0" indent="0">
              <a:buNone/>
            </a:pPr>
            <a:r>
              <a:rPr lang="en-US" dirty="0"/>
              <a:t>Rate each item using a scale of </a:t>
            </a:r>
            <a:r>
              <a:rPr lang="en-US" b="1" dirty="0"/>
              <a:t>Complete Fit, Partial Fit</a:t>
            </a:r>
            <a:r>
              <a:rPr lang="en-US" dirty="0"/>
              <a:t>, and </a:t>
            </a:r>
            <a:r>
              <a:rPr lang="en-US" b="1" dirty="0"/>
              <a:t>No Fit </a:t>
            </a:r>
            <a:r>
              <a:rPr lang="en-US" dirty="0"/>
              <a:t>as follows:</a:t>
            </a:r>
          </a:p>
          <a:p>
            <a:pPr lvl="0"/>
            <a:r>
              <a:rPr lang="en-US" b="1" dirty="0"/>
              <a:t>Complete Fit (C) </a:t>
            </a:r>
            <a:r>
              <a:rPr lang="en-US" dirty="0"/>
              <a:t>signifies that all content required to answer the item correctly is contained in the statement of knowledge and/or skill(s), i.e., if  the learner answers the item correctly, it is because they completely use the knowledge and/or skill(s) described in the statement.</a:t>
            </a:r>
          </a:p>
          <a:p>
            <a:pPr lvl="0"/>
            <a:r>
              <a:rPr lang="en-US" b="1" dirty="0"/>
              <a:t>Partial Fit (P) </a:t>
            </a:r>
            <a:r>
              <a:rPr lang="en-US" dirty="0"/>
              <a:t>signifies that part of the content required to answer the item correctly is contained in the statement of knowledge and/or skills, i.e., if the learner answers the item correctly, it is because they partially use knowledge and/or skill(s) described in the statement.</a:t>
            </a:r>
          </a:p>
          <a:p>
            <a:pPr lvl="0"/>
            <a:r>
              <a:rPr lang="en-US" b="1" dirty="0"/>
              <a:t>No Fit (N) </a:t>
            </a:r>
            <a:r>
              <a:rPr lang="en-US" dirty="0"/>
              <a:t>signifies that no amount of the content required to answer the item correctly is contained in the statements of knowledge and/or skill(s), i.e., if the learner answers the item correctly, it is because they do not use knowledge and/or skill(s) described in the GPF.</a:t>
            </a:r>
          </a:p>
          <a:p>
            <a:pPr lvl="2"/>
            <a:endParaRPr lang="en-US" dirty="0"/>
          </a:p>
          <a:p>
            <a:pPr lvl="2"/>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Google Shape;883;p22">
            <a:extLst>
              <a:ext uri="{FF2B5EF4-FFF2-40B4-BE49-F238E27FC236}">
                <a16:creationId xmlns:a16="http://schemas.microsoft.com/office/drawing/2014/main" id="{75CD66FD-D20B-47FE-B326-CF17470E79D0}"/>
              </a:ext>
            </a:extLst>
          </p:cNvPr>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D7524F5B-D79A-0DFB-6A5C-AD2012C84DD2}"/>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9" name="Google Shape;899;p93"/>
          <p:cNvSpPr txBox="1">
            <a:spLocks noGrp="1"/>
          </p:cNvSpPr>
          <p:nvPr>
            <p:ph type="title"/>
          </p:nvPr>
        </p:nvSpPr>
        <p:spPr/>
        <p:txBody>
          <a:bodyPr/>
          <a:lstStyle/>
          <a:p>
            <a:pPr lvl="0"/>
            <a:r>
              <a:rPr lang="en-US" dirty="0"/>
              <a:t>ALIGNING THE [assessment name] AND THE GPF</a:t>
            </a:r>
          </a:p>
        </p:txBody>
      </p:sp>
      <p:sp>
        <p:nvSpPr>
          <p:cNvPr id="897" name="Google Shape;897;p93"/>
          <p:cNvSpPr txBox="1">
            <a:spLocks noGrp="1"/>
          </p:cNvSpPr>
          <p:nvPr>
            <p:ph type="body" idx="1"/>
          </p:nvPr>
        </p:nvSpPr>
        <p:spPr/>
        <p:txBody>
          <a:bodyPr>
            <a:normAutofit/>
          </a:bodyPr>
          <a:lstStyle/>
          <a:p>
            <a:pPr marL="0" lvl="1" indent="0">
              <a:buNone/>
            </a:pPr>
            <a:r>
              <a:rPr lang="en-US" dirty="0">
                <a:sym typeface="Gill Sans"/>
              </a:rPr>
              <a:t>Follow these </a:t>
            </a:r>
            <a:r>
              <a:rPr lang="en-US" b="1" dirty="0">
                <a:sym typeface="Gill Sans"/>
              </a:rPr>
              <a:t>additional instructions </a:t>
            </a:r>
            <a:r>
              <a:rPr lang="en-US" dirty="0">
                <a:sym typeface="Gill Sans"/>
              </a:rPr>
              <a:t>for the </a:t>
            </a:r>
            <a:r>
              <a:rPr lang="en-US" dirty="0"/>
              <a:t>alignment</a:t>
            </a:r>
            <a:r>
              <a:rPr lang="en-US" dirty="0">
                <a:sym typeface="Gill Sans"/>
              </a:rPr>
              <a:t> ratings:</a:t>
            </a:r>
          </a:p>
          <a:p>
            <a:pPr lvl="0"/>
            <a:r>
              <a:rPr lang="en-US" dirty="0">
                <a:sym typeface="Gill Sans"/>
              </a:rPr>
              <a:t>If an item has a rating of </a:t>
            </a:r>
            <a:r>
              <a:rPr lang="en-US" b="1" dirty="0">
                <a:sym typeface="Gill Sans"/>
              </a:rPr>
              <a:t>Complete Fit (C) </a:t>
            </a:r>
            <a:r>
              <a:rPr lang="en-US" dirty="0">
                <a:sym typeface="Gill Sans"/>
              </a:rPr>
              <a:t>with a particular statement of </a:t>
            </a:r>
            <a:r>
              <a:rPr lang="en-US" dirty="0"/>
              <a:t>knowledge and/or skill(s)</a:t>
            </a:r>
            <a:r>
              <a:rPr lang="en-US" dirty="0">
                <a:sym typeface="Gill Sans"/>
              </a:rPr>
              <a:t>, the panelists should not match it with other </a:t>
            </a:r>
            <a:r>
              <a:rPr lang="en-US" dirty="0"/>
              <a:t>statements of knowledge and/or skill(s), meaning it is aligned to only one statement in the GPF;</a:t>
            </a:r>
          </a:p>
          <a:p>
            <a:pPr lvl="0"/>
            <a:r>
              <a:rPr lang="en-US" dirty="0">
                <a:sym typeface="Gill Sans"/>
              </a:rPr>
              <a:t>If an item has a rating of </a:t>
            </a:r>
            <a:r>
              <a:rPr lang="en-US" b="1" dirty="0">
                <a:sym typeface="Gill Sans"/>
              </a:rPr>
              <a:t>Partial Fit (P) </a:t>
            </a:r>
            <a:r>
              <a:rPr lang="en-US" dirty="0">
                <a:sym typeface="Gill Sans"/>
              </a:rPr>
              <a:t>with a particular </a:t>
            </a:r>
            <a:r>
              <a:rPr lang="en-US" dirty="0"/>
              <a:t>statement of knowledge and/or skill(s)</a:t>
            </a:r>
            <a:r>
              <a:rPr lang="en-US" dirty="0">
                <a:sym typeface="Gill Sans"/>
              </a:rPr>
              <a:t>, the panelists should generally match it to one or two </a:t>
            </a:r>
            <a:r>
              <a:rPr lang="en-US" dirty="0"/>
              <a:t>additional statements of knowledge and/or skill(s)</a:t>
            </a:r>
            <a:r>
              <a:rPr lang="en-US" dirty="0">
                <a:sym typeface="Gill Sans"/>
              </a:rPr>
              <a:t>; and</a:t>
            </a:r>
            <a:endParaRPr lang="en-US" dirty="0"/>
          </a:p>
          <a:p>
            <a:pPr lvl="0"/>
            <a:r>
              <a:rPr lang="en-US" dirty="0">
                <a:sym typeface="Gill Sans"/>
              </a:rPr>
              <a:t>If an item has a rating of </a:t>
            </a:r>
            <a:r>
              <a:rPr lang="en-US" b="1" dirty="0">
                <a:sym typeface="Gill Sans"/>
              </a:rPr>
              <a:t>No Fit (N) </a:t>
            </a:r>
            <a:r>
              <a:rPr lang="en-US" dirty="0">
                <a:sym typeface="Gill Sans"/>
              </a:rPr>
              <a:t>with any </a:t>
            </a:r>
            <a:r>
              <a:rPr lang="en-US" dirty="0"/>
              <a:t>statements of knowledge and/or skill(s)</a:t>
            </a:r>
            <a:r>
              <a:rPr lang="en-US" dirty="0">
                <a:sym typeface="Gill Sans"/>
              </a:rPr>
              <a:t>, the panelists should not match it to </a:t>
            </a:r>
            <a:r>
              <a:rPr lang="en-US" dirty="0"/>
              <a:t>any</a:t>
            </a:r>
            <a:r>
              <a:rPr lang="en-US" dirty="0">
                <a:sym typeface="Gill Sans"/>
              </a:rPr>
              <a:t> </a:t>
            </a:r>
            <a:r>
              <a:rPr lang="en-US" dirty="0"/>
              <a:t>statements of knowledge and/or skill(s)</a:t>
            </a:r>
            <a:r>
              <a:rPr lang="en-US" dirty="0">
                <a:sym typeface="Gill Sans"/>
              </a:rPr>
              <a:t>.</a:t>
            </a:r>
          </a:p>
          <a:p>
            <a:pPr lvl="1"/>
            <a:endParaRPr lang="en-US" dirty="0">
              <a:sym typeface="Gill Sans"/>
            </a:endParaRPr>
          </a:p>
          <a:p>
            <a:pPr lvl="1"/>
            <a:endParaRPr lang="en-US" dirty="0">
              <a:sym typeface="Gill Sans"/>
            </a:endParaRPr>
          </a:p>
          <a:p>
            <a:pPr lvl="1"/>
            <a:endParaRPr lang="en-US" dirty="0">
              <a:sym typeface="Gill Sans"/>
            </a:endParaRPr>
          </a:p>
        </p:txBody>
      </p:sp>
      <p:sp>
        <p:nvSpPr>
          <p:cNvPr id="4" name="Google Shape;883;p22">
            <a:extLst>
              <a:ext uri="{FF2B5EF4-FFF2-40B4-BE49-F238E27FC236}">
                <a16:creationId xmlns:a16="http://schemas.microsoft.com/office/drawing/2014/main" id="{F8C60321-A0D1-49BE-82CC-D9747562E5AE}"/>
              </a:ext>
            </a:extLst>
          </p:cNvPr>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0CEDB42E-0E59-867A-66A2-61A92A56623B}"/>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25"/>
          <p:cNvSpPr txBox="1">
            <a:spLocks noGrp="1"/>
          </p:cNvSpPr>
          <p:nvPr>
            <p:ph type="title"/>
          </p:nvPr>
        </p:nvSpPr>
        <p:spPr>
          <a:xfrm>
            <a:off x="609600" y="836838"/>
            <a:ext cx="10871200" cy="580800"/>
          </a:xfrm>
        </p:spPr>
        <p:txBody>
          <a:bodyPr/>
          <a:lstStyle/>
          <a:p>
            <a:pPr lvl="0"/>
            <a:r>
              <a:rPr lang="en-US" dirty="0"/>
              <a:t>EXAMPLE: COMPLETE FIT</a:t>
            </a:r>
          </a:p>
        </p:txBody>
      </p:sp>
      <p:sp>
        <p:nvSpPr>
          <p:cNvPr id="908" name="Google Shape;908;p25"/>
          <p:cNvSpPr txBox="1">
            <a:spLocks noGrp="1"/>
          </p:cNvSpPr>
          <p:nvPr>
            <p:ph type="body" idx="1"/>
          </p:nvPr>
        </p:nvSpPr>
        <p:spPr>
          <a:xfrm>
            <a:off x="609600" y="1600200"/>
            <a:ext cx="5303520" cy="2915529"/>
          </a:xfrm>
          <a:solidFill>
            <a:schemeClr val="bg1"/>
          </a:solidFill>
          <a:ln>
            <a:noFill/>
          </a:ln>
        </p:spPr>
        <p:txBody>
          <a:bodyPr tIns="91440" bIns="91440">
            <a:spAutoFit/>
          </a:bodyPr>
          <a:lstStyle/>
          <a:p>
            <a:pPr marL="94234" lvl="0" indent="0">
              <a:spcBef>
                <a:spcPts val="600"/>
              </a:spcBef>
              <a:buNone/>
            </a:pPr>
            <a:r>
              <a:rPr lang="en-US" dirty="0"/>
              <a:t>1.  How is eight hundred and seventy written in standard form? </a:t>
            </a:r>
          </a:p>
          <a:p>
            <a:pPr marL="225425" lvl="0" indent="0">
              <a:buNone/>
            </a:pPr>
            <a:r>
              <a:rPr lang="en-US" dirty="0"/>
              <a:t>A.	807  </a:t>
            </a:r>
          </a:p>
          <a:p>
            <a:pPr marL="225425" lvl="0" indent="0">
              <a:buNone/>
            </a:pPr>
            <a:r>
              <a:rPr lang="en-US" b="1" dirty="0"/>
              <a:t>B.	870  </a:t>
            </a:r>
          </a:p>
          <a:p>
            <a:pPr marL="225425" lvl="0" indent="0">
              <a:buNone/>
            </a:pPr>
            <a:r>
              <a:rPr lang="en-US" dirty="0"/>
              <a:t>C.	817 </a:t>
            </a:r>
          </a:p>
          <a:p>
            <a:pPr marL="225425" lvl="0" indent="0">
              <a:buNone/>
            </a:pPr>
            <a:r>
              <a:rPr lang="en-US" dirty="0"/>
              <a:t>D.	871 </a:t>
            </a:r>
          </a:p>
        </p:txBody>
      </p:sp>
      <p:sp>
        <p:nvSpPr>
          <p:cNvPr id="907" name="Google Shape;907;p25"/>
          <p:cNvSpPr/>
          <p:nvPr/>
        </p:nvSpPr>
        <p:spPr>
          <a:xfrm>
            <a:off x="609600" y="4796334"/>
            <a:ext cx="10872216" cy="1163395"/>
          </a:xfrm>
          <a:prstGeom prst="rect">
            <a:avLst/>
          </a:prstGeom>
          <a:noFill/>
          <a:ln w="19050">
            <a:noFill/>
          </a:ln>
        </p:spPr>
        <p:txBody>
          <a:bodyPr spcFirstLastPara="1" wrap="square" lIns="91425" tIns="91440" rIns="91425" bIns="9144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120" b="0" u="none" strike="noStrike" cap="none" dirty="0">
                <a:latin typeface="Gill Sans"/>
                <a:ea typeface="Gill Sans"/>
                <a:cs typeface="Gill Sans"/>
                <a:sym typeface="Gill Sans"/>
              </a:rPr>
              <a:t>To answer this item correctly, the learner needs to be able to identify and count whole numbers. Therefore, the item can be rated as “complete fit” with the </a:t>
            </a:r>
            <a:r>
              <a:rPr lang="en-US" sz="2120" dirty="0">
                <a:latin typeface="Gill Sans"/>
                <a:ea typeface="Gill Sans"/>
                <a:cs typeface="Gill Sans"/>
                <a:sym typeface="Gill Sans"/>
              </a:rPr>
              <a:t>statement of knowledge and/or skill(s) </a:t>
            </a:r>
            <a:r>
              <a:rPr lang="en-US" sz="2120" b="0" u="none" strike="noStrike" cap="none" dirty="0">
                <a:latin typeface="Gill Sans"/>
                <a:ea typeface="Gill Sans"/>
                <a:cs typeface="Gill Sans"/>
                <a:sym typeface="Gill Sans"/>
              </a:rPr>
              <a:t>since it only requires the knowledge or skills from </a:t>
            </a:r>
            <a:r>
              <a:rPr lang="en-US" sz="2120" dirty="0">
                <a:latin typeface="Gill Sans"/>
                <a:ea typeface="Gill Sans"/>
                <a:cs typeface="Gill Sans"/>
                <a:sym typeface="Gill Sans"/>
              </a:rPr>
              <a:t>that single statement</a:t>
            </a:r>
            <a:r>
              <a:rPr lang="en-US" sz="2120" b="0" u="none" strike="noStrike" cap="none" dirty="0">
                <a:latin typeface="Gill Sans"/>
                <a:ea typeface="Gill Sans"/>
                <a:cs typeface="Gill Sans"/>
                <a:sym typeface="Gill Sans"/>
              </a:rPr>
              <a:t>.</a:t>
            </a:r>
            <a:endParaRPr sz="2120" b="0" u="none" strike="noStrike" cap="none" dirty="0">
              <a:sym typeface="Arial"/>
            </a:endParaRPr>
          </a:p>
        </p:txBody>
      </p:sp>
      <p:sp>
        <p:nvSpPr>
          <p:cNvPr id="909" name="Google Shape;909;p25"/>
          <p:cNvSpPr/>
          <p:nvPr/>
        </p:nvSpPr>
        <p:spPr>
          <a:xfrm>
            <a:off x="6177280" y="1600199"/>
            <a:ext cx="5303520" cy="2916936"/>
          </a:xfrm>
          <a:prstGeom prst="rect">
            <a:avLst/>
          </a:prstGeom>
          <a:solidFill>
            <a:schemeClr val="bg1"/>
          </a:solidFill>
          <a:ln w="9525" cap="flat" cmpd="sng">
            <a:noFill/>
            <a:prstDash val="solid"/>
            <a:round/>
            <a:headEnd type="none" w="sm" len="sm"/>
            <a:tailEnd type="none" w="sm" len="sm"/>
          </a:ln>
        </p:spPr>
        <p:txBody>
          <a:bodyPr spcFirstLastPara="1" wrap="square" lIns="91425" tIns="91440" rIns="91425" bIns="91440" anchor="t" anchorCtr="0">
            <a:noAutofit/>
          </a:bodyPr>
          <a:lstStyle/>
          <a:p>
            <a:pPr marL="0" marR="0" lvl="0" indent="0" algn="l" rtl="0">
              <a:lnSpc>
                <a:spcPct val="100000"/>
              </a:lnSpc>
              <a:spcBef>
                <a:spcPts val="600"/>
              </a:spcBef>
              <a:spcAft>
                <a:spcPts val="0"/>
              </a:spcAft>
              <a:buClr>
                <a:srgbClr val="000000"/>
              </a:buClr>
              <a:buSzPts val="2000"/>
              <a:buFont typeface="Arial"/>
              <a:buNone/>
            </a:pPr>
            <a:r>
              <a:rPr lang="en-US" sz="2120" b="1" i="0" u="none" strike="noStrike" cap="none" dirty="0">
                <a:latin typeface="Gill Sans MT" panose="020B0502020104020203" pitchFamily="34" charset="0"/>
                <a:ea typeface="Gill Sans"/>
                <a:cs typeface="Gill Sans"/>
                <a:sym typeface="Gill Sans"/>
              </a:rPr>
              <a:t>Domain: </a:t>
            </a:r>
            <a:r>
              <a:rPr lang="en-US" sz="2120" b="0" i="0" u="none" strike="noStrike" cap="none" dirty="0">
                <a:latin typeface="Gill Sans MT" panose="020B0502020104020203" pitchFamily="34" charset="0"/>
                <a:ea typeface="Gill Sans"/>
                <a:cs typeface="Gill Sans"/>
                <a:sym typeface="Gill Sans"/>
              </a:rPr>
              <a:t>Number </a:t>
            </a:r>
            <a:r>
              <a:rPr lang="en-US" sz="2120" dirty="0">
                <a:latin typeface="Gill Sans MT" panose="020B0502020104020203" pitchFamily="34" charset="0"/>
                <a:ea typeface="Gill Sans"/>
                <a:cs typeface="Gill Sans"/>
                <a:sym typeface="Gill Sans"/>
              </a:rPr>
              <a:t>and Operations</a:t>
            </a:r>
            <a:endParaRPr sz="2120" b="0" i="0" u="none" strike="noStrike" cap="none" dirty="0">
              <a:latin typeface="Gill Sans MT" panose="020B0502020104020203" pitchFamily="34" charset="0"/>
              <a:sym typeface="Arial"/>
            </a:endParaRPr>
          </a:p>
          <a:p>
            <a:pPr marL="0" marR="0" lvl="0" indent="0" algn="l" rtl="0">
              <a:lnSpc>
                <a:spcPct val="100000"/>
              </a:lnSpc>
              <a:spcBef>
                <a:spcPts val="600"/>
              </a:spcBef>
              <a:spcAft>
                <a:spcPts val="0"/>
              </a:spcAft>
              <a:buClr>
                <a:srgbClr val="000000"/>
              </a:buClr>
              <a:buSzPts val="2000"/>
              <a:buFont typeface="Arial"/>
              <a:buNone/>
            </a:pPr>
            <a:r>
              <a:rPr lang="en-US" sz="2120" b="1" i="0" u="none" strike="noStrike" cap="none" dirty="0">
                <a:latin typeface="Gill Sans MT" panose="020B0502020104020203" pitchFamily="34" charset="0"/>
                <a:ea typeface="Gill Sans"/>
                <a:cs typeface="Gill Sans"/>
                <a:sym typeface="Gill Sans"/>
              </a:rPr>
              <a:t>Construct: </a:t>
            </a:r>
            <a:r>
              <a:rPr lang="en-US" sz="2120" b="0" i="0" u="none" strike="noStrike" cap="none" dirty="0">
                <a:latin typeface="Gill Sans MT" panose="020B0502020104020203" pitchFamily="34" charset="0"/>
                <a:ea typeface="Gill Sans"/>
                <a:cs typeface="Gill Sans"/>
                <a:sym typeface="Gill Sans"/>
              </a:rPr>
              <a:t>Whole Numbers </a:t>
            </a:r>
            <a:endParaRPr sz="2120" b="0" i="0" u="none" strike="noStrike" cap="none" dirty="0">
              <a:latin typeface="Gill Sans MT" panose="020B0502020104020203" pitchFamily="34" charset="0"/>
              <a:sym typeface="Arial"/>
            </a:endParaRPr>
          </a:p>
          <a:p>
            <a:pPr marL="0" marR="0" lvl="0" indent="0" algn="l" rtl="0">
              <a:lnSpc>
                <a:spcPct val="100000"/>
              </a:lnSpc>
              <a:spcBef>
                <a:spcPts val="600"/>
              </a:spcBef>
              <a:spcAft>
                <a:spcPts val="0"/>
              </a:spcAft>
              <a:buClr>
                <a:srgbClr val="000000"/>
              </a:buClr>
              <a:buSzPts val="2000"/>
              <a:buFont typeface="Arial"/>
              <a:buNone/>
            </a:pPr>
            <a:r>
              <a:rPr lang="en-US" sz="2120" b="1" i="0" u="none" strike="noStrike" cap="none" dirty="0">
                <a:latin typeface="Gill Sans MT" panose="020B0502020104020203" pitchFamily="34" charset="0"/>
                <a:ea typeface="Gill Sans"/>
                <a:cs typeface="Gill Sans"/>
                <a:sym typeface="Gill Sans"/>
              </a:rPr>
              <a:t>Subconstruct: </a:t>
            </a:r>
            <a:r>
              <a:rPr lang="en-US" sz="2120" dirty="0">
                <a:latin typeface="Gill Sans MT" panose="020B0502020104020203" pitchFamily="34" charset="0"/>
                <a:ea typeface="Gill Sans"/>
                <a:cs typeface="Gill Sans"/>
                <a:sym typeface="Gill Sans"/>
              </a:rPr>
              <a:t>Identify, count in, and identify the relative magnitude of whole numbers</a:t>
            </a:r>
            <a:endParaRPr sz="2120" b="0" i="0" u="none" strike="noStrike" cap="none" dirty="0">
              <a:latin typeface="Gill Sans MT" panose="020B0502020104020203" pitchFamily="34" charset="0"/>
              <a:sym typeface="Arial"/>
            </a:endParaRPr>
          </a:p>
          <a:p>
            <a:pPr marL="0" marR="0" lvl="0" indent="0" algn="l" rtl="0">
              <a:lnSpc>
                <a:spcPct val="100000"/>
              </a:lnSpc>
              <a:spcBef>
                <a:spcPts val="600"/>
              </a:spcBef>
              <a:spcAft>
                <a:spcPts val="0"/>
              </a:spcAft>
              <a:buClr>
                <a:srgbClr val="000000"/>
              </a:buClr>
              <a:buSzPts val="2000"/>
              <a:buFont typeface="Arial"/>
              <a:buNone/>
            </a:pPr>
            <a:r>
              <a:rPr lang="en-US" sz="2120" b="1" i="0" u="none" strike="noStrike" cap="none" dirty="0">
                <a:latin typeface="Gill Sans MT" panose="020B0502020104020203" pitchFamily="34" charset="0"/>
                <a:ea typeface="Gill Sans"/>
                <a:cs typeface="Gill Sans"/>
                <a:sym typeface="Gill Sans"/>
              </a:rPr>
              <a:t>Knowledge or skill(s) </a:t>
            </a:r>
            <a:r>
              <a:rPr lang="en-US" sz="2120" b="1" dirty="0">
                <a:latin typeface="Gill Sans MT" panose="020B0502020104020203" pitchFamily="34" charset="0"/>
                <a:ea typeface="Gill Sans"/>
                <a:cs typeface="Gill Sans"/>
                <a:sym typeface="Gill Sans"/>
              </a:rPr>
              <a:t>statement</a:t>
            </a:r>
            <a:r>
              <a:rPr lang="en-US" sz="2120" b="1" i="0" u="none" strike="noStrike" cap="none" dirty="0">
                <a:latin typeface="Gill Sans MT" panose="020B0502020104020203" pitchFamily="34" charset="0"/>
                <a:ea typeface="Gill Sans"/>
                <a:cs typeface="Gill Sans"/>
                <a:sym typeface="Gill Sans"/>
              </a:rPr>
              <a:t>: </a:t>
            </a:r>
            <a:r>
              <a:rPr lang="en-US" sz="2120" b="0" i="0" u="none" strike="noStrike" cap="none" dirty="0">
                <a:latin typeface="Gill Sans MT" panose="020B0502020104020203" pitchFamily="34" charset="0"/>
                <a:ea typeface="Gill Sans"/>
                <a:cs typeface="Gill Sans"/>
                <a:sym typeface="Gill Sans"/>
              </a:rPr>
              <a:t>Count, read, and write whole numbers</a:t>
            </a:r>
            <a:endParaRPr sz="2120" b="0" i="0" u="none" strike="noStrike" cap="none" dirty="0">
              <a:latin typeface="Gill Sans MT" panose="020B0502020104020203" pitchFamily="34" charset="0"/>
              <a:sym typeface="Arial"/>
            </a:endParaRPr>
          </a:p>
        </p:txBody>
      </p:sp>
      <p:sp>
        <p:nvSpPr>
          <p:cNvPr id="910" name="Google Shape;910;p25"/>
          <p:cNvSpPr/>
          <p:nvPr/>
        </p:nvSpPr>
        <p:spPr>
          <a:xfrm>
            <a:off x="10968325" y="481374"/>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283C8ACB-A1AA-C762-F856-F5703B178173}"/>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26"/>
          <p:cNvSpPr txBox="1">
            <a:spLocks noGrp="1"/>
          </p:cNvSpPr>
          <p:nvPr>
            <p:ph type="title"/>
          </p:nvPr>
        </p:nvSpPr>
        <p:spPr>
          <a:xfrm>
            <a:off x="609600" y="836838"/>
            <a:ext cx="10871200" cy="580800"/>
          </a:xfrm>
        </p:spPr>
        <p:txBody>
          <a:bodyPr/>
          <a:lstStyle/>
          <a:p>
            <a:pPr lvl="0"/>
            <a:r>
              <a:rPr lang="en-US"/>
              <a:t>EXAMPLE: PARTIAL FIT</a:t>
            </a:r>
          </a:p>
        </p:txBody>
      </p:sp>
      <p:sp>
        <p:nvSpPr>
          <p:cNvPr id="918" name="Google Shape;918;p26"/>
          <p:cNvSpPr/>
          <p:nvPr/>
        </p:nvSpPr>
        <p:spPr>
          <a:xfrm>
            <a:off x="660400" y="3725334"/>
            <a:ext cx="4846320" cy="2591417"/>
          </a:xfrm>
          <a:prstGeom prst="rect">
            <a:avLst/>
          </a:prstGeom>
          <a:noFill/>
          <a:ln w="19050">
            <a:noFill/>
          </a:ln>
        </p:spPr>
        <p:txBody>
          <a:bodyPr spcFirstLastPara="1" wrap="square" lIns="91425" tIns="91440" rIns="91425" bIns="91440" anchor="ctr" anchorCtr="0">
            <a:noAutofit/>
          </a:bodyPr>
          <a:lstStyle/>
          <a:p>
            <a:pPr>
              <a:buSzPts val="2000"/>
            </a:pPr>
            <a:r>
              <a:rPr lang="en-US" sz="2000" dirty="0">
                <a:latin typeface="Gill Sans"/>
                <a:ea typeface="Gill Sans"/>
                <a:cs typeface="Gill Sans"/>
                <a:sym typeface="Gill Sans"/>
              </a:rPr>
              <a:t>To answer this item correctly, the learner needs to be able to compare and order whole numbers as well as add and subtract whole numbers. Therefore, the item can be rated as “partial fit” with the statements of knowledge and/or skill(s) since it requires knowledge or skills from both statements.</a:t>
            </a:r>
            <a:endParaRPr sz="2000" dirty="0">
              <a:latin typeface="Gill Sans"/>
              <a:ea typeface="Gill Sans"/>
              <a:cs typeface="Gill Sans"/>
            </a:endParaRPr>
          </a:p>
        </p:txBody>
      </p:sp>
      <p:sp>
        <p:nvSpPr>
          <p:cNvPr id="920" name="Google Shape;920;p26"/>
          <p:cNvSpPr/>
          <p:nvPr/>
        </p:nvSpPr>
        <p:spPr>
          <a:xfrm>
            <a:off x="5802489" y="3977649"/>
            <a:ext cx="5678311" cy="2339102"/>
          </a:xfrm>
          <a:prstGeom prst="rect">
            <a:avLst/>
          </a:prstGeom>
          <a:solidFill>
            <a:schemeClr val="bg1"/>
          </a:solidFill>
          <a:ln>
            <a:noFill/>
          </a:ln>
        </p:spPr>
        <p:txBody>
          <a:bodyPr spcFirstLastPara="1" wrap="square" lIns="91425" tIns="91440" rIns="91425" bIns="91440" anchor="t" anchorCtr="0">
            <a:spAutoFit/>
          </a:bodyPr>
          <a:lstStyle/>
          <a:p>
            <a:pPr marL="94234">
              <a:spcBef>
                <a:spcPts val="600"/>
              </a:spcBef>
              <a:buSzPts val="2116"/>
            </a:pPr>
            <a:r>
              <a:rPr lang="en-US" sz="2000" b="1" dirty="0">
                <a:latin typeface="Gill Sans"/>
                <a:ea typeface="Gill Sans"/>
                <a:cs typeface="Gill Sans"/>
                <a:sym typeface="Gill Sans"/>
              </a:rPr>
              <a:t>Domain</a:t>
            </a:r>
            <a:r>
              <a:rPr lang="en-US" sz="2000" dirty="0">
                <a:latin typeface="Gill Sans"/>
                <a:ea typeface="Gill Sans"/>
                <a:cs typeface="Gill Sans"/>
                <a:sym typeface="Gill Sans"/>
              </a:rPr>
              <a:t>: Number and Operations</a:t>
            </a:r>
            <a:endParaRPr sz="2000" dirty="0">
              <a:latin typeface="Gill Sans"/>
              <a:ea typeface="Gill Sans"/>
              <a:cs typeface="Gill Sans"/>
            </a:endParaRPr>
          </a:p>
          <a:p>
            <a:pPr marL="94234">
              <a:spcBef>
                <a:spcPts val="600"/>
              </a:spcBef>
              <a:buSzPts val="2116"/>
            </a:pPr>
            <a:r>
              <a:rPr lang="en-US" sz="2000" b="1" dirty="0">
                <a:latin typeface="Gill Sans"/>
                <a:ea typeface="Gill Sans"/>
                <a:cs typeface="Gill Sans"/>
                <a:sym typeface="Gill Sans"/>
              </a:rPr>
              <a:t>Construct</a:t>
            </a:r>
            <a:r>
              <a:rPr lang="en-US" sz="2000" dirty="0">
                <a:latin typeface="Gill Sans"/>
                <a:ea typeface="Gill Sans"/>
                <a:cs typeface="Gill Sans"/>
                <a:sym typeface="Gill Sans"/>
              </a:rPr>
              <a:t>: Whole Numbers </a:t>
            </a:r>
            <a:endParaRPr sz="2000" dirty="0">
              <a:latin typeface="Gill Sans"/>
              <a:ea typeface="Gill Sans"/>
              <a:cs typeface="Gill Sans"/>
            </a:endParaRPr>
          </a:p>
          <a:p>
            <a:pPr marL="94234">
              <a:spcBef>
                <a:spcPts val="600"/>
              </a:spcBef>
              <a:buSzPts val="2116"/>
            </a:pPr>
            <a:r>
              <a:rPr lang="en-US" sz="2000" b="1" dirty="0">
                <a:latin typeface="Gill Sans"/>
                <a:ea typeface="Gill Sans"/>
                <a:cs typeface="Gill Sans"/>
                <a:sym typeface="Gill Sans"/>
              </a:rPr>
              <a:t>Subconstruct</a:t>
            </a:r>
            <a:r>
              <a:rPr lang="en-US" sz="2000" dirty="0">
                <a:latin typeface="Gill Sans"/>
                <a:ea typeface="Gill Sans"/>
                <a:cs typeface="Gill Sans"/>
                <a:sym typeface="Gill Sans"/>
              </a:rPr>
              <a:t>: Identify, count in, and identify the relative magnitude of whole numbers</a:t>
            </a:r>
            <a:endParaRPr sz="2000" dirty="0">
              <a:latin typeface="Gill Sans"/>
              <a:ea typeface="Gill Sans"/>
              <a:cs typeface="Gill Sans"/>
            </a:endParaRPr>
          </a:p>
          <a:p>
            <a:pPr marL="94234">
              <a:spcBef>
                <a:spcPts val="600"/>
              </a:spcBef>
              <a:buSzPts val="2116"/>
            </a:pPr>
            <a:r>
              <a:rPr lang="en-US" sz="2000" b="1" dirty="0">
                <a:latin typeface="Gill Sans"/>
                <a:ea typeface="Gill Sans"/>
                <a:cs typeface="Gill Sans"/>
                <a:sym typeface="Gill Sans"/>
              </a:rPr>
              <a:t>Knowledge or skill statement</a:t>
            </a:r>
            <a:r>
              <a:rPr lang="en-US" sz="2000" dirty="0">
                <a:latin typeface="Gill Sans"/>
                <a:ea typeface="Gill Sans"/>
                <a:cs typeface="Gill Sans"/>
                <a:sym typeface="Gill Sans"/>
              </a:rPr>
              <a:t>: Compare and order whole numbers</a:t>
            </a:r>
            <a:endParaRPr sz="2000" dirty="0">
              <a:latin typeface="Gill Sans"/>
              <a:ea typeface="Gill Sans"/>
              <a:cs typeface="Gill Sans"/>
              <a:sym typeface="Gill Sans"/>
            </a:endParaRPr>
          </a:p>
        </p:txBody>
      </p:sp>
      <p:sp>
        <p:nvSpPr>
          <p:cNvPr id="921" name="Google Shape;921;p26"/>
          <p:cNvSpPr/>
          <p:nvPr/>
        </p:nvSpPr>
        <p:spPr>
          <a:xfrm>
            <a:off x="5802489" y="1471131"/>
            <a:ext cx="5678311" cy="2339102"/>
          </a:xfrm>
          <a:prstGeom prst="rect">
            <a:avLst/>
          </a:prstGeom>
          <a:solidFill>
            <a:schemeClr val="bg1"/>
          </a:solidFill>
          <a:ln>
            <a:noFill/>
          </a:ln>
        </p:spPr>
        <p:txBody>
          <a:bodyPr spcFirstLastPara="1" wrap="square" lIns="91425" tIns="91440" rIns="91425" bIns="91440" anchor="t" anchorCtr="0">
            <a:spAutoFit/>
          </a:bodyPr>
          <a:lstStyle/>
          <a:p>
            <a:pPr marL="94234">
              <a:spcBef>
                <a:spcPts val="600"/>
              </a:spcBef>
              <a:buSzPts val="2116"/>
            </a:pPr>
            <a:r>
              <a:rPr lang="en-US" sz="2000" b="1" dirty="0">
                <a:latin typeface="Gill Sans"/>
                <a:ea typeface="Gill Sans"/>
                <a:cs typeface="Gill Sans"/>
                <a:sym typeface="Gill Sans"/>
              </a:rPr>
              <a:t>Domain</a:t>
            </a:r>
            <a:r>
              <a:rPr lang="en-US" sz="2000" dirty="0">
                <a:latin typeface="Gill Sans"/>
                <a:ea typeface="Gill Sans"/>
                <a:cs typeface="Gill Sans"/>
                <a:sym typeface="Gill Sans"/>
              </a:rPr>
              <a:t>: Number and Operations</a:t>
            </a:r>
            <a:endParaRPr sz="2000" dirty="0">
              <a:latin typeface="Gill Sans"/>
              <a:ea typeface="Gill Sans"/>
              <a:cs typeface="Gill Sans"/>
            </a:endParaRPr>
          </a:p>
          <a:p>
            <a:pPr marL="94234">
              <a:spcBef>
                <a:spcPts val="600"/>
              </a:spcBef>
              <a:buSzPts val="2116"/>
            </a:pPr>
            <a:r>
              <a:rPr lang="en-US" sz="2000" b="1" dirty="0">
                <a:latin typeface="Gill Sans"/>
                <a:ea typeface="Gill Sans"/>
                <a:cs typeface="Gill Sans"/>
                <a:sym typeface="Gill Sans"/>
              </a:rPr>
              <a:t>Construct</a:t>
            </a:r>
            <a:r>
              <a:rPr lang="en-US" sz="2000" dirty="0">
                <a:latin typeface="Gill Sans"/>
                <a:ea typeface="Gill Sans"/>
                <a:cs typeface="Gill Sans"/>
                <a:sym typeface="Gill Sans"/>
              </a:rPr>
              <a:t>: Whole Numbers </a:t>
            </a:r>
            <a:endParaRPr sz="2000" dirty="0">
              <a:latin typeface="Gill Sans"/>
              <a:ea typeface="Gill Sans"/>
              <a:cs typeface="Gill Sans"/>
            </a:endParaRPr>
          </a:p>
          <a:p>
            <a:pPr marL="94234">
              <a:spcBef>
                <a:spcPts val="600"/>
              </a:spcBef>
              <a:buSzPts val="2116"/>
            </a:pPr>
            <a:r>
              <a:rPr lang="en-US" sz="2000" b="1" dirty="0">
                <a:latin typeface="Gill Sans"/>
                <a:ea typeface="Gill Sans"/>
                <a:cs typeface="Gill Sans"/>
                <a:sym typeface="Gill Sans"/>
              </a:rPr>
              <a:t>Subconstruct</a:t>
            </a:r>
            <a:r>
              <a:rPr lang="en-US" sz="2000" dirty="0">
                <a:latin typeface="Gill Sans"/>
                <a:ea typeface="Gill Sans"/>
                <a:cs typeface="Gill Sans"/>
                <a:sym typeface="Gill Sans"/>
              </a:rPr>
              <a:t>: Solve operations using whole numbers</a:t>
            </a:r>
            <a:endParaRPr sz="2000" dirty="0">
              <a:latin typeface="Gill Sans"/>
              <a:ea typeface="Gill Sans"/>
              <a:cs typeface="Gill Sans"/>
            </a:endParaRPr>
          </a:p>
          <a:p>
            <a:pPr marL="94234">
              <a:spcBef>
                <a:spcPts val="600"/>
              </a:spcBef>
              <a:buSzPts val="2116"/>
            </a:pPr>
            <a:r>
              <a:rPr lang="en-US" sz="2000" b="1" dirty="0">
                <a:latin typeface="Gill Sans"/>
                <a:ea typeface="Gill Sans"/>
                <a:cs typeface="Gill Sans"/>
                <a:sym typeface="Gill Sans"/>
              </a:rPr>
              <a:t>Knowledge or skill statement</a:t>
            </a:r>
            <a:r>
              <a:rPr lang="en-US" sz="2000" dirty="0">
                <a:latin typeface="Gill Sans"/>
                <a:ea typeface="Gill Sans"/>
                <a:cs typeface="Gill Sans"/>
                <a:sym typeface="Gill Sans"/>
              </a:rPr>
              <a:t>: Add, subtract, multiply, and divide whole numbers </a:t>
            </a:r>
            <a:endParaRPr sz="2000" dirty="0">
              <a:latin typeface="Gill Sans"/>
              <a:ea typeface="Gill Sans"/>
              <a:cs typeface="Gill Sans"/>
              <a:sym typeface="Gill Sans"/>
            </a:endParaRPr>
          </a:p>
        </p:txBody>
      </p:sp>
      <p:sp>
        <p:nvSpPr>
          <p:cNvPr id="922" name="Google Shape;922;p26"/>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919;p26"/>
          <p:cNvSpPr txBox="1">
            <a:spLocks noGrp="1"/>
          </p:cNvSpPr>
          <p:nvPr>
            <p:ph type="body" idx="1"/>
          </p:nvPr>
        </p:nvSpPr>
        <p:spPr>
          <a:xfrm>
            <a:off x="660400" y="1471131"/>
            <a:ext cx="4846320" cy="2108269"/>
          </a:xfrm>
          <a:prstGeom prst="rect">
            <a:avLst/>
          </a:prstGeom>
          <a:solidFill>
            <a:schemeClr val="bg1"/>
          </a:solidFill>
          <a:ln>
            <a:noFill/>
          </a:ln>
        </p:spPr>
        <p:txBody>
          <a:bodyPr spcFirstLastPara="1" wrap="square" lIns="91425" tIns="91440" rIns="91425" bIns="91440" anchor="t" anchorCtr="0">
            <a:spAutoFit/>
          </a:bodyPr>
          <a:lstStyle/>
          <a:p>
            <a:pPr marL="94234" indent="0">
              <a:spcBef>
                <a:spcPts val="600"/>
              </a:spcBef>
              <a:buNone/>
            </a:pPr>
            <a:r>
              <a:rPr lang="en-US" sz="2000" dirty="0"/>
              <a:t>2.  What is the largest sum? </a:t>
            </a:r>
            <a:endParaRPr sz="2000" dirty="0"/>
          </a:p>
          <a:p>
            <a:pPr marL="225425" indent="0">
              <a:spcBef>
                <a:spcPts val="600"/>
              </a:spcBef>
              <a:buNone/>
            </a:pPr>
            <a:r>
              <a:rPr lang="en-US" sz="2000" dirty="0"/>
              <a:t>A.	22 + 37  </a:t>
            </a:r>
            <a:endParaRPr sz="2000" dirty="0"/>
          </a:p>
          <a:p>
            <a:pPr marL="225425" indent="0">
              <a:spcBef>
                <a:spcPts val="600"/>
              </a:spcBef>
              <a:buNone/>
            </a:pPr>
            <a:r>
              <a:rPr lang="en-US" sz="2000" dirty="0"/>
              <a:t>B.	21 + 39  </a:t>
            </a:r>
            <a:endParaRPr sz="2000" dirty="0"/>
          </a:p>
          <a:p>
            <a:pPr marL="225425" indent="0">
              <a:spcBef>
                <a:spcPts val="600"/>
              </a:spcBef>
              <a:buNone/>
            </a:pPr>
            <a:r>
              <a:rPr lang="en-US" sz="2000" b="1" dirty="0"/>
              <a:t>C.	23 + 38 </a:t>
            </a:r>
            <a:endParaRPr sz="2000" b="1" dirty="0"/>
          </a:p>
          <a:p>
            <a:pPr marL="225425" indent="0">
              <a:spcBef>
                <a:spcPts val="600"/>
              </a:spcBef>
              <a:buNone/>
            </a:pPr>
            <a:r>
              <a:rPr lang="en-US" sz="2000" dirty="0"/>
              <a:t>D.	24 + 36</a:t>
            </a:r>
            <a:endParaRPr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27"/>
          <p:cNvSpPr txBox="1">
            <a:spLocks noGrp="1"/>
          </p:cNvSpPr>
          <p:nvPr>
            <p:ph type="title"/>
          </p:nvPr>
        </p:nvSpPr>
        <p:spPr>
          <a:xfrm>
            <a:off x="609600" y="836838"/>
            <a:ext cx="10871200" cy="580800"/>
          </a:xfrm>
        </p:spPr>
        <p:txBody>
          <a:bodyPr/>
          <a:lstStyle/>
          <a:p>
            <a:pPr lvl="0"/>
            <a:r>
              <a:rPr lang="en-US"/>
              <a:t>EXAMPLE: NO FIT</a:t>
            </a:r>
          </a:p>
        </p:txBody>
      </p:sp>
      <p:sp>
        <p:nvSpPr>
          <p:cNvPr id="931" name="Google Shape;931;p27"/>
          <p:cNvSpPr txBox="1">
            <a:spLocks noGrp="1"/>
          </p:cNvSpPr>
          <p:nvPr>
            <p:ph type="body" idx="1"/>
          </p:nvPr>
        </p:nvSpPr>
        <p:spPr>
          <a:xfrm>
            <a:off x="609600" y="1600201"/>
            <a:ext cx="5212080" cy="2108269"/>
          </a:xfrm>
          <a:solidFill>
            <a:schemeClr val="bg1"/>
          </a:solidFill>
          <a:ln>
            <a:noFill/>
          </a:ln>
        </p:spPr>
        <p:txBody>
          <a:bodyPr spcFirstLastPara="1" wrap="square" lIns="91425" tIns="91440" rIns="91425" bIns="91440" anchor="t" anchorCtr="0">
            <a:spAutoFit/>
          </a:bodyPr>
          <a:lstStyle/>
          <a:p>
            <a:pPr marL="94234" indent="0">
              <a:spcBef>
                <a:spcPts val="600"/>
              </a:spcBef>
              <a:buNone/>
            </a:pPr>
            <a:r>
              <a:rPr lang="en-US" sz="2000" dirty="0"/>
              <a:t>3.  What is 2/3–1/3 ? </a:t>
            </a:r>
          </a:p>
          <a:p>
            <a:pPr marL="225425" indent="0">
              <a:spcBef>
                <a:spcPts val="600"/>
              </a:spcBef>
              <a:buNone/>
            </a:pPr>
            <a:r>
              <a:rPr lang="en-US" sz="2000" dirty="0"/>
              <a:t>A.	1/0  </a:t>
            </a:r>
          </a:p>
          <a:p>
            <a:pPr marL="225425" indent="0">
              <a:spcBef>
                <a:spcPts val="600"/>
              </a:spcBef>
              <a:buNone/>
            </a:pPr>
            <a:r>
              <a:rPr lang="en-US" sz="2000" b="1" dirty="0"/>
              <a:t>B.	1/3  </a:t>
            </a:r>
          </a:p>
          <a:p>
            <a:pPr marL="225425" indent="0">
              <a:spcBef>
                <a:spcPts val="600"/>
              </a:spcBef>
              <a:buNone/>
            </a:pPr>
            <a:r>
              <a:rPr lang="en-US" sz="2000" dirty="0"/>
              <a:t>C.	2/3 </a:t>
            </a:r>
          </a:p>
          <a:p>
            <a:pPr marL="225425" indent="0">
              <a:spcBef>
                <a:spcPts val="600"/>
              </a:spcBef>
              <a:buNone/>
            </a:pPr>
            <a:r>
              <a:rPr lang="en-US" sz="2000" dirty="0"/>
              <a:t>D.	3/0</a:t>
            </a:r>
          </a:p>
        </p:txBody>
      </p:sp>
      <p:sp>
        <p:nvSpPr>
          <p:cNvPr id="930" name="Google Shape;930;p27"/>
          <p:cNvSpPr/>
          <p:nvPr/>
        </p:nvSpPr>
        <p:spPr>
          <a:xfrm>
            <a:off x="6085840" y="1600201"/>
            <a:ext cx="5394960"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dirty="0">
                <a:latin typeface="Gill Sans"/>
                <a:ea typeface="Gill Sans"/>
                <a:cs typeface="Gill Sans"/>
                <a:sym typeface="Gill Sans"/>
              </a:rPr>
              <a:t>To answer this item correctly, the learner needs to be able to add and subtract fractions. This knowledge or skill is not expected until the upper primary grades. Therefore, the item can be rated as “no fit” since it requires knowledge or skill that is not expected at (or before) the grade level.</a:t>
            </a:r>
            <a:endParaRPr sz="2000" dirty="0">
              <a:latin typeface="Gill Sans"/>
              <a:ea typeface="Gill Sans"/>
              <a:cs typeface="Gill Sans"/>
            </a:endParaRPr>
          </a:p>
        </p:txBody>
      </p:sp>
      <p:sp>
        <p:nvSpPr>
          <p:cNvPr id="932" name="Google Shape;932;p27"/>
          <p:cNvSpPr/>
          <p:nvPr/>
        </p:nvSpPr>
        <p:spPr>
          <a:xfrm>
            <a:off x="10968325" y="481374"/>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38FB7272-52A0-5965-4CAD-5D65F047B3CD}"/>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ga364daea06_0_3"/>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800"/>
              <a:buNone/>
            </a:pPr>
            <a:r>
              <a:rPr lang="en-US"/>
              <a:t>EXAMPLE: COMPLETE FIT</a:t>
            </a:r>
            <a:endParaRPr/>
          </a:p>
        </p:txBody>
      </p:sp>
      <p:sp>
        <p:nvSpPr>
          <p:cNvPr id="1304" name="Google Shape;1304;ga364daea06_0_3"/>
          <p:cNvSpPr/>
          <p:nvPr/>
        </p:nvSpPr>
        <p:spPr>
          <a:xfrm>
            <a:off x="609600" y="5207814"/>
            <a:ext cx="10872216" cy="1163395"/>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120" b="0" i="0" u="none" strike="noStrike" cap="none">
                <a:solidFill>
                  <a:srgbClr val="000000"/>
                </a:solidFill>
                <a:latin typeface="Gill Sans"/>
                <a:ea typeface="Gill Sans"/>
                <a:cs typeface="Gill Sans"/>
                <a:sym typeface="Gill Sans"/>
              </a:rPr>
              <a:t>The learner needs to read the passage aloud, quickly but carefully, in a minute. Therefore, the item can be rated as “complete fit” with the statement of knowledge and/or skill(s) since it only requires the knowledge or skills from that single statement.</a:t>
            </a:r>
            <a:endParaRPr/>
          </a:p>
        </p:txBody>
      </p:sp>
      <p:sp>
        <p:nvSpPr>
          <p:cNvPr id="1305" name="Google Shape;1305;ga364daea06_0_3"/>
          <p:cNvSpPr/>
          <p:nvPr/>
        </p:nvSpPr>
        <p:spPr>
          <a:xfrm>
            <a:off x="7246620" y="1600199"/>
            <a:ext cx="4234180" cy="3346704"/>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2000"/>
              <a:buFont typeface="Arial"/>
              <a:buNone/>
            </a:pPr>
            <a:r>
              <a:rPr lang="en-US" sz="2120" b="1" i="0" u="none" strike="noStrike" cap="none">
                <a:solidFill>
                  <a:srgbClr val="000000"/>
                </a:solidFill>
                <a:latin typeface="Gill Sans"/>
                <a:ea typeface="Gill Sans"/>
                <a:cs typeface="Gill Sans"/>
                <a:sym typeface="Gill Sans"/>
              </a:rPr>
              <a:t>Domain: </a:t>
            </a:r>
            <a:r>
              <a:rPr lang="en-US" sz="2120" b="0" i="0" u="none" strike="noStrike" cap="none">
                <a:solidFill>
                  <a:srgbClr val="000000"/>
                </a:solidFill>
                <a:latin typeface="Gill Sans"/>
                <a:ea typeface="Gill Sans"/>
                <a:cs typeface="Gill Sans"/>
                <a:sym typeface="Gill Sans"/>
              </a:rPr>
              <a:t>Decoding</a:t>
            </a:r>
            <a:endParaRPr sz="212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2000"/>
              <a:buFont typeface="Arial"/>
              <a:buNone/>
            </a:pPr>
            <a:r>
              <a:rPr lang="en-US" sz="2120" b="1" i="0" u="none" strike="noStrike" cap="none">
                <a:solidFill>
                  <a:srgbClr val="000000"/>
                </a:solidFill>
                <a:latin typeface="Gill Sans"/>
                <a:ea typeface="Gill Sans"/>
                <a:cs typeface="Gill Sans"/>
                <a:sym typeface="Gill Sans"/>
              </a:rPr>
              <a:t>Construct: </a:t>
            </a:r>
            <a:r>
              <a:rPr lang="en-US" sz="2120" b="0" i="0" u="none" strike="noStrike" cap="none">
                <a:solidFill>
                  <a:srgbClr val="000000"/>
                </a:solidFill>
                <a:latin typeface="Gill Sans"/>
                <a:ea typeface="Gill Sans"/>
                <a:cs typeface="Gill Sans"/>
                <a:sym typeface="Gill Sans"/>
              </a:rPr>
              <a:t>Fluency</a:t>
            </a:r>
            <a:endParaRPr sz="212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600"/>
              </a:spcBef>
              <a:spcAft>
                <a:spcPts val="0"/>
              </a:spcAft>
              <a:buNone/>
            </a:pPr>
            <a:r>
              <a:rPr lang="en-US" sz="2120" b="1" i="0" u="none" strike="noStrike" cap="none">
                <a:solidFill>
                  <a:srgbClr val="000000"/>
                </a:solidFill>
                <a:latin typeface="Gill Sans"/>
                <a:ea typeface="Gill Sans"/>
                <a:cs typeface="Gill Sans"/>
                <a:sym typeface="Gill Sans"/>
              </a:rPr>
              <a:t>Subconstruct: </a:t>
            </a:r>
            <a:r>
              <a:rPr lang="en-US" sz="2120" b="0" i="0" u="none" strike="noStrike" cap="none">
                <a:solidFill>
                  <a:srgbClr val="000000"/>
                </a:solidFill>
                <a:latin typeface="Gill Sans"/>
                <a:ea typeface="Gill Sans"/>
                <a:cs typeface="Gill Sans"/>
                <a:sym typeface="Gill Sans"/>
              </a:rPr>
              <a:t>Say or sign a grade-level continuous text at pace and with accuracy</a:t>
            </a:r>
            <a:endParaRPr sz="212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600"/>
              </a:spcBef>
              <a:spcAft>
                <a:spcPts val="0"/>
              </a:spcAft>
              <a:buNone/>
            </a:pPr>
            <a:r>
              <a:rPr lang="en-US" sz="2120" b="1" i="0" u="none" strike="noStrike" cap="none">
                <a:solidFill>
                  <a:srgbClr val="000000"/>
                </a:solidFill>
                <a:latin typeface="Gill Sans"/>
                <a:ea typeface="Gill Sans"/>
                <a:cs typeface="Gill Sans"/>
                <a:sym typeface="Gill Sans"/>
              </a:rPr>
              <a:t>Knowledge or skill(s) statement: </a:t>
            </a:r>
            <a:r>
              <a:rPr lang="en-US" sz="2120" b="0" i="0" u="none" strike="noStrike" cap="none">
                <a:solidFill>
                  <a:srgbClr val="000000"/>
                </a:solidFill>
                <a:latin typeface="Gill Sans"/>
                <a:ea typeface="Gill Sans"/>
                <a:cs typeface="Gill Sans"/>
                <a:sym typeface="Gill Sans"/>
              </a:rPr>
              <a:t>Say or sign fluently a grade-level continuous text</a:t>
            </a:r>
            <a:endParaRPr sz="2120" b="0" i="0" u="none" strike="noStrike" cap="none">
              <a:solidFill>
                <a:srgbClr val="000000"/>
              </a:solidFill>
              <a:latin typeface="Gill Sans"/>
              <a:ea typeface="Gill Sans"/>
              <a:cs typeface="Gill Sans"/>
              <a:sym typeface="Gill Sans"/>
            </a:endParaRPr>
          </a:p>
        </p:txBody>
      </p:sp>
      <p:sp>
        <p:nvSpPr>
          <p:cNvPr id="1306" name="Google Shape;1306;ga364daea06_0_3"/>
          <p:cNvSpPr txBox="1">
            <a:spLocks noGrp="1"/>
          </p:cNvSpPr>
          <p:nvPr>
            <p:ph type="body" idx="1"/>
          </p:nvPr>
        </p:nvSpPr>
        <p:spPr>
          <a:xfrm>
            <a:off x="609600" y="1600200"/>
            <a:ext cx="6362700" cy="3345916"/>
          </a:xfrm>
          <a:prstGeom prst="rect">
            <a:avLst/>
          </a:prstGeom>
          <a:solidFill>
            <a:schemeClr val="lt1"/>
          </a:solidFill>
          <a:ln>
            <a:noFill/>
          </a:ln>
        </p:spPr>
        <p:txBody>
          <a:bodyPr spcFirstLastPara="1" wrap="square" lIns="91425" tIns="91425" rIns="91425" bIns="91425" anchor="t" anchorCtr="0">
            <a:spAutoFit/>
          </a:bodyPr>
          <a:lstStyle/>
          <a:p>
            <a:pPr marL="94234" lvl="0" indent="0" algn="l" rtl="0">
              <a:lnSpc>
                <a:spcPct val="100000"/>
              </a:lnSpc>
              <a:spcBef>
                <a:spcPts val="600"/>
              </a:spcBef>
              <a:spcAft>
                <a:spcPts val="0"/>
              </a:spcAft>
              <a:buSzPts val="2116"/>
              <a:buNone/>
            </a:pPr>
            <a:r>
              <a:rPr lang="en-US" b="1" dirty="0"/>
              <a:t>Grade and Subject</a:t>
            </a:r>
            <a:r>
              <a:rPr lang="en-US" dirty="0"/>
              <a:t>: Grade 3 Reading</a:t>
            </a:r>
            <a:endParaRPr dirty="0"/>
          </a:p>
          <a:p>
            <a:pPr marL="94234" lvl="0" indent="0" algn="l" rtl="0">
              <a:lnSpc>
                <a:spcPct val="100000"/>
              </a:lnSpc>
              <a:spcBef>
                <a:spcPts val="600"/>
              </a:spcBef>
              <a:spcAft>
                <a:spcPts val="0"/>
              </a:spcAft>
              <a:buSzPts val="2116"/>
              <a:buNone/>
            </a:pPr>
            <a:r>
              <a:rPr lang="en-US" b="1" dirty="0"/>
              <a:t>Oral Reading Fluency</a:t>
            </a:r>
            <a:r>
              <a:rPr lang="en-US" dirty="0"/>
              <a:t>: Read this passage aloud, quickly but carefully, in a minute.</a:t>
            </a:r>
            <a:endParaRPr dirty="0"/>
          </a:p>
          <a:p>
            <a:pPr marL="94234" lvl="0" indent="0" algn="l" rtl="0">
              <a:lnSpc>
                <a:spcPct val="100000"/>
              </a:lnSpc>
              <a:spcBef>
                <a:spcPts val="600"/>
              </a:spcBef>
              <a:spcAft>
                <a:spcPts val="0"/>
              </a:spcAft>
              <a:buSzPts val="2116"/>
              <a:buNone/>
            </a:pPr>
            <a:r>
              <a:rPr lang="en-US" dirty="0"/>
              <a:t>Jabu had a pet dog. He took the dog outside to play. The dog ran away and got lost. Jabu was sad. After a while, the dog came back. Jabu took the dog inside. He gave the dog some food. Then the dog went to sleep. When the dog woke up,  Jabu took the dog outside to play again. (59 words)</a:t>
            </a:r>
            <a:endParaRPr dirty="0"/>
          </a:p>
        </p:txBody>
      </p:sp>
      <p:sp>
        <p:nvSpPr>
          <p:cNvPr id="2" name="Google Shape;932;p27">
            <a:extLst>
              <a:ext uri="{FF2B5EF4-FFF2-40B4-BE49-F238E27FC236}">
                <a16:creationId xmlns:a16="http://schemas.microsoft.com/office/drawing/2014/main" id="{95DF5FBA-D847-D034-9A1F-EB7B338CD906}"/>
              </a:ext>
            </a:extLst>
          </p:cNvPr>
          <p:cNvSpPr/>
          <p:nvPr/>
        </p:nvSpPr>
        <p:spPr>
          <a:xfrm>
            <a:off x="10968325" y="481374"/>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ga5b09a2ba6_0_51"/>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800"/>
              <a:buNone/>
            </a:pPr>
            <a:r>
              <a:rPr lang="en-US"/>
              <a:t>EXAMPLE: COMPLETE FIT (CONSIDERING GRADE LEVEL OF PASSAGE)</a:t>
            </a:r>
            <a:endParaRPr/>
          </a:p>
        </p:txBody>
      </p:sp>
      <p:graphicFrame>
        <p:nvGraphicFramePr>
          <p:cNvPr id="1313" name="Google Shape;1313;ga5b09a2ba6_0_51"/>
          <p:cNvGraphicFramePr/>
          <p:nvPr>
            <p:extLst>
              <p:ext uri="{D42A27DB-BD31-4B8C-83A1-F6EECF244321}">
                <p14:modId xmlns:p14="http://schemas.microsoft.com/office/powerpoint/2010/main" val="3147484422"/>
              </p:ext>
            </p:extLst>
          </p:nvPr>
        </p:nvGraphicFramePr>
        <p:xfrm>
          <a:off x="659892" y="1485899"/>
          <a:ext cx="10872250" cy="4968775"/>
        </p:xfrm>
        <a:graphic>
          <a:graphicData uri="http://schemas.openxmlformats.org/drawingml/2006/table">
            <a:tbl>
              <a:tblPr>
                <a:noFill/>
              </a:tblPr>
              <a:tblGrid>
                <a:gridCol w="1248925">
                  <a:extLst>
                    <a:ext uri="{9D8B030D-6E8A-4147-A177-3AD203B41FA5}">
                      <a16:colId xmlns:a16="http://schemas.microsoft.com/office/drawing/2014/main" val="20000"/>
                    </a:ext>
                  </a:extLst>
                </a:gridCol>
                <a:gridCol w="1063000">
                  <a:extLst>
                    <a:ext uri="{9D8B030D-6E8A-4147-A177-3AD203B41FA5}">
                      <a16:colId xmlns:a16="http://schemas.microsoft.com/office/drawing/2014/main" val="20001"/>
                    </a:ext>
                  </a:extLst>
                </a:gridCol>
                <a:gridCol w="5552750">
                  <a:extLst>
                    <a:ext uri="{9D8B030D-6E8A-4147-A177-3AD203B41FA5}">
                      <a16:colId xmlns:a16="http://schemas.microsoft.com/office/drawing/2014/main" val="20002"/>
                    </a:ext>
                  </a:extLst>
                </a:gridCol>
                <a:gridCol w="3007575">
                  <a:extLst>
                    <a:ext uri="{9D8B030D-6E8A-4147-A177-3AD203B41FA5}">
                      <a16:colId xmlns:a16="http://schemas.microsoft.com/office/drawing/2014/main" val="20003"/>
                    </a:ext>
                  </a:extLst>
                </a:gridCol>
              </a:tblGrid>
              <a:tr h="304050">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solidFill>
                            <a:schemeClr val="lt1"/>
                          </a:solidFill>
                        </a:rPr>
                        <a:t>Feature</a:t>
                      </a:r>
                      <a:endParaRPr sz="1300" b="1" u="none" strike="noStrike" cap="none">
                        <a:solidFill>
                          <a:schemeClr val="lt1"/>
                        </a:solidFill>
                      </a:endParaRPr>
                    </a:p>
                  </a:txBody>
                  <a:tcPr marL="54475" marR="54475" marT="72625" marB="72625">
                    <a:lnL w="9525" cap="flat" cmpd="sng">
                      <a:solidFill>
                        <a:srgbClr val="000000">
                          <a:alpha val="0"/>
                        </a:srgbClr>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675" cap="flat" cmpd="sng">
                      <a:solidFill>
                        <a:srgbClr val="000000"/>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solidFill>
                            <a:schemeClr val="lt1"/>
                          </a:solidFill>
                        </a:rPr>
                        <a:t>Scope</a:t>
                      </a:r>
                      <a:endParaRPr sz="1300" b="1" u="none" strike="noStrike" cap="none">
                        <a:solidFill>
                          <a:schemeClr val="lt1"/>
                        </a:solidFill>
                      </a:endParaRPr>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675" cap="flat" cmpd="sng">
                      <a:solidFill>
                        <a:srgbClr val="000000"/>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solidFill>
                            <a:schemeClr val="lt1"/>
                          </a:solidFill>
                        </a:rPr>
                        <a:t>Elaboration</a:t>
                      </a:r>
                      <a:endParaRPr sz="1300" b="1" u="none" strike="noStrike" cap="none">
                        <a:solidFill>
                          <a:schemeClr val="lt1"/>
                        </a:solidFill>
                      </a:endParaRPr>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675" cap="flat" cmpd="sng">
                      <a:solidFill>
                        <a:srgbClr val="000000"/>
                      </a:solidFill>
                      <a:prstDash val="solid"/>
                      <a:round/>
                      <a:headEnd type="none" w="sm" len="sm"/>
                      <a:tailEnd type="none" w="sm" len="sm"/>
                    </a:lnB>
                    <a:solidFill>
                      <a:srgbClr val="651D32"/>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solidFill>
                            <a:schemeClr val="lt1"/>
                          </a:solidFill>
                        </a:rPr>
                        <a:t>Contextualization</a:t>
                      </a:r>
                      <a:endParaRPr sz="1300" b="1" u="none" strike="noStrike" cap="none">
                        <a:solidFill>
                          <a:schemeClr val="lt1"/>
                        </a:solidFill>
                      </a:endParaRPr>
                    </a:p>
                  </a:txBody>
                  <a:tcPr marL="54475" marR="54475" marT="72625" marB="72625">
                    <a:lnL w="126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675" cap="flat" cmpd="sng">
                      <a:solidFill>
                        <a:srgbClr val="000000"/>
                      </a:solidFill>
                      <a:prstDash val="solid"/>
                      <a:round/>
                      <a:headEnd type="none" w="sm" len="sm"/>
                      <a:tailEnd type="none" w="sm" len="sm"/>
                    </a:lnB>
                    <a:solidFill>
                      <a:srgbClr val="651D32"/>
                    </a:solidFill>
                  </a:tcPr>
                </a:tc>
                <a:extLst>
                  <a:ext uri="{0D108BD9-81ED-4DB2-BD59-A6C34878D82A}">
                    <a16:rowId xmlns:a16="http://schemas.microsoft.com/office/drawing/2014/main" val="10000"/>
                  </a:ext>
                </a:extLst>
              </a:tr>
              <a:tr h="675425">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t>Length</a:t>
                      </a:r>
                      <a:endParaRPr sz="1300" b="1" u="none" strike="noStrike" cap="none"/>
                    </a:p>
                  </a:txBody>
                  <a:tcPr marL="54475" marR="54475" marT="72625" marB="72625">
                    <a:lnL w="9525" cap="flat" cmpd="sng">
                      <a:solidFill>
                        <a:srgbClr val="000000">
                          <a:alpha val="0"/>
                        </a:srgbClr>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t>Very short</a:t>
                      </a:r>
                      <a:endParaRPr sz="1300" u="none" strike="noStrike" cap="none" dirty="0"/>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t>A few sentences: approximately 20-30 words in English</a:t>
                      </a:r>
                      <a:endParaRPr sz="1300" u="none" strike="noStrike" cap="none" dirty="0"/>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t>Fewer words in agglutinative or highly synthetic languages</a:t>
                      </a:r>
                      <a:endParaRPr sz="1300" u="none" strike="noStrike" cap="none" dirty="0"/>
                    </a:p>
                  </a:txBody>
                  <a:tcPr marL="54475" marR="54475" marT="72625" marB="72625">
                    <a:lnL w="126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13950">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t>Familiarity</a:t>
                      </a:r>
                      <a:endParaRPr sz="1300" b="1" u="none" strike="noStrike" cap="none"/>
                    </a:p>
                  </a:txBody>
                  <a:tcPr marL="54475" marR="54475" marT="72625" marB="72625">
                    <a:lnL w="9525" cap="flat" cmpd="sng">
                      <a:solidFill>
                        <a:srgbClr val="000000">
                          <a:alpha val="0"/>
                        </a:srgbClr>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t>Very familiar</a:t>
                      </a:r>
                      <a:endParaRPr sz="1300" u="none" strike="noStrike" cap="none" dirty="0"/>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t>Everyday experiences, events and objects that are likely to be familiar to the students</a:t>
                      </a:r>
                      <a:endParaRPr sz="1300" u="none" strike="noStrike" cap="none" dirty="0"/>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Context dependent</a:t>
                      </a:r>
                      <a:endParaRPr sz="1300" u="none" strike="noStrike" cap="none"/>
                    </a:p>
                    <a:p>
                      <a:pPr marL="0" marR="0" lvl="0" indent="0" algn="l" rtl="0">
                        <a:lnSpc>
                          <a:spcPct val="100000"/>
                        </a:lnSpc>
                        <a:spcBef>
                          <a:spcPts val="1200"/>
                        </a:spcBef>
                        <a:spcAft>
                          <a:spcPts val="0"/>
                        </a:spcAft>
                        <a:buClr>
                          <a:srgbClr val="000000"/>
                        </a:buClr>
                        <a:buSzPts val="1300"/>
                        <a:buFont typeface="Arial"/>
                        <a:buNone/>
                      </a:pPr>
                      <a:r>
                        <a:rPr lang="en-US" sz="1300" u="none" strike="noStrike" cap="none"/>
                        <a:t> </a:t>
                      </a:r>
                      <a:endParaRPr sz="1300" u="none" strike="noStrike" cap="none"/>
                    </a:p>
                  </a:txBody>
                  <a:tcPr marL="54475" marR="54475" marT="72625" marB="72625">
                    <a:lnL w="126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75425">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t>Predictability</a:t>
                      </a:r>
                      <a:endParaRPr sz="1300" b="1" u="none" strike="noStrike" cap="none"/>
                    </a:p>
                  </a:txBody>
                  <a:tcPr marL="54475" marR="54475" marT="72625" marB="72625">
                    <a:lnL w="9525" cap="flat" cmpd="sng">
                      <a:solidFill>
                        <a:srgbClr val="000000">
                          <a:alpha val="0"/>
                        </a:srgbClr>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Medium</a:t>
                      </a:r>
                      <a:endParaRPr sz="1300" u="none" strike="noStrike" cap="none"/>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Context or setting is familiar and somewhat predictable, but includes details that cannot be predicted to ensure that students are required to make meaning from the text.</a:t>
                      </a:r>
                      <a:endParaRPr sz="1300" u="none" strike="noStrike" cap="none"/>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300" u="none" strike="noStrike" cap="none"/>
                    </a:p>
                  </a:txBody>
                  <a:tcPr marL="54475" marR="54475" marT="72625" marB="72625">
                    <a:lnL w="126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13950">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t>Challenge</a:t>
                      </a:r>
                      <a:endParaRPr sz="1300" b="1" u="none" strike="noStrike" cap="none"/>
                    </a:p>
                    <a:p>
                      <a:pPr marL="0" marR="0" lvl="0" indent="0" algn="l" rtl="0">
                        <a:lnSpc>
                          <a:spcPct val="100000"/>
                        </a:lnSpc>
                        <a:spcBef>
                          <a:spcPts val="1200"/>
                        </a:spcBef>
                        <a:spcAft>
                          <a:spcPts val="0"/>
                        </a:spcAft>
                        <a:buClr>
                          <a:srgbClr val="000000"/>
                        </a:buClr>
                        <a:buSzPts val="1300"/>
                        <a:buFont typeface="Arial"/>
                        <a:buNone/>
                      </a:pPr>
                      <a:r>
                        <a:rPr lang="en-US" sz="1300" b="1" u="none" strike="noStrike" cap="none"/>
                        <a:t> </a:t>
                      </a:r>
                      <a:endParaRPr sz="1300" b="1" u="none" strike="noStrike" cap="none"/>
                    </a:p>
                  </a:txBody>
                  <a:tcPr marL="54475" marR="54475" marT="72625" marB="72625">
                    <a:lnL w="9525" cap="flat" cmpd="sng">
                      <a:solidFill>
                        <a:srgbClr val="000000">
                          <a:alpha val="0"/>
                        </a:srgbClr>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t>As little as possible</a:t>
                      </a:r>
                      <a:endParaRPr sz="1300" u="none" strike="noStrike" cap="none" dirty="0"/>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t>Little or no implied information, minimal competing information and possibly also supportive illustrations</a:t>
                      </a:r>
                      <a:endParaRPr sz="1300" u="none" strike="noStrike" cap="none" dirty="0"/>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300" u="none" strike="noStrike" cap="none"/>
                    </a:p>
                  </a:txBody>
                  <a:tcPr marL="54475" marR="54475" marT="72625" marB="72625">
                    <a:lnL w="126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89750">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t>Text structure</a:t>
                      </a:r>
                      <a:endParaRPr sz="1300" b="1" u="none" strike="noStrike" cap="none"/>
                    </a:p>
                  </a:txBody>
                  <a:tcPr marL="54475" marR="54475" marT="72625" marB="72625">
                    <a:lnL w="9525" cap="flat" cmpd="sng">
                      <a:solidFill>
                        <a:srgbClr val="000000">
                          <a:alpha val="0"/>
                        </a:srgbClr>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Very simple</a:t>
                      </a:r>
                      <a:endParaRPr sz="1300" u="none" strike="noStrike" cap="none"/>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t>Familiar structure with a clear main idea, only one or two characters, few details</a:t>
                      </a:r>
                      <a:endParaRPr sz="1300" u="none" strike="noStrike" cap="none" dirty="0"/>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300" u="none" strike="noStrike" cap="none"/>
                    </a:p>
                  </a:txBody>
                  <a:tcPr marL="54475" marR="54475" marT="72625" marB="72625">
                    <a:lnL w="126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675425">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t>Vocabulary</a:t>
                      </a:r>
                      <a:endParaRPr sz="1300" b="1" u="none" strike="noStrike" cap="none"/>
                    </a:p>
                  </a:txBody>
                  <a:tcPr marL="54475" marR="54475" marT="72625" marB="72625">
                    <a:lnL w="9525" cap="flat" cmpd="sng">
                      <a:solidFill>
                        <a:srgbClr val="000000">
                          <a:alpha val="0"/>
                        </a:srgbClr>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Very common</a:t>
                      </a:r>
                      <a:endParaRPr sz="1300" u="none" strike="noStrike" cap="none"/>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t>Simple words that are likely to have been encountered often and typically describe concrete concepts; may include a highly-supported uncommon word</a:t>
                      </a:r>
                      <a:endParaRPr sz="1300" u="none" strike="noStrike" cap="none" dirty="0"/>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Depends on the transparency of the orthography and the language background of the students</a:t>
                      </a:r>
                      <a:endParaRPr sz="1300" u="none" strike="noStrike" cap="none"/>
                    </a:p>
                  </a:txBody>
                  <a:tcPr marL="54475" marR="54475" marT="72625" marB="72625">
                    <a:lnL w="126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89750">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t>Sentence structure</a:t>
                      </a:r>
                      <a:endParaRPr sz="1300" b="1" u="none" strike="noStrike" cap="none"/>
                    </a:p>
                  </a:txBody>
                  <a:tcPr marL="54475" marR="54475" marT="72625" marB="72625">
                    <a:lnL w="9525" cap="flat" cmpd="sng">
                      <a:solidFill>
                        <a:srgbClr val="000000">
                          <a:alpha val="0"/>
                        </a:srgbClr>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Simple and common</a:t>
                      </a:r>
                      <a:endParaRPr sz="1300" u="none" strike="noStrike" cap="none"/>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t>Simple sentences or a simple compound sentence that is commonly encountered.  </a:t>
                      </a:r>
                      <a:endParaRPr sz="1300" u="none" strike="noStrike" cap="none" dirty="0"/>
                    </a:p>
                  </a:txBody>
                  <a:tcPr marL="54475" marR="54475" marT="72625" marB="72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t>Language dependent</a:t>
                      </a:r>
                      <a:endParaRPr sz="1300" u="none" strike="noStrike" cap="none" dirty="0"/>
                    </a:p>
                  </a:txBody>
                  <a:tcPr marL="54475" marR="54475" marT="72625" marB="72625">
                    <a:lnL w="1267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6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
        <p:nvSpPr>
          <p:cNvPr id="1314" name="Google Shape;1314;ga5b09a2ba6_0_51"/>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26"/>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800"/>
              <a:buNone/>
            </a:pPr>
            <a:r>
              <a:rPr lang="en-US"/>
              <a:t>EXAMPLE: PARTIAL FIT</a:t>
            </a:r>
            <a:endParaRPr/>
          </a:p>
        </p:txBody>
      </p:sp>
      <p:sp>
        <p:nvSpPr>
          <p:cNvPr id="1321" name="Google Shape;1321;p26"/>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26"/>
          <p:cNvSpPr txBox="1"/>
          <p:nvPr/>
        </p:nvSpPr>
        <p:spPr>
          <a:xfrm>
            <a:off x="609600" y="1529861"/>
            <a:ext cx="5120640" cy="2569904"/>
          </a:xfrm>
          <a:prstGeom prst="rect">
            <a:avLst/>
          </a:prstGeom>
          <a:solidFill>
            <a:schemeClr val="lt1"/>
          </a:solidFill>
          <a:ln>
            <a:noFill/>
          </a:ln>
        </p:spPr>
        <p:txBody>
          <a:bodyPr spcFirstLastPara="1" wrap="square" lIns="91425" tIns="91425" rIns="91425" bIns="91425" anchor="t" anchorCtr="0">
            <a:spAutoFit/>
          </a:bodyPr>
          <a:lstStyle/>
          <a:p>
            <a:pPr marL="94234" marR="0" lvl="0" indent="0" algn="l" rtl="0">
              <a:lnSpc>
                <a:spcPct val="100000"/>
              </a:lnSpc>
              <a:spcBef>
                <a:spcPts val="600"/>
              </a:spcBef>
              <a:spcAft>
                <a:spcPts val="0"/>
              </a:spcAft>
              <a:buClr>
                <a:srgbClr val="000000"/>
              </a:buClr>
              <a:buSzPts val="2116"/>
              <a:buFont typeface="Arial"/>
              <a:buNone/>
            </a:pPr>
            <a:r>
              <a:rPr lang="en-US" sz="2000" b="1" i="0" u="none" strike="noStrike" cap="none" dirty="0">
                <a:solidFill>
                  <a:srgbClr val="000000"/>
                </a:solidFill>
                <a:latin typeface="Gill Sans"/>
                <a:ea typeface="Gill Sans"/>
                <a:cs typeface="Gill Sans"/>
                <a:sym typeface="Gill Sans"/>
              </a:rPr>
              <a:t>Grade and Subject</a:t>
            </a:r>
            <a:r>
              <a:rPr lang="en-US" sz="2000" b="0" i="0" u="none" strike="noStrike" cap="none" dirty="0">
                <a:solidFill>
                  <a:srgbClr val="000000"/>
                </a:solidFill>
                <a:latin typeface="Gill Sans"/>
                <a:ea typeface="Gill Sans"/>
                <a:cs typeface="Gill Sans"/>
                <a:sym typeface="Gill Sans"/>
              </a:rPr>
              <a:t>: Grade 3 Reading</a:t>
            </a:r>
            <a:endParaRPr sz="2000" b="0" i="0" u="none" strike="noStrike" cap="none" dirty="0">
              <a:solidFill>
                <a:srgbClr val="000000"/>
              </a:solidFill>
              <a:latin typeface="Gill Sans"/>
              <a:ea typeface="Gill Sans"/>
              <a:cs typeface="Gill Sans"/>
              <a:sym typeface="Gill Sans"/>
            </a:endParaRPr>
          </a:p>
          <a:p>
            <a:pPr marL="94234" marR="0" lvl="0" indent="0" algn="l" rtl="0">
              <a:lnSpc>
                <a:spcPct val="100000"/>
              </a:lnSpc>
              <a:spcBef>
                <a:spcPts val="600"/>
              </a:spcBef>
              <a:spcAft>
                <a:spcPts val="0"/>
              </a:spcAft>
              <a:buClr>
                <a:srgbClr val="000000"/>
              </a:buClr>
              <a:buSzPts val="2116"/>
              <a:buFont typeface="Arial"/>
              <a:buNone/>
            </a:pPr>
            <a:r>
              <a:rPr lang="en-US" sz="2000" b="1" i="0" u="none" strike="noStrike" cap="none" dirty="0">
                <a:solidFill>
                  <a:srgbClr val="000000"/>
                </a:solidFill>
                <a:latin typeface="Gill Sans"/>
                <a:ea typeface="Gill Sans"/>
                <a:cs typeface="Gill Sans"/>
                <a:sym typeface="Gill Sans"/>
              </a:rPr>
              <a:t>Reading Comprehension</a:t>
            </a:r>
            <a:r>
              <a:rPr lang="en-US" sz="2000" b="0" i="0" u="none" strike="noStrike" cap="none" dirty="0">
                <a:solidFill>
                  <a:srgbClr val="000000"/>
                </a:solidFill>
                <a:latin typeface="Gill Sans"/>
                <a:ea typeface="Gill Sans"/>
                <a:cs typeface="Gill Sans"/>
                <a:sym typeface="Gill Sans"/>
              </a:rPr>
              <a:t>: What did Jabu do when the dog woke up? (Note this question is only asked if the learner reads this far in the story within 1 minute).</a:t>
            </a:r>
            <a:endParaRPr sz="2000" b="0" i="0" u="none" strike="noStrike" cap="none" dirty="0">
              <a:solidFill>
                <a:srgbClr val="000000"/>
              </a:solidFill>
              <a:latin typeface="Gill Sans"/>
              <a:ea typeface="Gill Sans"/>
              <a:cs typeface="Gill Sans"/>
              <a:sym typeface="Gill Sans"/>
            </a:endParaRPr>
          </a:p>
          <a:p>
            <a:pPr marL="94234" marR="0" lvl="0" indent="0" algn="l" rtl="0">
              <a:lnSpc>
                <a:spcPct val="100000"/>
              </a:lnSpc>
              <a:spcBef>
                <a:spcPts val="600"/>
              </a:spcBef>
              <a:spcAft>
                <a:spcPts val="0"/>
              </a:spcAft>
              <a:buClr>
                <a:srgbClr val="000000"/>
              </a:buClr>
              <a:buSzPts val="2116"/>
              <a:buFont typeface="Arial"/>
              <a:buNone/>
            </a:pPr>
            <a:r>
              <a:rPr lang="en-US" sz="2000" b="1" i="0" u="none" strike="noStrike" cap="none" dirty="0">
                <a:solidFill>
                  <a:srgbClr val="000000"/>
                </a:solidFill>
                <a:latin typeface="Gill Sans"/>
                <a:ea typeface="Gill Sans"/>
                <a:cs typeface="Gill Sans"/>
                <a:sym typeface="Gill Sans"/>
              </a:rPr>
              <a:t>Answer</a:t>
            </a:r>
            <a:r>
              <a:rPr lang="en-US" sz="2000" b="0" i="0" u="none" strike="noStrike" cap="none" dirty="0">
                <a:solidFill>
                  <a:srgbClr val="000000"/>
                </a:solidFill>
                <a:latin typeface="Gill Sans"/>
                <a:ea typeface="Gill Sans"/>
                <a:cs typeface="Gill Sans"/>
                <a:sym typeface="Gill Sans"/>
              </a:rPr>
              <a:t>: He took the dog outside to play again.</a:t>
            </a:r>
            <a:endParaRPr sz="2000" b="0" i="0" u="none" strike="noStrike" cap="none" dirty="0">
              <a:solidFill>
                <a:srgbClr val="000000"/>
              </a:solidFill>
              <a:latin typeface="Gill Sans"/>
              <a:ea typeface="Gill Sans"/>
              <a:cs typeface="Gill Sans"/>
              <a:sym typeface="Gill Sans"/>
            </a:endParaRPr>
          </a:p>
        </p:txBody>
      </p:sp>
      <p:sp>
        <p:nvSpPr>
          <p:cNvPr id="1323" name="Google Shape;1323;p26"/>
          <p:cNvSpPr/>
          <p:nvPr/>
        </p:nvSpPr>
        <p:spPr>
          <a:xfrm>
            <a:off x="5994400" y="3909927"/>
            <a:ext cx="5486400" cy="2646878"/>
          </a:xfrm>
          <a:prstGeom prst="rect">
            <a:avLst/>
          </a:prstGeom>
          <a:solidFill>
            <a:schemeClr val="lt1"/>
          </a:solidFill>
          <a:ln>
            <a:noFill/>
          </a:ln>
        </p:spPr>
        <p:txBody>
          <a:bodyPr spcFirstLastPara="1" wrap="square" lIns="91425" tIns="91425" rIns="91425" bIns="91425" anchor="t" anchorCtr="0">
            <a:spAutoFit/>
          </a:bodyPr>
          <a:lstStyle/>
          <a:p>
            <a:pPr marL="94234" marR="0" lvl="0" indent="0" algn="l" rtl="0">
              <a:lnSpc>
                <a:spcPct val="100000"/>
              </a:lnSpc>
              <a:spcBef>
                <a:spcPts val="600"/>
              </a:spcBef>
              <a:spcAft>
                <a:spcPts val="0"/>
              </a:spcAft>
              <a:buNone/>
            </a:pPr>
            <a:r>
              <a:rPr lang="en-US" sz="2000" b="1" i="0" u="none" strike="noStrike" cap="none">
                <a:solidFill>
                  <a:srgbClr val="000000"/>
                </a:solidFill>
                <a:latin typeface="Gill Sans"/>
                <a:ea typeface="Gill Sans"/>
                <a:cs typeface="Gill Sans"/>
                <a:sym typeface="Gill Sans"/>
              </a:rPr>
              <a:t>Domain</a:t>
            </a:r>
            <a:r>
              <a:rPr lang="en-US" sz="2000" b="0" i="0" u="none" strike="noStrike" cap="none">
                <a:solidFill>
                  <a:srgbClr val="000000"/>
                </a:solidFill>
                <a:latin typeface="Gill Sans"/>
                <a:ea typeface="Gill Sans"/>
                <a:cs typeface="Gill Sans"/>
                <a:sym typeface="Gill Sans"/>
              </a:rPr>
              <a:t>: Reading Comprehension</a:t>
            </a:r>
            <a:endParaRPr sz="2000" b="0" i="0" u="none" strike="noStrike" cap="none">
              <a:solidFill>
                <a:srgbClr val="000000"/>
              </a:solidFill>
              <a:latin typeface="Gill Sans"/>
              <a:ea typeface="Gill Sans"/>
              <a:cs typeface="Gill Sans"/>
              <a:sym typeface="Gill Sans"/>
            </a:endParaRPr>
          </a:p>
          <a:p>
            <a:pPr marL="94234" marR="0" lvl="0" indent="0" algn="l" rtl="0">
              <a:lnSpc>
                <a:spcPct val="100000"/>
              </a:lnSpc>
              <a:spcBef>
                <a:spcPts val="600"/>
              </a:spcBef>
              <a:spcAft>
                <a:spcPts val="0"/>
              </a:spcAft>
              <a:buNone/>
            </a:pPr>
            <a:r>
              <a:rPr lang="en-US" sz="2000" b="1" i="0" u="none" strike="noStrike" cap="none">
                <a:solidFill>
                  <a:srgbClr val="000000"/>
                </a:solidFill>
                <a:latin typeface="Gill Sans"/>
                <a:ea typeface="Gill Sans"/>
                <a:cs typeface="Gill Sans"/>
                <a:sym typeface="Gill Sans"/>
              </a:rPr>
              <a:t>Construct</a:t>
            </a:r>
            <a:r>
              <a:rPr lang="en-US" sz="2000" b="0" i="0" u="none" strike="noStrike" cap="none">
                <a:solidFill>
                  <a:srgbClr val="000000"/>
                </a:solidFill>
                <a:latin typeface="Gill Sans"/>
                <a:ea typeface="Gill Sans"/>
                <a:cs typeface="Gill Sans"/>
                <a:sym typeface="Gill Sans"/>
              </a:rPr>
              <a:t>: Retrieve Information</a:t>
            </a:r>
            <a:endParaRPr sz="2000" b="0" i="0" u="none" strike="noStrike" cap="none">
              <a:solidFill>
                <a:srgbClr val="000000"/>
              </a:solidFill>
              <a:latin typeface="Gill Sans"/>
              <a:ea typeface="Gill Sans"/>
              <a:cs typeface="Gill Sans"/>
              <a:sym typeface="Gill Sans"/>
            </a:endParaRPr>
          </a:p>
          <a:p>
            <a:pPr marL="94234" marR="0" lvl="0" indent="0" algn="l" rtl="0">
              <a:lnSpc>
                <a:spcPct val="100000"/>
              </a:lnSpc>
              <a:spcBef>
                <a:spcPts val="600"/>
              </a:spcBef>
              <a:spcAft>
                <a:spcPts val="0"/>
              </a:spcAft>
              <a:buNone/>
            </a:pPr>
            <a:r>
              <a:rPr lang="en-US" sz="2000" b="1" i="0" u="none" strike="noStrike" cap="none">
                <a:solidFill>
                  <a:srgbClr val="000000"/>
                </a:solidFill>
                <a:latin typeface="Gill Sans"/>
                <a:ea typeface="Gill Sans"/>
                <a:cs typeface="Gill Sans"/>
                <a:sym typeface="Gill Sans"/>
              </a:rPr>
              <a:t>Subconstruct</a:t>
            </a:r>
            <a:r>
              <a:rPr lang="en-US" sz="2000" b="0" i="0" u="none" strike="noStrike" cap="none">
                <a:solidFill>
                  <a:srgbClr val="000000"/>
                </a:solidFill>
                <a:latin typeface="Gill Sans"/>
                <a:ea typeface="Gill Sans"/>
                <a:cs typeface="Gill Sans"/>
                <a:sym typeface="Gill Sans"/>
              </a:rPr>
              <a:t>: Retrieve explicit information in a grade-level text by direct- or close-word matching</a:t>
            </a:r>
            <a:endParaRPr sz="2000" b="0" i="0" u="none" strike="noStrike" cap="none">
              <a:solidFill>
                <a:srgbClr val="000000"/>
              </a:solidFill>
              <a:latin typeface="Gill Sans"/>
              <a:ea typeface="Gill Sans"/>
              <a:cs typeface="Gill Sans"/>
              <a:sym typeface="Gill Sans"/>
            </a:endParaRPr>
          </a:p>
          <a:p>
            <a:pPr marL="94234" marR="0" lvl="0" indent="0" algn="l" rtl="0">
              <a:lnSpc>
                <a:spcPct val="100000"/>
              </a:lnSpc>
              <a:spcBef>
                <a:spcPts val="600"/>
              </a:spcBef>
              <a:spcAft>
                <a:spcPts val="0"/>
              </a:spcAft>
              <a:buNone/>
            </a:pPr>
            <a:r>
              <a:rPr lang="en-US" sz="2000" b="1" i="0" u="none" strike="noStrike" cap="none">
                <a:solidFill>
                  <a:srgbClr val="000000"/>
                </a:solidFill>
                <a:latin typeface="Gill Sans"/>
                <a:ea typeface="Gill Sans"/>
                <a:cs typeface="Gill Sans"/>
                <a:sym typeface="Gill Sans"/>
              </a:rPr>
              <a:t>Knowledge or skill</a:t>
            </a:r>
            <a:r>
              <a:rPr lang="en-US" sz="2000" b="0" i="0" u="none" strike="noStrike" cap="none">
                <a:solidFill>
                  <a:srgbClr val="000000"/>
                </a:solidFill>
                <a:latin typeface="Gill Sans"/>
                <a:ea typeface="Gill Sans"/>
                <a:cs typeface="Gill Sans"/>
                <a:sym typeface="Gill Sans"/>
              </a:rPr>
              <a:t>: Retrieve a single piece of explicit information from a grade-level continuous text by direct- or close-word matching</a:t>
            </a:r>
            <a:endParaRPr sz="2000" b="0" i="0" u="none" strike="noStrike" cap="none">
              <a:solidFill>
                <a:srgbClr val="000000"/>
              </a:solidFill>
              <a:latin typeface="Gill Sans"/>
              <a:ea typeface="Gill Sans"/>
              <a:cs typeface="Gill Sans"/>
              <a:sym typeface="Gill Sans"/>
            </a:endParaRPr>
          </a:p>
        </p:txBody>
      </p:sp>
      <p:sp>
        <p:nvSpPr>
          <p:cNvPr id="1324" name="Google Shape;1324;p26"/>
          <p:cNvSpPr/>
          <p:nvPr/>
        </p:nvSpPr>
        <p:spPr>
          <a:xfrm>
            <a:off x="5994400" y="1529861"/>
            <a:ext cx="5486400" cy="2339102"/>
          </a:xfrm>
          <a:prstGeom prst="rect">
            <a:avLst/>
          </a:prstGeom>
          <a:solidFill>
            <a:schemeClr val="lt1"/>
          </a:solidFill>
          <a:ln>
            <a:noFill/>
          </a:ln>
        </p:spPr>
        <p:txBody>
          <a:bodyPr spcFirstLastPara="1" wrap="square" lIns="91425" tIns="91425" rIns="91425" bIns="91425" anchor="t" anchorCtr="0">
            <a:spAutoFit/>
          </a:bodyPr>
          <a:lstStyle/>
          <a:p>
            <a:pPr marL="94234" marR="0" lvl="0" indent="0" algn="l" rtl="0">
              <a:lnSpc>
                <a:spcPct val="100000"/>
              </a:lnSpc>
              <a:spcBef>
                <a:spcPts val="600"/>
              </a:spcBef>
              <a:spcAft>
                <a:spcPts val="0"/>
              </a:spcAft>
              <a:buNone/>
            </a:pPr>
            <a:r>
              <a:rPr lang="en-US" sz="2000" b="1" i="0" u="none" strike="noStrike" cap="none">
                <a:solidFill>
                  <a:srgbClr val="000000"/>
                </a:solidFill>
                <a:latin typeface="Gill Sans"/>
                <a:ea typeface="Gill Sans"/>
                <a:cs typeface="Gill Sans"/>
                <a:sym typeface="Gill Sans"/>
              </a:rPr>
              <a:t>Domain</a:t>
            </a:r>
            <a:r>
              <a:rPr lang="en-US" sz="2000" b="0" i="0" u="none" strike="noStrike" cap="none">
                <a:solidFill>
                  <a:srgbClr val="000000"/>
                </a:solidFill>
                <a:latin typeface="Gill Sans"/>
                <a:ea typeface="Gill Sans"/>
                <a:cs typeface="Gill Sans"/>
                <a:sym typeface="Gill Sans"/>
              </a:rPr>
              <a:t>: Decoding</a:t>
            </a:r>
            <a:endParaRPr sz="2000" b="0" i="0" u="none" strike="noStrike" cap="none">
              <a:solidFill>
                <a:srgbClr val="000000"/>
              </a:solidFill>
              <a:latin typeface="Gill Sans"/>
              <a:ea typeface="Gill Sans"/>
              <a:cs typeface="Gill Sans"/>
              <a:sym typeface="Gill Sans"/>
            </a:endParaRPr>
          </a:p>
          <a:p>
            <a:pPr marL="94234" marR="0" lvl="0" indent="0" algn="l" rtl="0">
              <a:lnSpc>
                <a:spcPct val="100000"/>
              </a:lnSpc>
              <a:spcBef>
                <a:spcPts val="600"/>
              </a:spcBef>
              <a:spcAft>
                <a:spcPts val="0"/>
              </a:spcAft>
              <a:buNone/>
            </a:pPr>
            <a:r>
              <a:rPr lang="en-US" sz="2000" b="1" i="0" u="none" strike="noStrike" cap="none">
                <a:solidFill>
                  <a:srgbClr val="000000"/>
                </a:solidFill>
                <a:latin typeface="Gill Sans"/>
                <a:ea typeface="Gill Sans"/>
                <a:cs typeface="Gill Sans"/>
                <a:sym typeface="Gill Sans"/>
              </a:rPr>
              <a:t>Construct</a:t>
            </a:r>
            <a:r>
              <a:rPr lang="en-US" sz="2000" b="0" i="0" u="none" strike="noStrike" cap="none">
                <a:solidFill>
                  <a:srgbClr val="000000"/>
                </a:solidFill>
                <a:latin typeface="Gill Sans"/>
                <a:ea typeface="Gill Sans"/>
                <a:cs typeface="Gill Sans"/>
                <a:sym typeface="Gill Sans"/>
              </a:rPr>
              <a:t>: Fluency</a:t>
            </a:r>
            <a:endParaRPr sz="2000" b="0" i="0" u="none" strike="noStrike" cap="none">
              <a:solidFill>
                <a:srgbClr val="000000"/>
              </a:solidFill>
              <a:latin typeface="Gill Sans"/>
              <a:ea typeface="Gill Sans"/>
              <a:cs typeface="Gill Sans"/>
              <a:sym typeface="Gill Sans"/>
            </a:endParaRPr>
          </a:p>
          <a:p>
            <a:pPr marL="94234" marR="0" lvl="0" indent="0" algn="l" rtl="0">
              <a:lnSpc>
                <a:spcPct val="100000"/>
              </a:lnSpc>
              <a:spcBef>
                <a:spcPts val="600"/>
              </a:spcBef>
              <a:spcAft>
                <a:spcPts val="0"/>
              </a:spcAft>
              <a:buNone/>
            </a:pPr>
            <a:r>
              <a:rPr lang="en-US" sz="2000" b="1" i="0" u="none" strike="noStrike" cap="none">
                <a:solidFill>
                  <a:srgbClr val="000000"/>
                </a:solidFill>
                <a:latin typeface="Gill Sans"/>
                <a:ea typeface="Gill Sans"/>
                <a:cs typeface="Gill Sans"/>
                <a:sym typeface="Gill Sans"/>
              </a:rPr>
              <a:t>Subconstruct</a:t>
            </a:r>
            <a:r>
              <a:rPr lang="en-US" sz="2000" b="0" i="0" u="none" strike="noStrike" cap="none">
                <a:solidFill>
                  <a:srgbClr val="000000"/>
                </a:solidFill>
                <a:latin typeface="Gill Sans"/>
                <a:ea typeface="Gill Sans"/>
                <a:cs typeface="Gill Sans"/>
                <a:sym typeface="Gill Sans"/>
              </a:rPr>
              <a:t>: Say or sign a grade-level continuous text at pace and with accuracy</a:t>
            </a:r>
            <a:endParaRPr sz="2000" b="0" i="0" u="none" strike="noStrike" cap="none">
              <a:solidFill>
                <a:srgbClr val="000000"/>
              </a:solidFill>
              <a:latin typeface="Gill Sans"/>
              <a:ea typeface="Gill Sans"/>
              <a:cs typeface="Gill Sans"/>
              <a:sym typeface="Gill Sans"/>
            </a:endParaRPr>
          </a:p>
          <a:p>
            <a:pPr marL="94234" marR="0" lvl="0" indent="0" algn="l" rtl="0">
              <a:lnSpc>
                <a:spcPct val="100000"/>
              </a:lnSpc>
              <a:spcBef>
                <a:spcPts val="600"/>
              </a:spcBef>
              <a:spcAft>
                <a:spcPts val="0"/>
              </a:spcAft>
              <a:buNone/>
            </a:pPr>
            <a:r>
              <a:rPr lang="en-US" sz="2000" b="1" i="0" u="none" strike="noStrike" cap="none">
                <a:solidFill>
                  <a:srgbClr val="000000"/>
                </a:solidFill>
                <a:latin typeface="Gill Sans"/>
                <a:ea typeface="Gill Sans"/>
                <a:cs typeface="Gill Sans"/>
                <a:sym typeface="Gill Sans"/>
              </a:rPr>
              <a:t>Knowledge or skill statement</a:t>
            </a:r>
            <a:r>
              <a:rPr lang="en-US" sz="2000" b="0" i="0" u="none" strike="noStrike" cap="none">
                <a:solidFill>
                  <a:srgbClr val="000000"/>
                </a:solidFill>
                <a:latin typeface="Gill Sans"/>
                <a:ea typeface="Gill Sans"/>
                <a:cs typeface="Gill Sans"/>
                <a:sym typeface="Gill Sans"/>
              </a:rPr>
              <a:t>: Say or sign fluently a grade-level continuous text </a:t>
            </a:r>
            <a:endParaRPr sz="2000" b="0" i="0" u="none" strike="noStrike" cap="none">
              <a:solidFill>
                <a:srgbClr val="000000"/>
              </a:solidFill>
              <a:latin typeface="Gill Sans"/>
              <a:ea typeface="Gill Sans"/>
              <a:cs typeface="Gill Sans"/>
              <a:sym typeface="Gill Sans"/>
            </a:endParaRPr>
          </a:p>
        </p:txBody>
      </p:sp>
      <p:sp>
        <p:nvSpPr>
          <p:cNvPr id="1325" name="Google Shape;1325;p26"/>
          <p:cNvSpPr txBox="1"/>
          <p:nvPr/>
        </p:nvSpPr>
        <p:spPr>
          <a:xfrm>
            <a:off x="609600" y="4172620"/>
            <a:ext cx="5120640" cy="2416046"/>
          </a:xfrm>
          <a:prstGeom prst="rect">
            <a:avLst/>
          </a:prstGeom>
          <a:noFill/>
          <a:ln>
            <a:noFill/>
          </a:ln>
        </p:spPr>
        <p:txBody>
          <a:bodyPr spcFirstLastPara="1" wrap="square" lIns="91425" tIns="91425" rIns="91425" bIns="91425" anchor="t" anchorCtr="0">
            <a:spAutoFit/>
          </a:bodyPr>
          <a:lstStyle/>
          <a:p>
            <a:pPr marL="94234" marR="0" lvl="0" indent="0" algn="l" rtl="0">
              <a:lnSpc>
                <a:spcPct val="100000"/>
              </a:lnSpc>
              <a:spcBef>
                <a:spcPts val="600"/>
              </a:spcBef>
              <a:spcAft>
                <a:spcPts val="0"/>
              </a:spcAft>
              <a:buClr>
                <a:srgbClr val="000000"/>
              </a:buClr>
              <a:buSzPts val="2116"/>
              <a:buFont typeface="Arial"/>
              <a:buNone/>
            </a:pPr>
            <a:r>
              <a:rPr lang="en-US" sz="2000" b="0" i="0" u="none" strike="noStrike" cap="none" dirty="0">
                <a:solidFill>
                  <a:srgbClr val="000000"/>
                </a:solidFill>
                <a:latin typeface="Gill Sans"/>
                <a:ea typeface="Gill Sans"/>
                <a:cs typeface="Gill Sans"/>
                <a:sym typeface="Gill Sans"/>
              </a:rPr>
              <a:t>To answer this item correctly, the learner needs to be able to decode the passage quickly (in less than a minute) and to retrieve a single piece of explicit information. Therefore, the item can be rated as “partial fit” since it requires knowledge of two different statements of knowledge and/or skill(s).</a:t>
            </a:r>
            <a:endParaRPr sz="2000" b="0" i="0" u="none" strike="noStrike" cap="none" dirty="0">
              <a:solidFill>
                <a:srgbClr val="000000"/>
              </a:solidFill>
              <a:latin typeface="Gill Sans"/>
              <a:ea typeface="Gill Sans"/>
              <a:cs typeface="Gill Sans"/>
              <a:sym typeface="Gill San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27"/>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800"/>
              <a:buNone/>
            </a:pPr>
            <a:r>
              <a:rPr lang="en-US"/>
              <a:t>EXAMPLE: NO FIT</a:t>
            </a:r>
            <a:endParaRPr/>
          </a:p>
        </p:txBody>
      </p:sp>
      <p:sp>
        <p:nvSpPr>
          <p:cNvPr id="1332" name="Google Shape;1332;p27"/>
          <p:cNvSpPr txBox="1">
            <a:spLocks noGrp="1"/>
          </p:cNvSpPr>
          <p:nvPr>
            <p:ph type="body" idx="1"/>
          </p:nvPr>
        </p:nvSpPr>
        <p:spPr>
          <a:xfrm>
            <a:off x="609600" y="1600201"/>
            <a:ext cx="5486400" cy="3777342"/>
          </a:xfrm>
          <a:prstGeom prst="rect">
            <a:avLst/>
          </a:prstGeom>
          <a:solidFill>
            <a:schemeClr val="lt1"/>
          </a:solidFill>
          <a:ln>
            <a:noFill/>
          </a:ln>
        </p:spPr>
        <p:txBody>
          <a:bodyPr spcFirstLastPara="1" wrap="square" lIns="91425" tIns="45700" rIns="91425" bIns="45700" anchor="t" anchorCtr="0">
            <a:normAutofit/>
          </a:bodyPr>
          <a:lstStyle/>
          <a:p>
            <a:pPr marL="94234" lvl="0" indent="0" algn="l" rtl="0">
              <a:lnSpc>
                <a:spcPct val="100000"/>
              </a:lnSpc>
              <a:spcBef>
                <a:spcPts val="1200"/>
              </a:spcBef>
              <a:spcAft>
                <a:spcPts val="0"/>
              </a:spcAft>
              <a:buSzPts val="2116"/>
              <a:buNone/>
            </a:pPr>
            <a:r>
              <a:rPr lang="en-US" b="1" dirty="0"/>
              <a:t>Grade and Subject</a:t>
            </a:r>
            <a:r>
              <a:rPr lang="en-US" dirty="0"/>
              <a:t>: Grade 2 Reading</a:t>
            </a:r>
            <a:endParaRPr dirty="0"/>
          </a:p>
          <a:p>
            <a:pPr marL="94234" lvl="0" indent="0" algn="l" rtl="0">
              <a:lnSpc>
                <a:spcPct val="100000"/>
              </a:lnSpc>
              <a:spcBef>
                <a:spcPts val="1200"/>
              </a:spcBef>
              <a:spcAft>
                <a:spcPts val="0"/>
              </a:spcAft>
              <a:buSzPts val="2116"/>
              <a:buNone/>
            </a:pPr>
            <a:r>
              <a:rPr lang="en-GB" b="1" dirty="0"/>
              <a:t>Which of these sentences is punctuated correctly as a question?</a:t>
            </a:r>
          </a:p>
          <a:p>
            <a:pPr marL="94234" lvl="0" indent="0" algn="l" rtl="0">
              <a:lnSpc>
                <a:spcPct val="100000"/>
              </a:lnSpc>
              <a:spcBef>
                <a:spcPts val="1200"/>
              </a:spcBef>
              <a:spcAft>
                <a:spcPts val="0"/>
              </a:spcAft>
              <a:buSzPts val="2116"/>
              <a:buNone/>
            </a:pPr>
            <a:r>
              <a:rPr lang="en-GB" dirty="0"/>
              <a:t>A.	Where is the dog!</a:t>
            </a:r>
          </a:p>
          <a:p>
            <a:pPr marL="94234" lvl="0" indent="0" algn="l" rtl="0">
              <a:lnSpc>
                <a:spcPct val="100000"/>
              </a:lnSpc>
              <a:spcBef>
                <a:spcPts val="1200"/>
              </a:spcBef>
              <a:spcAft>
                <a:spcPts val="0"/>
              </a:spcAft>
              <a:buSzPts val="2116"/>
              <a:buNone/>
            </a:pPr>
            <a:r>
              <a:rPr lang="en-GB" dirty="0"/>
              <a:t>B.	Where is the dog.</a:t>
            </a:r>
          </a:p>
          <a:p>
            <a:pPr marL="94234" lvl="0" indent="0" algn="l" rtl="0">
              <a:lnSpc>
                <a:spcPct val="100000"/>
              </a:lnSpc>
              <a:spcBef>
                <a:spcPts val="1200"/>
              </a:spcBef>
              <a:spcAft>
                <a:spcPts val="0"/>
              </a:spcAft>
              <a:buSzPts val="2116"/>
              <a:buNone/>
            </a:pPr>
            <a:r>
              <a:rPr lang="en-GB" b="1" dirty="0"/>
              <a:t>C.	Where is the dog?</a:t>
            </a:r>
          </a:p>
          <a:p>
            <a:pPr marL="94234" lvl="0" indent="0" algn="l" rtl="0">
              <a:lnSpc>
                <a:spcPct val="100000"/>
              </a:lnSpc>
              <a:spcBef>
                <a:spcPts val="1200"/>
              </a:spcBef>
              <a:spcAft>
                <a:spcPts val="0"/>
              </a:spcAft>
              <a:buSzPts val="2116"/>
              <a:buNone/>
            </a:pPr>
            <a:r>
              <a:rPr lang="en-GB" dirty="0"/>
              <a:t>D.	Where is the dog:</a:t>
            </a:r>
          </a:p>
          <a:p>
            <a:pPr marL="94234" lvl="0" indent="0" algn="l" rtl="0">
              <a:lnSpc>
                <a:spcPct val="100000"/>
              </a:lnSpc>
              <a:spcBef>
                <a:spcPts val="1200"/>
              </a:spcBef>
              <a:spcAft>
                <a:spcPts val="0"/>
              </a:spcAft>
              <a:buSzPts val="2116"/>
              <a:buNone/>
            </a:pPr>
            <a:endParaRPr lang="en-GB" b="1" dirty="0"/>
          </a:p>
        </p:txBody>
      </p:sp>
      <p:sp>
        <p:nvSpPr>
          <p:cNvPr id="1333" name="Google Shape;1333;p27"/>
          <p:cNvSpPr/>
          <p:nvPr/>
        </p:nvSpPr>
        <p:spPr>
          <a:xfrm>
            <a:off x="10968325" y="481374"/>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27"/>
          <p:cNvSpPr/>
          <p:nvPr/>
        </p:nvSpPr>
        <p:spPr>
          <a:xfrm>
            <a:off x="6618514" y="1773102"/>
            <a:ext cx="4158343" cy="1720302"/>
          </a:xfrm>
          <a:prstGeom prst="rect">
            <a:avLst/>
          </a:prstGeom>
          <a:noFill/>
          <a:ln>
            <a:noFill/>
          </a:ln>
        </p:spPr>
        <p:txBody>
          <a:bodyPr spcFirstLastPara="1" wrap="square" lIns="91425" tIns="45700" rIns="91425" bIns="45700" anchor="t" anchorCtr="0">
            <a:spAutoFit/>
          </a:bodyPr>
          <a:lstStyle/>
          <a:p>
            <a:pPr marL="94234" marR="0" lvl="0" indent="0" algn="l" rtl="0">
              <a:lnSpc>
                <a:spcPct val="100000"/>
              </a:lnSpc>
              <a:spcBef>
                <a:spcPts val="0"/>
              </a:spcBef>
              <a:spcAft>
                <a:spcPts val="0"/>
              </a:spcAft>
              <a:buClr>
                <a:srgbClr val="000000"/>
              </a:buClr>
              <a:buSzPts val="2116"/>
              <a:buFont typeface="Arial"/>
              <a:buNone/>
            </a:pPr>
            <a:r>
              <a:rPr lang="en-US" sz="2116" b="0" i="0" u="none" strike="noStrike" cap="none" dirty="0">
                <a:solidFill>
                  <a:srgbClr val="000000"/>
                </a:solidFill>
                <a:latin typeface="Gill Sans"/>
                <a:ea typeface="Gill Sans"/>
                <a:cs typeface="Gill Sans"/>
                <a:sym typeface="Gill Sans"/>
              </a:rPr>
              <a:t>This item is a “no fit” item, as it requires the learner to explicitly demonstrate their attainment in relation to punctuation, which is not referenced in the GPF</a:t>
            </a:r>
            <a:endParaRPr dirty="0"/>
          </a:p>
        </p:txBody>
      </p:sp>
      <p:pic>
        <p:nvPicPr>
          <p:cNvPr id="2" name="Picture 1" descr="A black and white logo&#10;&#10;Description automatically generated with low confidence">
            <a:extLst>
              <a:ext uri="{FF2B5EF4-FFF2-40B4-BE49-F238E27FC236}">
                <a16:creationId xmlns:a16="http://schemas.microsoft.com/office/drawing/2014/main" id="{000492C2-6098-C5E3-3E3E-2E9A9F005E4A}"/>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
          <p:cNvSpPr txBox="1">
            <a:spLocks noGrp="1"/>
          </p:cNvSpPr>
          <p:nvPr>
            <p:ph type="title"/>
          </p:nvPr>
        </p:nvSpPr>
        <p:spPr/>
        <p:txBody>
          <a:bodyPr/>
          <a:lstStyle/>
          <a:p>
            <a:pPr lvl="0"/>
            <a:r>
              <a:rPr lang="en-US" dirty="0"/>
              <a:t>WELCOME AND INTRODUCTIONS</a:t>
            </a:r>
          </a:p>
        </p:txBody>
      </p:sp>
      <p:sp>
        <p:nvSpPr>
          <p:cNvPr id="357" name="Google Shape;357;p3"/>
          <p:cNvSpPr txBox="1">
            <a:spLocks noGrp="1"/>
          </p:cNvSpPr>
          <p:nvPr>
            <p:ph type="body" idx="1"/>
          </p:nvPr>
        </p:nvSpPr>
        <p:spPr/>
        <p:txBody>
          <a:bodyPr/>
          <a:lstStyle/>
          <a:p>
            <a:pPr marL="94234" lvl="0" indent="0">
              <a:buNone/>
            </a:pPr>
            <a:r>
              <a:rPr lang="en-US" b="1" dirty="0"/>
              <a:t>Workshop Participants</a:t>
            </a:r>
          </a:p>
          <a:p>
            <a:pPr lvl="0"/>
            <a:r>
              <a:rPr lang="en-US" dirty="0"/>
              <a:t>Ministry of Education (MOE) officials—[name, location, position]</a:t>
            </a:r>
          </a:p>
          <a:p>
            <a:pPr lvl="0"/>
            <a:r>
              <a:rPr lang="en-US" dirty="0"/>
              <a:t>Government assessment officials—[name, location, position]</a:t>
            </a:r>
          </a:p>
          <a:p>
            <a:pPr lvl="0"/>
            <a:r>
              <a:rPr lang="en-US" dirty="0"/>
              <a:t>Panelists—[name, location, position]</a:t>
            </a:r>
          </a:p>
          <a:p>
            <a:pPr lvl="0"/>
            <a:r>
              <a:rPr lang="en-US" dirty="0"/>
              <a:t>Resource persons/observers—[name, location, position]</a:t>
            </a:r>
          </a:p>
          <a:p>
            <a:pPr lvl="0"/>
            <a:endParaRPr lang="en-US" dirty="0"/>
          </a:p>
        </p:txBody>
      </p:sp>
      <p:sp>
        <p:nvSpPr>
          <p:cNvPr id="359" name="Google Shape;359;p3"/>
          <p:cNvSpPr/>
          <p:nvPr/>
        </p:nvSpPr>
        <p:spPr>
          <a:xfrm>
            <a:off x="10968325" y="51380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C8664FD0-93EC-EB6C-575E-424A0076F801}"/>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28"/>
          <p:cNvSpPr txBox="1">
            <a:spLocks noGrp="1"/>
          </p:cNvSpPr>
          <p:nvPr>
            <p:ph type="title"/>
          </p:nvPr>
        </p:nvSpPr>
        <p:spPr/>
        <p:txBody>
          <a:bodyPr/>
          <a:lstStyle/>
          <a:p>
            <a:pPr lvl="0"/>
            <a:r>
              <a:rPr lang="en-US"/>
              <a:t>ALIGNMENT RATING FORM</a:t>
            </a:r>
          </a:p>
        </p:txBody>
      </p:sp>
      <p:graphicFrame>
        <p:nvGraphicFramePr>
          <p:cNvPr id="6" name="Table 5"/>
          <p:cNvGraphicFramePr>
            <a:graphicFrameLocks noGrp="1"/>
          </p:cNvGraphicFramePr>
          <p:nvPr/>
        </p:nvGraphicFramePr>
        <p:xfrm>
          <a:off x="659892" y="1550035"/>
          <a:ext cx="10872216" cy="4998720"/>
        </p:xfrm>
        <a:graphic>
          <a:graphicData uri="http://schemas.openxmlformats.org/drawingml/2006/table">
            <a:tbl>
              <a:tblPr firstRow="1" firstCol="1" bandRow="1"/>
              <a:tblGrid>
                <a:gridCol w="788143">
                  <a:extLst>
                    <a:ext uri="{9D8B030D-6E8A-4147-A177-3AD203B41FA5}">
                      <a16:colId xmlns:a16="http://schemas.microsoft.com/office/drawing/2014/main" val="3231172914"/>
                    </a:ext>
                  </a:extLst>
                </a:gridCol>
                <a:gridCol w="671809">
                  <a:extLst>
                    <a:ext uri="{9D8B030D-6E8A-4147-A177-3AD203B41FA5}">
                      <a16:colId xmlns:a16="http://schemas.microsoft.com/office/drawing/2014/main" val="1393085120"/>
                    </a:ext>
                  </a:extLst>
                </a:gridCol>
                <a:gridCol w="922968">
                  <a:extLst>
                    <a:ext uri="{9D8B030D-6E8A-4147-A177-3AD203B41FA5}">
                      <a16:colId xmlns:a16="http://schemas.microsoft.com/office/drawing/2014/main" val="1763549315"/>
                    </a:ext>
                  </a:extLst>
                </a:gridCol>
                <a:gridCol w="1240382">
                  <a:extLst>
                    <a:ext uri="{9D8B030D-6E8A-4147-A177-3AD203B41FA5}">
                      <a16:colId xmlns:a16="http://schemas.microsoft.com/office/drawing/2014/main" val="3552534380"/>
                    </a:ext>
                  </a:extLst>
                </a:gridCol>
                <a:gridCol w="1883685">
                  <a:extLst>
                    <a:ext uri="{9D8B030D-6E8A-4147-A177-3AD203B41FA5}">
                      <a16:colId xmlns:a16="http://schemas.microsoft.com/office/drawing/2014/main" val="2263652372"/>
                    </a:ext>
                  </a:extLst>
                </a:gridCol>
                <a:gridCol w="470903">
                  <a:extLst>
                    <a:ext uri="{9D8B030D-6E8A-4147-A177-3AD203B41FA5}">
                      <a16:colId xmlns:a16="http://schemas.microsoft.com/office/drawing/2014/main" val="186268428"/>
                    </a:ext>
                  </a:extLst>
                </a:gridCol>
                <a:gridCol w="692437">
                  <a:extLst>
                    <a:ext uri="{9D8B030D-6E8A-4147-A177-3AD203B41FA5}">
                      <a16:colId xmlns:a16="http://schemas.microsoft.com/office/drawing/2014/main" val="4153488222"/>
                    </a:ext>
                  </a:extLst>
                </a:gridCol>
                <a:gridCol w="804322">
                  <a:extLst>
                    <a:ext uri="{9D8B030D-6E8A-4147-A177-3AD203B41FA5}">
                      <a16:colId xmlns:a16="http://schemas.microsoft.com/office/drawing/2014/main" val="3294519948"/>
                    </a:ext>
                  </a:extLst>
                </a:gridCol>
                <a:gridCol w="1074740">
                  <a:extLst>
                    <a:ext uri="{9D8B030D-6E8A-4147-A177-3AD203B41FA5}">
                      <a16:colId xmlns:a16="http://schemas.microsoft.com/office/drawing/2014/main" val="2509277406"/>
                    </a:ext>
                  </a:extLst>
                </a:gridCol>
                <a:gridCol w="1756566">
                  <a:extLst>
                    <a:ext uri="{9D8B030D-6E8A-4147-A177-3AD203B41FA5}">
                      <a16:colId xmlns:a16="http://schemas.microsoft.com/office/drawing/2014/main" val="2200726179"/>
                    </a:ext>
                  </a:extLst>
                </a:gridCol>
                <a:gridCol w="566261">
                  <a:extLst>
                    <a:ext uri="{9D8B030D-6E8A-4147-A177-3AD203B41FA5}">
                      <a16:colId xmlns:a16="http://schemas.microsoft.com/office/drawing/2014/main" val="2614626289"/>
                    </a:ext>
                  </a:extLst>
                </a:gridCol>
              </a:tblGrid>
              <a:tr h="0">
                <a:tc gridSpan="6">
                  <a:txBody>
                    <a:bodyPr/>
                    <a:lstStyle/>
                    <a:p>
                      <a:pPr marL="0" marR="0">
                        <a:spcBef>
                          <a:spcPts val="100"/>
                        </a:spcBef>
                        <a:spcAft>
                          <a:spcPts val="100"/>
                        </a:spcAft>
                      </a:pPr>
                      <a:r>
                        <a:rPr lang="en-US" sz="1000" b="1" dirty="0">
                          <a:solidFill>
                            <a:srgbClr val="000000"/>
                          </a:solidFill>
                          <a:effectLst/>
                          <a:latin typeface="Arial" panose="020B0604020202020204" pitchFamily="34" charset="0"/>
                          <a:ea typeface="Gill Sans" panose="020B0604020202020204" charset="0"/>
                        </a:rPr>
                        <a:t> </a:t>
                      </a:r>
                    </a:p>
                  </a:txBody>
                  <a:tcPr marL="18415" marR="18415" marT="0" marB="0" anchor="b">
                    <a:lnL>
                      <a:noFill/>
                    </a:lnL>
                    <a:lnR w="19050" cap="flat" cmpd="sng" algn="ctr">
                      <a:solidFill>
                        <a:srgbClr val="8D2846"/>
                      </a:solidFill>
                      <a:prstDash val="solid"/>
                      <a:round/>
                      <a:headEnd type="none" w="med" len="med"/>
                      <a:tailEnd type="none" w="med" len="med"/>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100"/>
                        </a:spcBef>
                        <a:spcAft>
                          <a:spcPts val="100"/>
                        </a:spcAft>
                      </a:pPr>
                      <a:r>
                        <a:rPr lang="en-US" sz="1000" b="1" dirty="0">
                          <a:solidFill>
                            <a:srgbClr val="8D2846"/>
                          </a:solidFill>
                          <a:effectLst/>
                          <a:latin typeface="Arial" panose="020B0604020202020204" pitchFamily="34" charset="0"/>
                          <a:ea typeface="Gill Sans" panose="020B0604020202020204" charset="0"/>
                        </a:rPr>
                        <a:t>These columns are only required where there is partial fit. You can use these to record any other domains, constructs, and subconstructs that relate to the item.</a:t>
                      </a:r>
                      <a:endParaRPr lang="en-US" sz="1000" b="1" dirty="0">
                        <a:solidFill>
                          <a:srgbClr val="000000"/>
                        </a:solidFill>
                        <a:effectLst/>
                        <a:latin typeface="Arial" panose="020B0604020202020204" pitchFamily="34" charset="0"/>
                        <a:ea typeface="Gill Sans" panose="020B0604020202020204" charset="0"/>
                      </a:endParaRPr>
                    </a:p>
                  </a:txBody>
                  <a:tcPr marL="18415" marR="18415" marT="0" marB="0" anchor="b">
                    <a:lnL w="19050" cap="flat" cmpd="sng" algn="ctr">
                      <a:solidFill>
                        <a:srgbClr val="8D2846"/>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0865146"/>
                  </a:ext>
                </a:extLst>
              </a:tr>
              <a:tr h="0">
                <a:tc>
                  <a:txBody>
                    <a:bodyPr/>
                    <a:lstStyle/>
                    <a:p>
                      <a:pPr marL="0" marR="0">
                        <a:spcBef>
                          <a:spcPts val="200"/>
                        </a:spcBef>
                        <a:spcAft>
                          <a:spcPts val="200"/>
                        </a:spcAft>
                      </a:pPr>
                      <a:r>
                        <a:rPr lang="en-US" sz="1100" b="1" dirty="0">
                          <a:solidFill>
                            <a:srgbClr val="FFFFFF"/>
                          </a:solidFill>
                          <a:effectLst/>
                          <a:latin typeface="Arial" panose="020B0604020202020204" pitchFamily="34" charset="0"/>
                          <a:ea typeface="Gill Sans" panose="020B0604020202020204" charset="0"/>
                        </a:rPr>
                        <a:t>Question</a:t>
                      </a:r>
                      <a:endParaRPr lang="en-US" sz="1100" b="1" dirty="0">
                        <a:solidFill>
                          <a:srgbClr val="000000"/>
                        </a:solidFill>
                        <a:effectLst/>
                        <a:latin typeface="Arial" panose="020B0604020202020204" pitchFamily="34" charset="0"/>
                        <a:ea typeface="Gill Sans" panose="020B0604020202020204" charset="0"/>
                      </a:endParaRPr>
                    </a:p>
                  </a:txBody>
                  <a:tcPr marL="18415" marR="18415" marT="0" marB="0" anchor="ctr">
                    <a:lnL>
                      <a:noFill/>
                    </a:lnL>
                    <a:lnR w="12700" cap="flat" cmpd="sng" algn="ctr">
                      <a:solidFill>
                        <a:schemeClr val="accent3"/>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solidFill>
                      <a:srgbClr val="651D32"/>
                    </a:solidFill>
                  </a:tcPr>
                </a:tc>
                <a:tc>
                  <a:txBody>
                    <a:bodyPr/>
                    <a:lstStyle/>
                    <a:p>
                      <a:pPr marL="0" marR="0">
                        <a:spcBef>
                          <a:spcPts val="200"/>
                        </a:spcBef>
                        <a:spcAft>
                          <a:spcPts val="200"/>
                        </a:spcAft>
                      </a:pPr>
                      <a:r>
                        <a:rPr lang="en-US" sz="1100" b="1">
                          <a:solidFill>
                            <a:srgbClr val="FFFFFF"/>
                          </a:solidFill>
                          <a:effectLst/>
                          <a:latin typeface="Arial" panose="020B0604020202020204" pitchFamily="34" charset="0"/>
                          <a:ea typeface="Gill Sans" panose="020B0604020202020204" charset="0"/>
                        </a:rPr>
                        <a:t>Domain</a:t>
                      </a:r>
                      <a:endParaRPr lang="en-US" sz="1100" b="1">
                        <a:solidFill>
                          <a:srgbClr val="000000"/>
                        </a:solidFill>
                        <a:effectLst/>
                        <a:latin typeface="Arial" panose="020B0604020202020204" pitchFamily="34" charset="0"/>
                        <a:ea typeface="Gill Sans" panose="020B0604020202020204" charset="0"/>
                      </a:endParaRPr>
                    </a:p>
                  </a:txBody>
                  <a:tcPr marL="18415" marR="1841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solidFill>
                      <a:srgbClr val="651D32"/>
                    </a:solidFill>
                  </a:tcPr>
                </a:tc>
                <a:tc>
                  <a:txBody>
                    <a:bodyPr/>
                    <a:lstStyle/>
                    <a:p>
                      <a:pPr marL="0" marR="0">
                        <a:spcBef>
                          <a:spcPts val="200"/>
                        </a:spcBef>
                        <a:spcAft>
                          <a:spcPts val="200"/>
                        </a:spcAft>
                      </a:pPr>
                      <a:r>
                        <a:rPr lang="en-US" sz="1100" b="1">
                          <a:solidFill>
                            <a:srgbClr val="FFFFFF"/>
                          </a:solidFill>
                          <a:effectLst/>
                          <a:latin typeface="Arial" panose="020B0604020202020204" pitchFamily="34" charset="0"/>
                          <a:ea typeface="Gill Sans" panose="020B0604020202020204" charset="0"/>
                        </a:rPr>
                        <a:t>Construct reference</a:t>
                      </a:r>
                      <a:endParaRPr lang="en-US" sz="1100" b="1">
                        <a:solidFill>
                          <a:srgbClr val="000000"/>
                        </a:solidFill>
                        <a:effectLst/>
                        <a:latin typeface="Arial" panose="020B0604020202020204" pitchFamily="34" charset="0"/>
                        <a:ea typeface="Gill Sans" panose="020B0604020202020204" charset="0"/>
                      </a:endParaRPr>
                    </a:p>
                  </a:txBody>
                  <a:tcPr marL="18415" marR="1841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solidFill>
                      <a:srgbClr val="651D32"/>
                    </a:solidFill>
                  </a:tcPr>
                </a:tc>
                <a:tc>
                  <a:txBody>
                    <a:bodyPr/>
                    <a:lstStyle/>
                    <a:p>
                      <a:pPr marL="0" marR="0">
                        <a:spcBef>
                          <a:spcPts val="200"/>
                        </a:spcBef>
                        <a:spcAft>
                          <a:spcPts val="200"/>
                        </a:spcAft>
                      </a:pPr>
                      <a:r>
                        <a:rPr lang="en-US" sz="1100" b="1">
                          <a:solidFill>
                            <a:srgbClr val="FFFFFF"/>
                          </a:solidFill>
                          <a:effectLst/>
                          <a:latin typeface="Arial" panose="020B0604020202020204" pitchFamily="34" charset="0"/>
                          <a:ea typeface="Gill Sans" panose="020B0604020202020204" charset="0"/>
                        </a:rPr>
                        <a:t>Subconstruct reference</a:t>
                      </a:r>
                      <a:endParaRPr lang="en-US" sz="1100" b="1">
                        <a:solidFill>
                          <a:srgbClr val="000000"/>
                        </a:solidFill>
                        <a:effectLst/>
                        <a:latin typeface="Arial" panose="020B0604020202020204" pitchFamily="34" charset="0"/>
                        <a:ea typeface="Gill Sans" panose="020B0604020202020204" charset="0"/>
                      </a:endParaRPr>
                    </a:p>
                  </a:txBody>
                  <a:tcPr marL="18415" marR="1841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solidFill>
                      <a:srgbClr val="651D32"/>
                    </a:solidFill>
                  </a:tcPr>
                </a:tc>
                <a:tc>
                  <a:txBody>
                    <a:bodyPr/>
                    <a:lstStyle/>
                    <a:p>
                      <a:pPr marL="0" marR="0">
                        <a:spcBef>
                          <a:spcPts val="200"/>
                        </a:spcBef>
                        <a:spcAft>
                          <a:spcPts val="200"/>
                        </a:spcAft>
                      </a:pPr>
                      <a:r>
                        <a:rPr lang="en-US" sz="1100" b="1">
                          <a:solidFill>
                            <a:srgbClr val="FFFFFF"/>
                          </a:solidFill>
                          <a:effectLst/>
                          <a:latin typeface="Arial" panose="020B0604020202020204" pitchFamily="34" charset="0"/>
                          <a:ea typeface="Gill Sans" panose="020B0604020202020204" charset="0"/>
                        </a:rPr>
                        <a:t>Knowledge or skill</a:t>
                      </a:r>
                      <a:endParaRPr lang="en-US" sz="1100" b="1">
                        <a:solidFill>
                          <a:srgbClr val="000000"/>
                        </a:solidFill>
                        <a:effectLst/>
                        <a:latin typeface="Arial" panose="020B0604020202020204" pitchFamily="34" charset="0"/>
                        <a:ea typeface="Gill Sans" panose="020B0604020202020204" charset="0"/>
                      </a:endParaRPr>
                    </a:p>
                  </a:txBody>
                  <a:tcPr marL="18415" marR="1841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solidFill>
                      <a:srgbClr val="651D32"/>
                    </a:solidFill>
                  </a:tcPr>
                </a:tc>
                <a:tc>
                  <a:txBody>
                    <a:bodyPr/>
                    <a:lstStyle/>
                    <a:p>
                      <a:pPr marL="0" marR="0">
                        <a:spcBef>
                          <a:spcPts val="200"/>
                        </a:spcBef>
                        <a:spcAft>
                          <a:spcPts val="200"/>
                        </a:spcAft>
                      </a:pPr>
                      <a:r>
                        <a:rPr lang="en-US" sz="1100" b="1">
                          <a:solidFill>
                            <a:srgbClr val="FFFFFF"/>
                          </a:solidFill>
                          <a:effectLst/>
                          <a:latin typeface="Arial" panose="020B0604020202020204" pitchFamily="34" charset="0"/>
                          <a:ea typeface="Gill Sans" panose="020B0604020202020204" charset="0"/>
                        </a:rPr>
                        <a:t>Fit</a:t>
                      </a:r>
                      <a:endParaRPr lang="en-US" sz="1100" b="1">
                        <a:solidFill>
                          <a:srgbClr val="000000"/>
                        </a:solidFill>
                        <a:effectLst/>
                        <a:latin typeface="Arial" panose="020B0604020202020204" pitchFamily="34" charset="0"/>
                        <a:ea typeface="Gill Sans" panose="020B0604020202020204" charset="0"/>
                      </a:endParaRPr>
                    </a:p>
                  </a:txBody>
                  <a:tcPr marL="18415" marR="18415" marT="0" marB="0" anchor="ctr">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solidFill>
                      <a:srgbClr val="651D32"/>
                    </a:solidFill>
                  </a:tcPr>
                </a:tc>
                <a:tc>
                  <a:txBody>
                    <a:bodyPr/>
                    <a:lstStyle/>
                    <a:p>
                      <a:pPr marL="0" marR="0">
                        <a:spcBef>
                          <a:spcPts val="200"/>
                        </a:spcBef>
                        <a:spcAft>
                          <a:spcPts val="200"/>
                        </a:spcAft>
                      </a:pPr>
                      <a:r>
                        <a:rPr lang="en-US" sz="1100" b="1" dirty="0">
                          <a:solidFill>
                            <a:srgbClr val="FFFFFF"/>
                          </a:solidFill>
                          <a:effectLst/>
                          <a:latin typeface="Arial" panose="020B0604020202020204" pitchFamily="34" charset="0"/>
                          <a:ea typeface="Gill Sans" panose="020B0604020202020204" charset="0"/>
                        </a:rPr>
                        <a:t>Domain</a:t>
                      </a:r>
                      <a:endParaRPr lang="en-US" sz="1100" b="1" dirty="0">
                        <a:solidFill>
                          <a:srgbClr val="000000"/>
                        </a:solidFill>
                        <a:effectLst/>
                        <a:latin typeface="Arial" panose="020B0604020202020204" pitchFamily="34" charset="0"/>
                        <a:ea typeface="Gill Sans" panose="020B0604020202020204" charset="0"/>
                      </a:endParaRPr>
                    </a:p>
                  </a:txBody>
                  <a:tcPr marL="18415" marR="18415" marT="0" marB="0" anchor="ctr">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solidFill>
                      <a:srgbClr val="651D32"/>
                    </a:solidFill>
                  </a:tcPr>
                </a:tc>
                <a:tc>
                  <a:txBody>
                    <a:bodyPr/>
                    <a:lstStyle/>
                    <a:p>
                      <a:pPr marL="0" marR="0">
                        <a:spcBef>
                          <a:spcPts val="200"/>
                        </a:spcBef>
                        <a:spcAft>
                          <a:spcPts val="200"/>
                        </a:spcAft>
                      </a:pPr>
                      <a:r>
                        <a:rPr lang="en-US" sz="1100" b="1">
                          <a:solidFill>
                            <a:srgbClr val="FFFFFF"/>
                          </a:solidFill>
                          <a:effectLst/>
                          <a:latin typeface="Arial" panose="020B0604020202020204" pitchFamily="34" charset="0"/>
                          <a:ea typeface="Gill Sans" panose="020B0604020202020204" charset="0"/>
                        </a:rPr>
                        <a:t>Construct reference</a:t>
                      </a:r>
                      <a:endParaRPr lang="en-US" sz="1100" b="1">
                        <a:solidFill>
                          <a:srgbClr val="000000"/>
                        </a:solidFill>
                        <a:effectLst/>
                        <a:latin typeface="Arial" panose="020B0604020202020204" pitchFamily="34" charset="0"/>
                        <a:ea typeface="Gill Sans" panose="020B0604020202020204" charset="0"/>
                      </a:endParaRPr>
                    </a:p>
                  </a:txBody>
                  <a:tcPr marL="18415" marR="1841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solidFill>
                      <a:srgbClr val="651D32"/>
                    </a:solidFill>
                  </a:tcPr>
                </a:tc>
                <a:tc>
                  <a:txBody>
                    <a:bodyPr/>
                    <a:lstStyle/>
                    <a:p>
                      <a:pPr marL="0" marR="0">
                        <a:spcBef>
                          <a:spcPts val="200"/>
                        </a:spcBef>
                        <a:spcAft>
                          <a:spcPts val="200"/>
                        </a:spcAft>
                      </a:pPr>
                      <a:r>
                        <a:rPr lang="en-US" sz="1100" b="1" dirty="0">
                          <a:solidFill>
                            <a:srgbClr val="FFFFFF"/>
                          </a:solidFill>
                          <a:effectLst/>
                          <a:latin typeface="Arial" panose="020B0604020202020204" pitchFamily="34" charset="0"/>
                          <a:ea typeface="Gill Sans" panose="020B0604020202020204" charset="0"/>
                        </a:rPr>
                        <a:t>Subconstruct reference</a:t>
                      </a:r>
                      <a:endParaRPr lang="en-US" sz="1100" b="1" dirty="0">
                        <a:solidFill>
                          <a:srgbClr val="000000"/>
                        </a:solidFill>
                        <a:effectLst/>
                        <a:latin typeface="Arial" panose="020B0604020202020204" pitchFamily="34" charset="0"/>
                        <a:ea typeface="Gill Sans" panose="020B0604020202020204" charset="0"/>
                      </a:endParaRPr>
                    </a:p>
                  </a:txBody>
                  <a:tcPr marL="18415" marR="1841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solidFill>
                      <a:srgbClr val="651D32"/>
                    </a:solidFill>
                  </a:tcPr>
                </a:tc>
                <a:tc>
                  <a:txBody>
                    <a:bodyPr/>
                    <a:lstStyle/>
                    <a:p>
                      <a:pPr marL="0" marR="0">
                        <a:spcBef>
                          <a:spcPts val="200"/>
                        </a:spcBef>
                        <a:spcAft>
                          <a:spcPts val="200"/>
                        </a:spcAft>
                      </a:pPr>
                      <a:r>
                        <a:rPr lang="en-US" sz="1100" b="1" dirty="0">
                          <a:solidFill>
                            <a:srgbClr val="FFFFFF"/>
                          </a:solidFill>
                          <a:effectLst/>
                          <a:latin typeface="Arial" panose="020B0604020202020204" pitchFamily="34" charset="0"/>
                          <a:ea typeface="Gill Sans" panose="020B0604020202020204" charset="0"/>
                        </a:rPr>
                        <a:t>Knowledge or skill</a:t>
                      </a:r>
                      <a:endParaRPr lang="en-US" sz="1100" b="1" dirty="0">
                        <a:solidFill>
                          <a:srgbClr val="000000"/>
                        </a:solidFill>
                        <a:effectLst/>
                        <a:latin typeface="Arial" panose="020B0604020202020204" pitchFamily="34" charset="0"/>
                        <a:ea typeface="Gill Sans" panose="020B0604020202020204" charset="0"/>
                      </a:endParaRPr>
                    </a:p>
                  </a:txBody>
                  <a:tcPr marL="18415" marR="1841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solidFill>
                      <a:srgbClr val="651D32"/>
                    </a:solidFill>
                  </a:tcPr>
                </a:tc>
                <a:tc>
                  <a:txBody>
                    <a:bodyPr/>
                    <a:lstStyle/>
                    <a:p>
                      <a:pPr marL="0" marR="0">
                        <a:spcBef>
                          <a:spcPts val="200"/>
                        </a:spcBef>
                        <a:spcAft>
                          <a:spcPts val="200"/>
                        </a:spcAft>
                      </a:pPr>
                      <a:r>
                        <a:rPr lang="en-US" sz="1100" b="1" dirty="0">
                          <a:solidFill>
                            <a:srgbClr val="FFFFFF"/>
                          </a:solidFill>
                          <a:effectLst/>
                          <a:latin typeface="Arial" panose="020B0604020202020204" pitchFamily="34" charset="0"/>
                          <a:ea typeface="Gill Sans" panose="020B0604020202020204" charset="0"/>
                        </a:rPr>
                        <a:t>Fit</a:t>
                      </a:r>
                      <a:endParaRPr lang="en-US" sz="1100" b="1" dirty="0">
                        <a:solidFill>
                          <a:srgbClr val="000000"/>
                        </a:solidFill>
                        <a:effectLst/>
                        <a:latin typeface="Arial" panose="020B0604020202020204" pitchFamily="34" charset="0"/>
                        <a:ea typeface="Gill Sans" panose="020B0604020202020204" charset="0"/>
                      </a:endParaRPr>
                    </a:p>
                  </a:txBody>
                  <a:tcPr marL="18415" marR="18415" marT="0" marB="0" anchor="ctr">
                    <a:lnL w="12700" cap="flat" cmpd="sng" algn="ctr">
                      <a:solidFill>
                        <a:schemeClr val="accent3"/>
                      </a:solidFill>
                      <a:prstDash val="solid"/>
                      <a:round/>
                      <a:headEnd type="none" w="med" len="med"/>
                      <a:tailEnd type="none" w="med" len="med"/>
                    </a:lnL>
                    <a:lnR>
                      <a:noFill/>
                    </a:lnR>
                    <a:lnT>
                      <a:noFill/>
                    </a:lnT>
                    <a:lnB w="12700" cap="flat" cmpd="sng" algn="ctr">
                      <a:solidFill>
                        <a:schemeClr val="accent3"/>
                      </a:solidFill>
                      <a:prstDash val="solid"/>
                      <a:round/>
                      <a:headEnd type="none" w="med" len="med"/>
                      <a:tailEnd type="none" w="med" len="med"/>
                    </a:lnB>
                    <a:solidFill>
                      <a:srgbClr val="651D32"/>
                    </a:solidFill>
                  </a:tcPr>
                </a:tc>
                <a:extLst>
                  <a:ext uri="{0D108BD9-81ED-4DB2-BD59-A6C34878D82A}">
                    <a16:rowId xmlns:a16="http://schemas.microsoft.com/office/drawing/2014/main" val="2550364671"/>
                  </a:ext>
                </a:extLst>
              </a:tr>
              <a:tr h="7366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1</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3842013778"/>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2</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2431098606"/>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3</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2785078516"/>
                  </a:ext>
                </a:extLst>
              </a:tr>
              <a:tr h="0">
                <a:tc>
                  <a:txBody>
                    <a:bodyPr/>
                    <a:lstStyle/>
                    <a:p>
                      <a:pPr marL="0" marR="0" algn="ctr">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4</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3888924799"/>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5</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98792439"/>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6</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2368932593"/>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7</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4070665090"/>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8</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253400044"/>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9</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880004556"/>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10</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723147446"/>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11</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3389137961"/>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12</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2620804448"/>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13</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1045701211"/>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14</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3248215068"/>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15</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460859006"/>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16</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1690877452"/>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17</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1537797349"/>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18</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4004495228"/>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19</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80028898"/>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20</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2106773017"/>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21</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3288626251"/>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22</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125293162"/>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23</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3615349233"/>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24</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2008606972"/>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25</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3964783490"/>
                  </a:ext>
                </a:extLst>
              </a:tr>
              <a:tr h="0">
                <a:tc>
                  <a:txBody>
                    <a:bodyPr/>
                    <a:lstStyle/>
                    <a:p>
                      <a:pPr marL="0" marR="0" algn="ctr">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26</a:t>
                      </a:r>
                    </a:p>
                  </a:txBody>
                  <a:tcPr marL="18415" marR="18415"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9050" cap="flat" cmpd="sng" algn="ctr">
                      <a:solidFill>
                        <a:srgbClr val="8D2846"/>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9050" cap="flat" cmpd="sng" algn="ctr">
                      <a:solidFill>
                        <a:srgbClr val="8D2846"/>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marL="0" marR="0">
                        <a:spcBef>
                          <a:spcPts val="150"/>
                        </a:spcBef>
                        <a:spcAft>
                          <a:spcPts val="150"/>
                        </a:spcAft>
                      </a:pPr>
                      <a:r>
                        <a:rPr lang="en-US" sz="1100" dirty="0">
                          <a:solidFill>
                            <a:srgbClr val="000000"/>
                          </a:solidFill>
                          <a:effectLst/>
                          <a:latin typeface="Arial" panose="020B0604020202020204" pitchFamily="34" charset="0"/>
                          <a:ea typeface="Gill Sans" panose="020B0604020202020204" charset="0"/>
                        </a:rPr>
                        <a:t> </a:t>
                      </a:r>
                    </a:p>
                  </a:txBody>
                  <a:tcPr marL="18415" marR="18415"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a16="http://schemas.microsoft.com/office/drawing/2014/main" val="1336598380"/>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144"/>
          <p:cNvSpPr txBox="1">
            <a:spLocks noGrp="1"/>
          </p:cNvSpPr>
          <p:nvPr>
            <p:ph type="title"/>
          </p:nvPr>
        </p:nvSpPr>
        <p:spPr/>
        <p:txBody>
          <a:bodyPr/>
          <a:lstStyle/>
          <a:p>
            <a:pPr lvl="0"/>
            <a:r>
              <a:rPr lang="en-US"/>
              <a:t>BREADTH AND DEPTH ALIGNMENT LEVELS</a:t>
            </a:r>
          </a:p>
        </p:txBody>
      </p:sp>
      <p:sp>
        <p:nvSpPr>
          <p:cNvPr id="954" name="Google Shape;954;p144"/>
          <p:cNvSpPr txBox="1">
            <a:spLocks noGrp="1"/>
          </p:cNvSpPr>
          <p:nvPr>
            <p:ph type="body" idx="1"/>
          </p:nvPr>
        </p:nvSpPr>
        <p:spPr/>
        <p:txBody>
          <a:bodyPr/>
          <a:lstStyle/>
          <a:p>
            <a:pPr marL="94234" lvl="0" indent="0">
              <a:buNone/>
            </a:pPr>
            <a:r>
              <a:rPr lang="en-US" b="1" dirty="0"/>
              <a:t>Once the alignment task is complete, we will look at the breadth and depth of the alignment to the GPF:</a:t>
            </a:r>
          </a:p>
          <a:p>
            <a:pPr marL="94234" lvl="0" indent="0">
              <a:buNone/>
            </a:pPr>
            <a:endParaRPr lang="en-US" b="1" dirty="0"/>
          </a:p>
          <a:p>
            <a:r>
              <a:rPr lang="en-US" b="1" dirty="0"/>
              <a:t>Depth </a:t>
            </a:r>
            <a:r>
              <a:rPr lang="en-US" dirty="0"/>
              <a:t>relates to how many of the domains are covered in the assessment</a:t>
            </a:r>
          </a:p>
          <a:p>
            <a:endParaRPr lang="en-US" dirty="0"/>
          </a:p>
          <a:p>
            <a:pPr lvl="0"/>
            <a:r>
              <a:rPr lang="en-US" b="1" dirty="0"/>
              <a:t>Breadth</a:t>
            </a:r>
            <a:r>
              <a:rPr lang="en-US" dirty="0"/>
              <a:t> relates to how many of the subconstructs in the GPF are covered in the assessment</a:t>
            </a:r>
            <a:endParaRPr lang="en-US" b="1" dirty="0"/>
          </a:p>
          <a:p>
            <a:pPr lvl="0"/>
            <a:endParaRPr lang="en-US" b="1" dirty="0"/>
          </a:p>
          <a:p>
            <a:pPr marL="94234" lvl="0" indent="0">
              <a:buNone/>
            </a:pPr>
            <a:r>
              <a:rPr lang="en-US" b="1" dirty="0"/>
              <a:t>The assessment needs to be suitably aligned to enable reporting against SDG 4.1.1</a:t>
            </a:r>
            <a:endParaRPr lang="en-US" dirty="0"/>
          </a:p>
        </p:txBody>
      </p:sp>
      <p:pic>
        <p:nvPicPr>
          <p:cNvPr id="2" name="Picture 1" descr="A black and white logo&#10;&#10;Description automatically generated with low confidence">
            <a:extLst>
              <a:ext uri="{FF2B5EF4-FFF2-40B4-BE49-F238E27FC236}">
                <a16:creationId xmlns:a16="http://schemas.microsoft.com/office/drawing/2014/main" id="{5E42311C-A648-5D2F-B431-EEB2BC0E0938}"/>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29"/>
          <p:cNvSpPr txBox="1">
            <a:spLocks noGrp="1"/>
          </p:cNvSpPr>
          <p:nvPr>
            <p:ph type="title"/>
          </p:nvPr>
        </p:nvSpPr>
        <p:spPr/>
        <p:txBody>
          <a:bodyPr/>
          <a:lstStyle/>
          <a:p>
            <a:pPr lvl="0"/>
            <a:r>
              <a:rPr lang="en-US" dirty="0"/>
              <a:t>ALIGNING THE [assessment name] AND THE GPF </a:t>
            </a:r>
          </a:p>
        </p:txBody>
      </p:sp>
      <p:sp>
        <p:nvSpPr>
          <p:cNvPr id="973" name="Google Shape;973;p29"/>
          <p:cNvSpPr txBox="1">
            <a:spLocks noGrp="1"/>
          </p:cNvSpPr>
          <p:nvPr>
            <p:ph type="body" idx="1"/>
          </p:nvPr>
        </p:nvSpPr>
        <p:spPr/>
        <p:txBody>
          <a:bodyPr/>
          <a:lstStyle/>
          <a:p>
            <a:pPr marL="94234" lvl="0" indent="0">
              <a:buNone/>
            </a:pPr>
            <a:r>
              <a:rPr lang="en-US" b="1" dirty="0"/>
              <a:t>Step 2 (completed by the facilitators)</a:t>
            </a:r>
          </a:p>
          <a:p>
            <a:pPr marL="94234" lvl="0" indent="0">
              <a:buNone/>
            </a:pPr>
            <a:endParaRPr lang="en-US" b="1" dirty="0"/>
          </a:p>
          <a:p>
            <a:pPr lvl="0"/>
            <a:r>
              <a:rPr lang="en-US" b="1" dirty="0"/>
              <a:t>Compile, analyze, and summarize </a:t>
            </a:r>
            <a:r>
              <a:rPr lang="en-US" dirty="0"/>
              <a:t>the alignment ratings</a:t>
            </a:r>
          </a:p>
          <a:p>
            <a:pPr lvl="0"/>
            <a:r>
              <a:rPr lang="en-US" b="1" dirty="0"/>
              <a:t>Calculate totals, averages, and medians </a:t>
            </a:r>
          </a:p>
          <a:p>
            <a:pPr lvl="0"/>
            <a:r>
              <a:rPr lang="en-US" b="1" dirty="0"/>
              <a:t>Determine if the assessment is suitable aligned in terms of breadth and depth</a:t>
            </a:r>
            <a:endParaRPr lang="en-US" dirty="0"/>
          </a:p>
        </p:txBody>
      </p:sp>
      <p:sp>
        <p:nvSpPr>
          <p:cNvPr id="975" name="Google Shape;975;p29"/>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DE8603F3-D63B-579C-594C-486BE1A9351C}"/>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US" dirty="0"/>
              <a:t>Presentation 6</a:t>
            </a:r>
            <a:br>
              <a:rPr lang="en-US" dirty="0"/>
            </a:br>
            <a:br>
              <a:rPr lang="en-US" dirty="0"/>
            </a:br>
            <a:r>
              <a:rPr lang="en-US" dirty="0"/>
              <a:t>Panelists Undertake Alignment Task</a:t>
            </a:r>
          </a:p>
        </p:txBody>
      </p:sp>
    </p:spTree>
    <p:extLst>
      <p:ext uri="{BB962C8B-B14F-4D97-AF65-F5344CB8AC3E}">
        <p14:creationId xmlns:p14="http://schemas.microsoft.com/office/powerpoint/2010/main" val="3877749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31"/>
          <p:cNvSpPr txBox="1">
            <a:spLocks noGrp="1"/>
          </p:cNvSpPr>
          <p:nvPr>
            <p:ph type="ctrTitle"/>
          </p:nvPr>
        </p:nvSpPr>
        <p:spPr>
          <a:xfrm>
            <a:off x="659892" y="1201679"/>
            <a:ext cx="10872216" cy="2308284"/>
          </a:xfrm>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lt2"/>
              </a:buClr>
              <a:buSzPts val="2800"/>
              <a:buFont typeface="Gill Sans"/>
              <a:buNone/>
            </a:pPr>
            <a:r>
              <a:rPr lang="en-US" sz="3600" b="1" cap="none" dirty="0">
                <a:solidFill>
                  <a:srgbClr val="F3F3F3"/>
                </a:solidFill>
              </a:rPr>
              <a:t>ACTIVITY</a:t>
            </a:r>
            <a:endParaRPr sz="3600" b="1" cap="none"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cap="none" dirty="0">
                <a:solidFill>
                  <a:srgbClr val="F3F3F3"/>
                </a:solidFill>
              </a:rPr>
              <a:t> </a:t>
            </a:r>
            <a:endParaRPr sz="3600" cap="none"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dirty="0">
                <a:solidFill>
                  <a:srgbClr val="F3F3F3"/>
                </a:solidFill>
              </a:rPr>
              <a:t>PANELISTS </a:t>
            </a:r>
            <a:r>
              <a:rPr lang="en-US" sz="3600" cap="none" dirty="0">
                <a:solidFill>
                  <a:srgbClr val="F3F3F3"/>
                </a:solidFill>
              </a:rPr>
              <a:t>ALIGN </a:t>
            </a:r>
            <a:r>
              <a:rPr lang="en-US" sz="3600" dirty="0">
                <a:solidFill>
                  <a:srgbClr val="F3F3F3"/>
                </a:solidFill>
              </a:rPr>
              <a:t>[assessment name]</a:t>
            </a:r>
            <a:r>
              <a:rPr lang="en-US" sz="3600" cap="none" dirty="0">
                <a:solidFill>
                  <a:srgbClr val="F3F3F3"/>
                </a:solidFill>
              </a:rPr>
              <a:t> AND THE GPF</a:t>
            </a:r>
            <a:endParaRPr sz="3600" dirty="0">
              <a:solidFill>
                <a:srgbClr val="F3F3F3"/>
              </a:solidFill>
            </a:endParaRPr>
          </a:p>
        </p:txBody>
      </p:sp>
      <p:sp>
        <p:nvSpPr>
          <p:cNvPr id="3" name="Google Shape;975;p29">
            <a:extLst>
              <a:ext uri="{FF2B5EF4-FFF2-40B4-BE49-F238E27FC236}">
                <a16:creationId xmlns:a16="http://schemas.microsoft.com/office/drawing/2014/main" id="{4602C4E0-59F6-449B-8E81-CEE208F4A5E8}"/>
              </a:ext>
            </a:extLst>
          </p:cNvPr>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D4F59BA0-F4C0-84EF-1B57-F42F0FFBB71A}"/>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3" name="Title 2"/>
          <p:cNvSpPr>
            <a:spLocks noGrp="1"/>
          </p:cNvSpPr>
          <p:nvPr>
            <p:ph type="title"/>
          </p:nvPr>
        </p:nvSpPr>
        <p:spPr>
          <a:xfrm>
            <a:off x="609600" y="836878"/>
            <a:ext cx="10871200" cy="580760"/>
          </a:xfrm>
        </p:spPr>
        <p:txBody>
          <a:bodyPr/>
          <a:lstStyle/>
          <a:p>
            <a:r>
              <a:rPr lang="en-US" dirty="0"/>
              <a:t>ALIGNING THE [assessment name] AND THE GPF</a:t>
            </a:r>
          </a:p>
        </p:txBody>
      </p:sp>
      <p:sp>
        <p:nvSpPr>
          <p:cNvPr id="996" name="Google Shape;996;p146"/>
          <p:cNvSpPr txBox="1">
            <a:spLocks noGrp="1"/>
          </p:cNvSpPr>
          <p:nvPr>
            <p:ph type="body" idx="1"/>
          </p:nvPr>
        </p:nvSpPr>
        <p:spPr>
          <a:xfrm>
            <a:off x="609600" y="1600201"/>
            <a:ext cx="10871200" cy="3505199"/>
          </a:xfrm>
        </p:spPr>
        <p:txBody>
          <a:bodyPr>
            <a:normAutofit/>
          </a:bodyPr>
          <a:lstStyle/>
          <a:p>
            <a:pPr marL="94234" lvl="0" indent="0">
              <a:buNone/>
            </a:pPr>
            <a:r>
              <a:rPr lang="en-US" b="1" dirty="0"/>
              <a:t>Step 1 (completed by the panelists)</a:t>
            </a:r>
          </a:p>
          <a:p>
            <a:pPr lvl="0"/>
            <a:r>
              <a:rPr lang="en-US" b="1" dirty="0"/>
              <a:t>Practice</a:t>
            </a:r>
            <a:r>
              <a:rPr lang="en-US" dirty="0"/>
              <a:t> conducting alignment ratings with sample items</a:t>
            </a:r>
          </a:p>
          <a:p>
            <a:pPr lvl="0"/>
            <a:r>
              <a:rPr lang="en-US" dirty="0"/>
              <a:t>Work independently to </a:t>
            </a:r>
            <a:r>
              <a:rPr lang="en-US" b="1" dirty="0"/>
              <a:t>rate the alignment </a:t>
            </a:r>
            <a:r>
              <a:rPr lang="en-US" dirty="0"/>
              <a:t>between each UA item and the GPF statement(s) of knowledge and/or skill(s)</a:t>
            </a:r>
          </a:p>
          <a:p>
            <a:pPr lvl="0"/>
            <a:r>
              <a:rPr lang="en-US" dirty="0"/>
              <a:t>Start with the first item and </a:t>
            </a:r>
            <a:r>
              <a:rPr lang="en-US" b="1" dirty="0"/>
              <a:t>proceed item-by-item</a:t>
            </a:r>
            <a:r>
              <a:rPr lang="en-US" dirty="0"/>
              <a:t>; find the GPF statement(s) of knowledge and/or skill(s) that align (if any) with the knowledge or skill(s) needed to answer the item correctly. </a:t>
            </a:r>
          </a:p>
          <a:p>
            <a:pPr lvl="0"/>
            <a:r>
              <a:rPr lang="en-US" b="1" dirty="0"/>
              <a:t>Record the ratings </a:t>
            </a:r>
            <a:r>
              <a:rPr lang="en-US" dirty="0"/>
              <a:t>on the alignment rating form using the rating scale:</a:t>
            </a:r>
          </a:p>
          <a:p>
            <a:pPr marL="571500" lvl="1" indent="0">
              <a:buNone/>
            </a:pPr>
            <a:endParaRPr lang="en-US" dirty="0"/>
          </a:p>
        </p:txBody>
      </p:sp>
      <p:sp>
        <p:nvSpPr>
          <p:cNvPr id="2" name="TextBox 1">
            <a:extLst>
              <a:ext uri="{FF2B5EF4-FFF2-40B4-BE49-F238E27FC236}">
                <a16:creationId xmlns:a16="http://schemas.microsoft.com/office/drawing/2014/main" id="{062156AB-A23B-4B5B-9205-D7AC71E2A5D3}"/>
              </a:ext>
            </a:extLst>
          </p:cNvPr>
          <p:cNvSpPr txBox="1"/>
          <p:nvPr/>
        </p:nvSpPr>
        <p:spPr>
          <a:xfrm>
            <a:off x="1175656" y="5323115"/>
            <a:ext cx="10305143" cy="417935"/>
          </a:xfrm>
          <a:prstGeom prst="rect">
            <a:avLst/>
          </a:prstGeom>
          <a:noFill/>
        </p:spPr>
        <p:txBody>
          <a:bodyPr wrap="square" numCol="3" rtlCol="0">
            <a:spAutoFit/>
          </a:bodyPr>
          <a:lstStyle/>
          <a:p>
            <a:pPr marL="457200" indent="-362966">
              <a:spcBef>
                <a:spcPts val="1200"/>
              </a:spcBef>
              <a:buSzPts val="2116"/>
              <a:buFont typeface="Arial"/>
              <a:buChar char="•"/>
            </a:pPr>
            <a:r>
              <a:rPr lang="en-GB" sz="2116" dirty="0">
                <a:latin typeface="Gill Sans MT" panose="020B0502020104020203" pitchFamily="34" charset="0"/>
                <a:sym typeface="Gill Sans"/>
              </a:rPr>
              <a:t>Complete fit</a:t>
            </a:r>
          </a:p>
          <a:p>
            <a:pPr marL="457200" indent="-362966">
              <a:spcBef>
                <a:spcPts val="1200"/>
              </a:spcBef>
              <a:buSzPts val="2116"/>
              <a:buFont typeface="Arial"/>
              <a:buChar char="•"/>
            </a:pPr>
            <a:r>
              <a:rPr lang="en-GB" sz="2116" dirty="0">
                <a:latin typeface="Gill Sans MT" panose="020B0502020104020203" pitchFamily="34" charset="0"/>
                <a:sym typeface="Gill Sans"/>
              </a:rPr>
              <a:t>Partial fit</a:t>
            </a:r>
          </a:p>
          <a:p>
            <a:pPr marL="457200" indent="-362966">
              <a:spcBef>
                <a:spcPts val="1200"/>
              </a:spcBef>
              <a:buSzPts val="2116"/>
              <a:buFont typeface="Arial"/>
              <a:buChar char="•"/>
            </a:pPr>
            <a:r>
              <a:rPr lang="en-GB" sz="2116" dirty="0">
                <a:latin typeface="Gill Sans MT" panose="020B0502020104020203" pitchFamily="34" charset="0"/>
                <a:sym typeface="Gill Sans"/>
              </a:rPr>
              <a:t>No fit</a:t>
            </a:r>
          </a:p>
        </p:txBody>
      </p:sp>
      <p:sp>
        <p:nvSpPr>
          <p:cNvPr id="6" name="Google Shape;975;p29">
            <a:extLst>
              <a:ext uri="{FF2B5EF4-FFF2-40B4-BE49-F238E27FC236}">
                <a16:creationId xmlns:a16="http://schemas.microsoft.com/office/drawing/2014/main" id="{75894A6A-47CC-474F-BB26-C2615F1240AC}"/>
              </a:ext>
            </a:extLst>
          </p:cNvPr>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Picture 3" descr="A black and white logo&#10;&#10;Description automatically generated with low confidence">
            <a:extLst>
              <a:ext uri="{FF2B5EF4-FFF2-40B4-BE49-F238E27FC236}">
                <a16:creationId xmlns:a16="http://schemas.microsoft.com/office/drawing/2014/main" id="{78ACC1A1-E2F9-8449-BA61-C5FC5348478F}"/>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US" dirty="0"/>
              <a:t>Presentation 7</a:t>
            </a:r>
            <a:br>
              <a:rPr lang="en-US" dirty="0"/>
            </a:br>
            <a:br>
              <a:rPr lang="en-US" dirty="0"/>
            </a:br>
            <a:r>
              <a:rPr lang="en-US" dirty="0"/>
              <a:t>Presentation and Discussion of Alignment Task Outcomes</a:t>
            </a:r>
          </a:p>
        </p:txBody>
      </p:sp>
    </p:spTree>
    <p:extLst>
      <p:ext uri="{BB962C8B-B14F-4D97-AF65-F5344CB8AC3E}">
        <p14:creationId xmlns:p14="http://schemas.microsoft.com/office/powerpoint/2010/main" val="11536688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34"/>
          <p:cNvSpPr txBox="1">
            <a:spLocks noGrp="1"/>
          </p:cNvSpPr>
          <p:nvPr>
            <p:ph type="ctrTitle"/>
          </p:nvPr>
        </p:nvSpPr>
        <p:spPr>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lt2"/>
              </a:buClr>
              <a:buSzPts val="2800"/>
              <a:buFont typeface="Gill Sans"/>
              <a:buNone/>
            </a:pPr>
            <a:r>
              <a:rPr lang="en-US" sz="3600" b="1">
                <a:solidFill>
                  <a:srgbClr val="F3F3F3"/>
                </a:solidFill>
              </a:rPr>
              <a:t>PRESENTATION</a:t>
            </a:r>
            <a:endParaRPr sz="3600" b="1">
              <a:solidFill>
                <a:srgbClr val="F3F3F3"/>
              </a:solidFill>
            </a:endParaRPr>
          </a:p>
          <a:p>
            <a:pPr marL="0" lvl="0" indent="0" algn="ctr" rtl="0">
              <a:lnSpc>
                <a:spcPct val="100000"/>
              </a:lnSpc>
              <a:spcBef>
                <a:spcPts val="0"/>
              </a:spcBef>
              <a:spcAft>
                <a:spcPts val="0"/>
              </a:spcAft>
              <a:buClr>
                <a:schemeClr val="lt2"/>
              </a:buClr>
              <a:buSzPts val="2800"/>
              <a:buFont typeface="Gill Sans"/>
              <a:buNone/>
            </a:pPr>
            <a:endParaRPr sz="3600" b="1">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a:solidFill>
                  <a:srgbClr val="F3F3F3"/>
                </a:solidFill>
              </a:rPr>
              <a:t>REVIEW PANELIST ALIGNMENT RESULTS </a:t>
            </a:r>
            <a:endParaRPr sz="3600">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a:solidFill>
                  <a:srgbClr val="F3F3F3"/>
                </a:solidFill>
              </a:rPr>
              <a:t>FROM TASK 1</a:t>
            </a:r>
            <a:endParaRPr sz="360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id="{20503316-EE9E-B2FC-88CF-30F11A16A8E2}"/>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35"/>
          <p:cNvSpPr txBox="1">
            <a:spLocks noGrp="1"/>
          </p:cNvSpPr>
          <p:nvPr>
            <p:ph type="title"/>
          </p:nvPr>
        </p:nvSpPr>
        <p:spPr/>
        <p:txBody>
          <a:bodyPr/>
          <a:lstStyle/>
          <a:p>
            <a:pPr lvl="0"/>
            <a:r>
              <a:rPr lang="en-US"/>
              <a:t>ALIGNMENT RATINGS</a:t>
            </a:r>
          </a:p>
        </p:txBody>
      </p:sp>
      <p:sp>
        <p:nvSpPr>
          <p:cNvPr id="1077" name="Google Shape;1077;p35"/>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1105639206"/>
              </p:ext>
            </p:extLst>
          </p:nvPr>
        </p:nvGraphicFramePr>
        <p:xfrm>
          <a:off x="659892" y="1487767"/>
          <a:ext cx="10872216" cy="4632960"/>
        </p:xfrm>
        <a:graphic>
          <a:graphicData uri="http://schemas.openxmlformats.org/drawingml/2006/table">
            <a:tbl>
              <a:tblPr firstRow="1" firstCol="1" bandRow="1"/>
              <a:tblGrid>
                <a:gridCol w="827414">
                  <a:extLst>
                    <a:ext uri="{9D8B030D-6E8A-4147-A177-3AD203B41FA5}">
                      <a16:colId xmlns:a16="http://schemas.microsoft.com/office/drawing/2014/main" val="2257970000"/>
                    </a:ext>
                  </a:extLst>
                </a:gridCol>
                <a:gridCol w="9312541">
                  <a:extLst>
                    <a:ext uri="{9D8B030D-6E8A-4147-A177-3AD203B41FA5}">
                      <a16:colId xmlns:a16="http://schemas.microsoft.com/office/drawing/2014/main" val="642429370"/>
                    </a:ext>
                  </a:extLst>
                </a:gridCol>
                <a:gridCol w="732261">
                  <a:extLst>
                    <a:ext uri="{9D8B030D-6E8A-4147-A177-3AD203B41FA5}">
                      <a16:colId xmlns:a16="http://schemas.microsoft.com/office/drawing/2014/main" val="125492167"/>
                    </a:ext>
                  </a:extLst>
                </a:gridCol>
              </a:tblGrid>
              <a:tr h="223840">
                <a:tc gridSpan="2">
                  <a:txBody>
                    <a:bodyPr/>
                    <a:lstStyle/>
                    <a:p>
                      <a:pPr marL="0" marR="0">
                        <a:spcBef>
                          <a:spcPts val="200"/>
                        </a:spcBef>
                        <a:spcAft>
                          <a:spcPts val="200"/>
                        </a:spcAft>
                      </a:pPr>
                      <a:r>
                        <a:rPr lang="en-US" sz="1600" b="1">
                          <a:solidFill>
                            <a:srgbClr val="FFFFFF"/>
                          </a:solidFill>
                          <a:effectLst/>
                          <a:latin typeface="Arial" panose="020B0604020202020204" pitchFamily="34" charset="0"/>
                          <a:ea typeface="Gill Sans" panose="020B0604020202020204" charset="0"/>
                        </a:rPr>
                        <a:t>Domain</a:t>
                      </a:r>
                      <a:endParaRPr lang="en-US" sz="1600" b="1">
                        <a:solidFill>
                          <a:srgbClr val="000000"/>
                        </a:solidFill>
                        <a:effectLst/>
                        <a:latin typeface="Arial" panose="020B0604020202020204" pitchFamily="34" charset="0"/>
                        <a:ea typeface="Gill Sans" panose="020B0604020202020204" charset="0"/>
                      </a:endParaRPr>
                    </a:p>
                  </a:txBody>
                  <a:tcPr marL="29979" marR="29979" marT="0" marB="0" anchor="b">
                    <a:lnL>
                      <a:noFill/>
                    </a:lnL>
                    <a:lnR w="12700" cap="flat" cmpd="sng" algn="ctr">
                      <a:solidFill>
                        <a:schemeClr val="accent3"/>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a:txBody>
                    <a:bodyPr/>
                    <a:lstStyle/>
                    <a:p>
                      <a:pPr marL="0" marR="0">
                        <a:spcBef>
                          <a:spcPts val="200"/>
                        </a:spcBef>
                        <a:spcAft>
                          <a:spcPts val="200"/>
                        </a:spcAft>
                      </a:pPr>
                      <a:r>
                        <a:rPr lang="en-US" sz="1600" b="1">
                          <a:solidFill>
                            <a:srgbClr val="FFFFFF"/>
                          </a:solidFill>
                          <a:effectLst/>
                          <a:latin typeface="Arial" panose="020B0604020202020204" pitchFamily="34" charset="0"/>
                          <a:ea typeface="Gill Sans" panose="020B0604020202020204" charset="0"/>
                        </a:rPr>
                        <a:t>Items</a:t>
                      </a:r>
                      <a:endParaRPr lang="en-US" sz="1600" b="1">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a:noFill/>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val="2802145073"/>
                  </a:ext>
                </a:extLst>
              </a:tr>
              <a:tr h="223840">
                <a:tc>
                  <a:txBody>
                    <a:bodyPr/>
                    <a:lstStyle/>
                    <a:p>
                      <a:pPr marL="0" marR="0">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N</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Number and operations</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14</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0052251"/>
                  </a:ext>
                </a:extLst>
              </a:tr>
              <a:tr h="223840">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M</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Measurement</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7</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498603"/>
                  </a:ext>
                </a:extLst>
              </a:tr>
              <a:tr h="223840">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G</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Geometry</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3</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6445832"/>
                  </a:ext>
                </a:extLst>
              </a:tr>
              <a:tr h="223840">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S</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Statistics and probability</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2</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6732385"/>
                  </a:ext>
                </a:extLst>
              </a:tr>
              <a:tr h="223840">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A</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Algebra</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3904319"/>
                  </a:ext>
                </a:extLst>
              </a:tr>
              <a:tr h="223840">
                <a:tc gridSpan="2">
                  <a:txBody>
                    <a:bodyPr/>
                    <a:lstStyle/>
                    <a:p>
                      <a:pPr marL="0" marR="0">
                        <a:spcBef>
                          <a:spcPts val="100"/>
                        </a:spcBef>
                        <a:spcAft>
                          <a:spcPts val="600"/>
                        </a:spcAft>
                      </a:pPr>
                      <a:r>
                        <a:rPr lang="en-US" sz="1600" b="1">
                          <a:solidFill>
                            <a:srgbClr val="000000"/>
                          </a:solidFill>
                          <a:effectLst/>
                          <a:latin typeface="Arial" panose="020B0604020202020204" pitchFamily="34" charset="0"/>
                          <a:ea typeface="Gill Sans" panose="020B0604020202020204" charset="0"/>
                        </a:rPr>
                        <a:t>Total</a:t>
                      </a:r>
                      <a:endParaRPr lang="en-US" sz="1600">
                        <a:solidFill>
                          <a:srgbClr val="000000"/>
                        </a:solidFill>
                        <a:effectLst/>
                        <a:latin typeface="Arial" panose="020B0604020202020204" pitchFamily="34" charset="0"/>
                        <a:ea typeface="Gill Sans" panose="020B0604020202020204" charset="0"/>
                      </a:endParaRP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a:spcBef>
                          <a:spcPts val="100"/>
                        </a:spcBef>
                        <a:spcAft>
                          <a:spcPts val="600"/>
                        </a:spcAft>
                      </a:pPr>
                      <a:r>
                        <a:rPr lang="en-US" sz="1600" b="1" dirty="0">
                          <a:solidFill>
                            <a:srgbClr val="000000"/>
                          </a:solidFill>
                          <a:effectLst/>
                          <a:latin typeface="Arial" panose="020B0604020202020204" pitchFamily="34" charset="0"/>
                          <a:ea typeface="Gill Sans" panose="020B0604020202020204" charset="0"/>
                        </a:rPr>
                        <a:t>26</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1511801"/>
                  </a:ext>
                </a:extLst>
              </a:tr>
              <a:tr h="223840">
                <a:tc gridSpan="2">
                  <a:txBody>
                    <a:bodyPr/>
                    <a:lstStyle/>
                    <a:p>
                      <a:pPr marL="0" marR="0">
                        <a:spcBef>
                          <a:spcPts val="200"/>
                        </a:spcBef>
                        <a:spcAft>
                          <a:spcPts val="200"/>
                        </a:spcAft>
                      </a:pPr>
                      <a:r>
                        <a:rPr lang="en-US" sz="1600" b="1">
                          <a:solidFill>
                            <a:srgbClr val="FFFFFF"/>
                          </a:solidFill>
                          <a:effectLst/>
                          <a:latin typeface="Arial" panose="020B0604020202020204" pitchFamily="34" charset="0"/>
                          <a:ea typeface="Gill Sans" panose="020B0604020202020204" charset="0"/>
                        </a:rPr>
                        <a:t>Construct</a:t>
                      </a:r>
                      <a:endParaRPr lang="en-US" sz="1600" b="1">
                        <a:solidFill>
                          <a:srgbClr val="000000"/>
                        </a:solidFill>
                        <a:effectLst/>
                        <a:latin typeface="Arial" panose="020B0604020202020204" pitchFamily="34" charset="0"/>
                        <a:ea typeface="Gill Sans" panose="020B0604020202020204" charset="0"/>
                      </a:endParaRP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a:txBody>
                    <a:bodyPr/>
                    <a:lstStyle/>
                    <a:p>
                      <a:pPr marL="0" marR="0">
                        <a:spcBef>
                          <a:spcPts val="200"/>
                        </a:spcBef>
                        <a:spcAft>
                          <a:spcPts val="200"/>
                        </a:spcAft>
                      </a:pPr>
                      <a:r>
                        <a:rPr lang="en-US" sz="1600" b="1">
                          <a:solidFill>
                            <a:srgbClr val="FFFFFF"/>
                          </a:solidFill>
                          <a:effectLst/>
                          <a:latin typeface="Arial" panose="020B0604020202020204" pitchFamily="34" charset="0"/>
                          <a:ea typeface="Gill Sans" panose="020B0604020202020204" charset="0"/>
                        </a:rPr>
                        <a:t>Items</a:t>
                      </a:r>
                      <a:endParaRPr lang="en-US" sz="1600" b="1">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val="3531002961"/>
                  </a:ext>
                </a:extLst>
              </a:tr>
              <a:tr h="223840">
                <a:tc>
                  <a:txBody>
                    <a:bodyPr/>
                    <a:lstStyle/>
                    <a:p>
                      <a:pPr marL="0" marR="0">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N1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Whole numbers</a:t>
                      </a:r>
                    </a:p>
                  </a:txBody>
                  <a:tcPr marL="29979" marR="29979"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14</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1259477"/>
                  </a:ext>
                </a:extLst>
              </a:tr>
              <a:tr h="223840">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M1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Length, weight, capacity, volume, area, and perimeter</a:t>
                      </a:r>
                    </a:p>
                  </a:txBody>
                  <a:tcPr marL="29979" marR="29979"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3</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5763915"/>
                  </a:ext>
                </a:extLst>
              </a:tr>
              <a:tr h="223840">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M2</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Time</a:t>
                      </a:r>
                    </a:p>
                  </a:txBody>
                  <a:tcPr marL="29979" marR="29979"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4</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2848517"/>
                  </a:ext>
                </a:extLst>
              </a:tr>
              <a:tr h="223840">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M3</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Currency</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4809654"/>
                  </a:ext>
                </a:extLst>
              </a:tr>
              <a:tr h="223840">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G1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Properties of shapes and figures</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2</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1883525"/>
                  </a:ext>
                </a:extLst>
              </a:tr>
              <a:tr h="223840">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G2</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Spatial visualizations</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5234203"/>
                  </a:ext>
                </a:extLst>
              </a:tr>
              <a:tr h="223840">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G3</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Position and direction</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1</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4172670"/>
                  </a:ext>
                </a:extLst>
              </a:tr>
              <a:tr h="223840">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S1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Data management</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2</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67374"/>
                  </a:ext>
                </a:extLst>
              </a:tr>
              <a:tr h="223840">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A1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Patterns</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0509178"/>
                  </a:ext>
                </a:extLst>
              </a:tr>
              <a:tr h="223840">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A3</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dirty="0">
                          <a:solidFill>
                            <a:srgbClr val="000000"/>
                          </a:solidFill>
                          <a:effectLst/>
                          <a:latin typeface="Arial" panose="020B0604020202020204" pitchFamily="34" charset="0"/>
                          <a:ea typeface="Gill Sans" panose="020B0604020202020204" charset="0"/>
                        </a:rPr>
                        <a:t>Relations and functions</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60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253806"/>
                  </a:ext>
                </a:extLst>
              </a:tr>
              <a:tr h="223840">
                <a:tc gridSpan="2">
                  <a:txBody>
                    <a:bodyPr/>
                    <a:lstStyle/>
                    <a:p>
                      <a:pPr marL="0" marR="0">
                        <a:spcBef>
                          <a:spcPts val="100"/>
                        </a:spcBef>
                        <a:spcAft>
                          <a:spcPts val="600"/>
                        </a:spcAft>
                      </a:pPr>
                      <a:r>
                        <a:rPr lang="en-US" sz="1600" b="1" dirty="0">
                          <a:solidFill>
                            <a:srgbClr val="000000"/>
                          </a:solidFill>
                          <a:effectLst/>
                          <a:latin typeface="Arial" panose="020B0604020202020204" pitchFamily="34" charset="0"/>
                          <a:ea typeface="Gill Sans" panose="020B0604020202020204" charset="0"/>
                        </a:rPr>
                        <a:t>Total</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a:spcBef>
                          <a:spcPts val="100"/>
                        </a:spcBef>
                        <a:spcAft>
                          <a:spcPts val="600"/>
                        </a:spcAft>
                      </a:pPr>
                      <a:r>
                        <a:rPr lang="en-US" sz="1600" b="1" dirty="0">
                          <a:solidFill>
                            <a:srgbClr val="000000"/>
                          </a:solidFill>
                          <a:effectLst/>
                          <a:latin typeface="Arial" panose="020B0604020202020204" pitchFamily="34" charset="0"/>
                          <a:ea typeface="Gill Sans" panose="020B0604020202020204" charset="0"/>
                        </a:rPr>
                        <a:t>26</a:t>
                      </a:r>
                      <a:endParaRPr lang="en-US" sz="16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7531438"/>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g54128571ae_2_63"/>
          <p:cNvSpPr txBox="1">
            <a:spLocks noGrp="1"/>
          </p:cNvSpPr>
          <p:nvPr>
            <p:ph type="title"/>
          </p:nvPr>
        </p:nvSpPr>
        <p:spPr/>
        <p:txBody>
          <a:bodyPr/>
          <a:lstStyle/>
          <a:p>
            <a:pPr lvl="0"/>
            <a:r>
              <a:rPr lang="en-US"/>
              <a:t>ALIGNMENT RATINGS</a:t>
            </a:r>
          </a:p>
        </p:txBody>
      </p:sp>
      <p:sp>
        <p:nvSpPr>
          <p:cNvPr id="1086" name="Google Shape;1086;g54128571ae_2_63"/>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3013458648"/>
              </p:ext>
            </p:extLst>
          </p:nvPr>
        </p:nvGraphicFramePr>
        <p:xfrm>
          <a:off x="659892" y="1604642"/>
          <a:ext cx="10872216" cy="4145280"/>
        </p:xfrm>
        <a:graphic>
          <a:graphicData uri="http://schemas.openxmlformats.org/drawingml/2006/table">
            <a:tbl>
              <a:tblPr firstRow="1" firstCol="1" bandRow="1"/>
              <a:tblGrid>
                <a:gridCol w="827414">
                  <a:extLst>
                    <a:ext uri="{9D8B030D-6E8A-4147-A177-3AD203B41FA5}">
                      <a16:colId xmlns:a16="http://schemas.microsoft.com/office/drawing/2014/main" val="2281735216"/>
                    </a:ext>
                  </a:extLst>
                </a:gridCol>
                <a:gridCol w="9312541">
                  <a:extLst>
                    <a:ext uri="{9D8B030D-6E8A-4147-A177-3AD203B41FA5}">
                      <a16:colId xmlns:a16="http://schemas.microsoft.com/office/drawing/2014/main" val="1710224397"/>
                    </a:ext>
                  </a:extLst>
                </a:gridCol>
                <a:gridCol w="732261">
                  <a:extLst>
                    <a:ext uri="{9D8B030D-6E8A-4147-A177-3AD203B41FA5}">
                      <a16:colId xmlns:a16="http://schemas.microsoft.com/office/drawing/2014/main" val="1225281769"/>
                    </a:ext>
                  </a:extLst>
                </a:gridCol>
              </a:tblGrid>
              <a:tr h="255817">
                <a:tc gridSpan="2">
                  <a:txBody>
                    <a:bodyPr/>
                    <a:lstStyle/>
                    <a:p>
                      <a:pPr marL="0" marR="0">
                        <a:spcBef>
                          <a:spcPts val="200"/>
                        </a:spcBef>
                        <a:spcAft>
                          <a:spcPts val="200"/>
                        </a:spcAft>
                      </a:pPr>
                      <a:r>
                        <a:rPr lang="en-US" sz="1700" b="1">
                          <a:solidFill>
                            <a:srgbClr val="FFFFFF"/>
                          </a:solidFill>
                          <a:effectLst/>
                          <a:latin typeface="Arial" panose="020B0604020202020204" pitchFamily="34" charset="0"/>
                          <a:ea typeface="Gill Sans" panose="020B0604020202020204" charset="0"/>
                        </a:rPr>
                        <a:t> Subconstruct</a:t>
                      </a:r>
                      <a:endParaRPr lang="en-US" sz="1700" b="1">
                        <a:solidFill>
                          <a:srgbClr val="000000"/>
                        </a:solidFill>
                        <a:effectLst/>
                        <a:latin typeface="Arial" panose="020B0604020202020204" pitchFamily="34" charset="0"/>
                        <a:ea typeface="Gill Sans" panose="020B0604020202020204" charset="0"/>
                      </a:endParaRPr>
                    </a:p>
                  </a:txBody>
                  <a:tcPr marL="0" marR="0" marT="0" marB="0" anchor="b">
                    <a:lnL>
                      <a:noFill/>
                    </a:lnL>
                    <a:lnR w="12700" cap="flat" cmpd="sng" algn="ctr">
                      <a:solidFill>
                        <a:schemeClr val="accent3"/>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tc hMerge="1">
                  <a:txBody>
                    <a:bodyPr/>
                    <a:lstStyle/>
                    <a:p>
                      <a:endParaRPr lang="en-US"/>
                    </a:p>
                  </a:txBody>
                  <a:tcPr/>
                </a:tc>
                <a:tc>
                  <a:txBody>
                    <a:bodyPr/>
                    <a:lstStyle/>
                    <a:p>
                      <a:pPr marL="0" marR="0">
                        <a:spcBef>
                          <a:spcPts val="200"/>
                        </a:spcBef>
                        <a:spcAft>
                          <a:spcPts val="200"/>
                        </a:spcAft>
                      </a:pPr>
                      <a:r>
                        <a:rPr lang="en-US" sz="1700" b="1">
                          <a:solidFill>
                            <a:srgbClr val="FFFFFF"/>
                          </a:solidFill>
                          <a:effectLst/>
                          <a:latin typeface="Arial" panose="020B0604020202020204" pitchFamily="34" charset="0"/>
                          <a:ea typeface="Gill Sans" panose="020B0604020202020204" charset="0"/>
                        </a:rPr>
                        <a:t>Items</a:t>
                      </a:r>
                      <a:endParaRPr lang="en-US" sz="1700" b="1">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a:noFill/>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651D32"/>
                    </a:solidFill>
                  </a:tcPr>
                </a:tc>
                <a:extLst>
                  <a:ext uri="{0D108BD9-81ED-4DB2-BD59-A6C34878D82A}">
                    <a16:rowId xmlns:a16="http://schemas.microsoft.com/office/drawing/2014/main" val="4031731018"/>
                  </a:ext>
                </a:extLst>
              </a:tr>
              <a:tr h="255817">
                <a:tc>
                  <a:txBody>
                    <a:bodyPr/>
                    <a:lstStyle/>
                    <a:p>
                      <a:pPr marL="0" marR="0">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N1.1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Identify and count in whole numbers, and identify their relative magnitude</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4</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038255"/>
                  </a:ext>
                </a:extLst>
              </a:tr>
              <a:tr h="255817">
                <a:tc>
                  <a:txBody>
                    <a:bodyPr/>
                    <a:lstStyle/>
                    <a:p>
                      <a:pPr marL="0" marR="0">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N1.2</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Represent whole numbers in equivalent ways</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513558"/>
                  </a:ext>
                </a:extLst>
              </a:tr>
              <a:tr h="255817">
                <a:tc>
                  <a:txBody>
                    <a:bodyPr/>
                    <a:lstStyle/>
                    <a:p>
                      <a:pPr marL="0" marR="0">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N1.3</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Solve operations using whole numbers</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8</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0015498"/>
                  </a:ext>
                </a:extLst>
              </a:tr>
              <a:tr h="255817">
                <a:tc>
                  <a:txBody>
                    <a:bodyPr/>
                    <a:lstStyle/>
                    <a:p>
                      <a:pPr marL="0" marR="0">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N1.4</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Solve real-world problems involving whole numbers</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2</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6081967"/>
                  </a:ext>
                </a:extLst>
              </a:tr>
              <a:tr h="255817">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M1.1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Use non-standard and standard units to measure, compare, and order</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3</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3203250"/>
                  </a:ext>
                </a:extLst>
              </a:tr>
              <a:tr h="255817">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M2.1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Tell time</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2</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0881936"/>
                  </a:ext>
                </a:extLst>
              </a:tr>
              <a:tr h="255817">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M2.2</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Solve problems involving time</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2</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9190076"/>
                  </a:ext>
                </a:extLst>
              </a:tr>
              <a:tr h="255817">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M3.1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Use different currency units to create amounts</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2009104"/>
                  </a:ext>
                </a:extLst>
              </a:tr>
              <a:tr h="255817">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G1.1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Recognize and describe shapes and figures</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2</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445106"/>
                  </a:ext>
                </a:extLst>
              </a:tr>
              <a:tr h="255817">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G2.1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Compose and decompose shapes and figures</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2705284"/>
                  </a:ext>
                </a:extLst>
              </a:tr>
              <a:tr h="255817">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G3.1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Describe the position and directions of objects in space</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1</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8890685"/>
                  </a:ext>
                </a:extLst>
              </a:tr>
              <a:tr h="255817">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S1.1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Retrieve and interpret data presented in displays</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2</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5153407"/>
                  </a:ext>
                </a:extLst>
              </a:tr>
              <a:tr h="255817">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A1.1</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Recognize, describe, extend, and generate patterns</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8644841"/>
                  </a:ext>
                </a:extLst>
              </a:tr>
              <a:tr h="255817">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A3.2</a:t>
                      </a: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a:solidFill>
                            <a:srgbClr val="000000"/>
                          </a:solidFill>
                          <a:effectLst/>
                          <a:latin typeface="Arial" panose="020B0604020202020204" pitchFamily="34" charset="0"/>
                          <a:ea typeface="Gill Sans" panose="020B0604020202020204" charset="0"/>
                        </a:rPr>
                        <a:t>Demonstrate an understanding of equivalency</a:t>
                      </a:r>
                    </a:p>
                  </a:txBody>
                  <a:tcPr marL="29979" marR="29979"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100"/>
                        </a:spcBef>
                        <a:spcAft>
                          <a:spcPts val="100"/>
                        </a:spcAft>
                      </a:pPr>
                      <a:r>
                        <a:rPr lang="en-US" sz="1700" dirty="0">
                          <a:solidFill>
                            <a:srgbClr val="000000"/>
                          </a:solidFill>
                          <a:effectLst/>
                          <a:latin typeface="Arial" panose="020B0604020202020204" pitchFamily="34" charset="0"/>
                          <a:ea typeface="Gill Sans" panose="020B0604020202020204" charset="0"/>
                        </a:rPr>
                        <a:t>0</a:t>
                      </a: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7785753"/>
                  </a:ext>
                </a:extLst>
              </a:tr>
              <a:tr h="255817">
                <a:tc gridSpan="2">
                  <a:txBody>
                    <a:bodyPr/>
                    <a:lstStyle/>
                    <a:p>
                      <a:pPr marL="0" marR="0">
                        <a:spcBef>
                          <a:spcPts val="100"/>
                        </a:spcBef>
                        <a:spcAft>
                          <a:spcPts val="100"/>
                        </a:spcAft>
                      </a:pPr>
                      <a:r>
                        <a:rPr lang="en-US" sz="1700" b="1">
                          <a:solidFill>
                            <a:srgbClr val="000000"/>
                          </a:solidFill>
                          <a:effectLst/>
                          <a:latin typeface="Arial" panose="020B0604020202020204" pitchFamily="34" charset="0"/>
                          <a:ea typeface="Gill Sans" panose="020B0604020202020204" charset="0"/>
                        </a:rPr>
                        <a:t>Total</a:t>
                      </a:r>
                      <a:endParaRPr lang="en-US" sz="1700">
                        <a:solidFill>
                          <a:srgbClr val="000000"/>
                        </a:solidFill>
                        <a:effectLst/>
                        <a:latin typeface="Arial" panose="020B0604020202020204" pitchFamily="34" charset="0"/>
                        <a:ea typeface="Gill Sans" panose="020B0604020202020204" charset="0"/>
                      </a:endParaRPr>
                    </a:p>
                  </a:txBody>
                  <a:tcPr marL="29979" marR="29979" marT="0" marB="0" anchor="b">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a:spcBef>
                          <a:spcPts val="100"/>
                        </a:spcBef>
                        <a:spcAft>
                          <a:spcPts val="100"/>
                        </a:spcAft>
                      </a:pPr>
                      <a:r>
                        <a:rPr lang="en-US" sz="1700" b="1" dirty="0">
                          <a:solidFill>
                            <a:srgbClr val="000000"/>
                          </a:solidFill>
                          <a:effectLst/>
                          <a:latin typeface="Arial" panose="020B0604020202020204" pitchFamily="34" charset="0"/>
                          <a:ea typeface="Gill Sans" panose="020B0604020202020204" charset="0"/>
                        </a:rPr>
                        <a:t>26</a:t>
                      </a:r>
                      <a:endParaRPr lang="en-US" sz="1700" dirty="0">
                        <a:solidFill>
                          <a:srgbClr val="000000"/>
                        </a:solidFill>
                        <a:effectLst/>
                        <a:latin typeface="Arial" panose="020B0604020202020204" pitchFamily="34" charset="0"/>
                        <a:ea typeface="Gill Sans" panose="020B0604020202020204" charset="0"/>
                      </a:endParaRPr>
                    </a:p>
                  </a:txBody>
                  <a:tcPr marL="29979" marR="29979" marT="0" marB="0" anchor="b">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5563793"/>
                  </a:ext>
                </a:extLst>
              </a:tr>
            </a:tbl>
          </a:graphicData>
        </a:graphic>
      </p:graphicFrame>
      <p:pic>
        <p:nvPicPr>
          <p:cNvPr id="2" name="Picture 1" descr="A black and white logo&#10;&#10;Description automatically generated with low confidence">
            <a:extLst>
              <a:ext uri="{FF2B5EF4-FFF2-40B4-BE49-F238E27FC236}">
                <a16:creationId xmlns:a16="http://schemas.microsoft.com/office/drawing/2014/main" id="{ABADB47A-187E-9009-FB12-740085A60D83}"/>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9c7fbe508c_0_1"/>
          <p:cNvSpPr txBox="1">
            <a:spLocks noGrp="1"/>
          </p:cNvSpPr>
          <p:nvPr>
            <p:ph type="title"/>
          </p:nvPr>
        </p:nvSpPr>
        <p:spPr/>
        <p:txBody>
          <a:bodyPr/>
          <a:lstStyle/>
          <a:p>
            <a:pPr lvl="0"/>
            <a:r>
              <a:rPr lang="en-US"/>
              <a:t>WELCOME AND INTRODUCTIONS</a:t>
            </a:r>
          </a:p>
        </p:txBody>
      </p:sp>
      <p:sp>
        <p:nvSpPr>
          <p:cNvPr id="4" name="Text Placeholder 3"/>
          <p:cNvSpPr>
            <a:spLocks noGrp="1"/>
          </p:cNvSpPr>
          <p:nvPr>
            <p:ph type="body" idx="1"/>
          </p:nvPr>
        </p:nvSpPr>
        <p:spPr/>
        <p:txBody>
          <a:bodyPr/>
          <a:lstStyle/>
          <a:p>
            <a:pPr marL="94234" indent="0">
              <a:buNone/>
            </a:pPr>
            <a:r>
              <a:rPr lang="en-US" b="1" dirty="0"/>
              <a:t>Project Team</a:t>
            </a:r>
          </a:p>
          <a:p>
            <a:r>
              <a:rPr lang="en-US" dirty="0"/>
              <a:t>[Donor, if applicable] education officials [name, position]</a:t>
            </a:r>
          </a:p>
          <a:p>
            <a:r>
              <a:rPr lang="en-US" dirty="0"/>
              <a:t>[Implementing partner (IP), if applicable] representatives [name, position]</a:t>
            </a:r>
          </a:p>
          <a:p>
            <a:r>
              <a:rPr lang="en-US" dirty="0"/>
              <a:t>Workshop coordinator(s) [name, position]</a:t>
            </a:r>
          </a:p>
          <a:p>
            <a:r>
              <a:rPr lang="en-US" dirty="0"/>
              <a:t>Lead facilitator(s) [name, position]</a:t>
            </a:r>
          </a:p>
          <a:p>
            <a:r>
              <a:rPr lang="en-US" dirty="0"/>
              <a:t>Content (group) facilitators [name, position]</a:t>
            </a:r>
          </a:p>
          <a:p>
            <a:r>
              <a:rPr lang="en-US" dirty="0"/>
              <a:t>Administrative staff [name, position]</a:t>
            </a:r>
          </a:p>
        </p:txBody>
      </p:sp>
      <p:sp>
        <p:nvSpPr>
          <p:cNvPr id="368" name="Google Shape;368;g9c7fbe508c_0_1"/>
          <p:cNvSpPr/>
          <p:nvPr/>
        </p:nvSpPr>
        <p:spPr>
          <a:xfrm>
            <a:off x="10968325" y="51380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ADF4DCEE-167E-66C3-BF7E-3DE401D44F10}"/>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gadaf0ff14e_0_863"/>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800"/>
              <a:buNone/>
            </a:pPr>
            <a:r>
              <a:rPr lang="en-US"/>
              <a:t>ALIGNMENT RATINGS</a:t>
            </a:r>
            <a:endParaRPr/>
          </a:p>
        </p:txBody>
      </p:sp>
      <p:sp>
        <p:nvSpPr>
          <p:cNvPr id="1461" name="Google Shape;1461;gadaf0ff14e_0_863"/>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462" name="Google Shape;1462;gadaf0ff14e_0_863"/>
          <p:cNvGraphicFramePr/>
          <p:nvPr/>
        </p:nvGraphicFramePr>
        <p:xfrm>
          <a:off x="659892" y="1487767"/>
          <a:ext cx="10872225" cy="3764400"/>
        </p:xfrm>
        <a:graphic>
          <a:graphicData uri="http://schemas.openxmlformats.org/drawingml/2006/table">
            <a:tbl>
              <a:tblPr>
                <a:noFill/>
              </a:tblPr>
              <a:tblGrid>
                <a:gridCol w="827425">
                  <a:extLst>
                    <a:ext uri="{9D8B030D-6E8A-4147-A177-3AD203B41FA5}">
                      <a16:colId xmlns:a16="http://schemas.microsoft.com/office/drawing/2014/main" val="20000"/>
                    </a:ext>
                  </a:extLst>
                </a:gridCol>
                <a:gridCol w="9312550">
                  <a:extLst>
                    <a:ext uri="{9D8B030D-6E8A-4147-A177-3AD203B41FA5}">
                      <a16:colId xmlns:a16="http://schemas.microsoft.com/office/drawing/2014/main" val="20001"/>
                    </a:ext>
                  </a:extLst>
                </a:gridCol>
                <a:gridCol w="732250">
                  <a:extLst>
                    <a:ext uri="{9D8B030D-6E8A-4147-A177-3AD203B41FA5}">
                      <a16:colId xmlns:a16="http://schemas.microsoft.com/office/drawing/2014/main" val="20002"/>
                    </a:ext>
                  </a:extLst>
                </a:gridCol>
              </a:tblGrid>
              <a:tr h="223850">
                <a:tc gridSpan="2">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Domain</a:t>
                      </a:r>
                      <a:endParaRPr sz="1600" b="1" u="none" strike="noStrike" cap="none">
                        <a:solidFill>
                          <a:srgbClr val="000000"/>
                        </a:solidFill>
                        <a:latin typeface="Arial"/>
                        <a:ea typeface="Arial"/>
                        <a:cs typeface="Arial"/>
                        <a:sym typeface="Arial"/>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Items</a:t>
                      </a:r>
                      <a:endParaRPr sz="1600" b="1" u="none" strike="noStrike" cap="none">
                        <a:solidFill>
                          <a:srgbClr val="000000"/>
                        </a:solidFill>
                        <a:latin typeface="Arial"/>
                        <a:ea typeface="Arial"/>
                        <a:cs typeface="Arial"/>
                        <a:sym typeface="Arial"/>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extLst>
                  <a:ext uri="{0D108BD9-81ED-4DB2-BD59-A6C34878D82A}">
                    <a16:rowId xmlns:a16="http://schemas.microsoft.com/office/drawing/2014/main" val="10000"/>
                  </a:ext>
                </a:extLst>
              </a:tr>
              <a:tr h="223850">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C</a:t>
                      </a:r>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Comprehension of spoken or signed language</a:t>
                      </a:r>
                      <a:endParaRPr/>
                    </a:p>
                  </a:txBody>
                  <a:tcPr marL="29975" marR="29975" marT="0" marB="0" anchor="b">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14</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23850">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D</a:t>
                      </a:r>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Decoding</a:t>
                      </a:r>
                      <a:endParaRPr/>
                    </a:p>
                  </a:txBody>
                  <a:tcPr marL="29975" marR="29975" marT="0" marB="0" anchor="b">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7</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23850">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R</a:t>
                      </a:r>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Reading comprehension</a:t>
                      </a:r>
                      <a:endParaRPr/>
                    </a:p>
                  </a:txBody>
                  <a:tcPr marL="29975" marR="29975" marT="0" marB="0" anchor="b">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3</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23850">
                <a:tc gridSpan="2">
                  <a:txBody>
                    <a:bodyPr/>
                    <a:lstStyle/>
                    <a:p>
                      <a:pPr marL="0" marR="0" lvl="0" indent="0" algn="l" rtl="0">
                        <a:lnSpc>
                          <a:spcPct val="100000"/>
                        </a:lnSpc>
                        <a:spcBef>
                          <a:spcPts val="0"/>
                        </a:spcBef>
                        <a:spcAft>
                          <a:spcPts val="0"/>
                        </a:spcAft>
                        <a:buNone/>
                      </a:pPr>
                      <a:r>
                        <a:rPr lang="en-US" sz="1600" b="1" u="none" strike="noStrike" cap="none">
                          <a:solidFill>
                            <a:srgbClr val="000000"/>
                          </a:solidFill>
                          <a:latin typeface="Arial"/>
                          <a:ea typeface="Arial"/>
                          <a:cs typeface="Arial"/>
                          <a:sym typeface="Arial"/>
                        </a:rPr>
                        <a:t>Total</a:t>
                      </a:r>
                      <a:endParaRPr sz="1600" u="none" strike="noStrike" cap="none">
                        <a:solidFill>
                          <a:srgbClr val="000000"/>
                        </a:solidFill>
                        <a:latin typeface="Arial"/>
                        <a:ea typeface="Arial"/>
                        <a:cs typeface="Arial"/>
                        <a:sym typeface="Arial"/>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l" rtl="0">
                        <a:lnSpc>
                          <a:spcPct val="100000"/>
                        </a:lnSpc>
                        <a:spcBef>
                          <a:spcPts val="0"/>
                        </a:spcBef>
                        <a:spcAft>
                          <a:spcPts val="0"/>
                        </a:spcAft>
                        <a:buNone/>
                      </a:pPr>
                      <a:r>
                        <a:rPr lang="en-US" sz="1600" b="1" u="none" strike="noStrike" cap="none">
                          <a:solidFill>
                            <a:srgbClr val="000000"/>
                          </a:solidFill>
                          <a:latin typeface="Arial"/>
                          <a:ea typeface="Arial"/>
                          <a:cs typeface="Arial"/>
                          <a:sym typeface="Arial"/>
                        </a:rPr>
                        <a:t>24</a:t>
                      </a:r>
                      <a:endParaRPr sz="1600" u="none" strike="noStrike" cap="none">
                        <a:solidFill>
                          <a:srgbClr val="000000"/>
                        </a:solidFill>
                        <a:latin typeface="Arial"/>
                        <a:ea typeface="Arial"/>
                        <a:cs typeface="Arial"/>
                        <a:sym typeface="Arial"/>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23850">
                <a:tc gridSpan="2">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Construct</a:t>
                      </a:r>
                      <a:endParaRPr sz="1600" b="1" u="none" strike="noStrike" cap="none">
                        <a:solidFill>
                          <a:srgbClr val="000000"/>
                        </a:solidFill>
                        <a:latin typeface="Arial"/>
                        <a:ea typeface="Arial"/>
                        <a:cs typeface="Arial"/>
                        <a:sym typeface="Arial"/>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a:txBody>
                    <a:bodyPr/>
                    <a:lstStyle/>
                    <a:p>
                      <a:pPr marL="0" marR="0" lvl="0" indent="0" algn="l"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Items</a:t>
                      </a:r>
                      <a:endParaRPr sz="1600" b="1" u="none" strike="noStrike" cap="none">
                        <a:solidFill>
                          <a:srgbClr val="000000"/>
                        </a:solidFill>
                        <a:latin typeface="Arial"/>
                        <a:ea typeface="Arial"/>
                        <a:cs typeface="Arial"/>
                        <a:sym typeface="Arial"/>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extLst>
                  <a:ext uri="{0D108BD9-81ED-4DB2-BD59-A6C34878D82A}">
                    <a16:rowId xmlns:a16="http://schemas.microsoft.com/office/drawing/2014/main" val="10005"/>
                  </a:ext>
                </a:extLst>
              </a:tr>
              <a:tr h="223850">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C1</a:t>
                      </a:r>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Retrieve information at word level</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14</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23850">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C2</a:t>
                      </a:r>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Retrieve information at sentence or text level</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0</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23850">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C3</a:t>
                      </a:r>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Interpret information at sentence or text level</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3</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23850">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D1</a:t>
                      </a:r>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Precision</a:t>
                      </a:r>
                      <a:endParaRPr/>
                    </a:p>
                  </a:txBody>
                  <a:tcPr marL="29975" marR="29975"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4</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23850">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D2</a:t>
                      </a:r>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Fluency</a:t>
                      </a:r>
                      <a:endParaRPr/>
                    </a:p>
                  </a:txBody>
                  <a:tcPr marL="29975" marR="29975" marT="0" marB="0" anchor="b">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0</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23850">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R1</a:t>
                      </a:r>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Retrieve information</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2</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23850">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R2</a:t>
                      </a:r>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Interpret information</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0</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23850">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R3</a:t>
                      </a:r>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Reflect on information</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Arial"/>
                          <a:ea typeface="Arial"/>
                          <a:cs typeface="Arial"/>
                          <a:sym typeface="Arial"/>
                        </a:rPr>
                        <a:t>1</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23850">
                <a:tc gridSpan="2">
                  <a:txBody>
                    <a:bodyPr/>
                    <a:lstStyle/>
                    <a:p>
                      <a:pPr marL="0" marR="0" lvl="0" indent="0" algn="l" rtl="0">
                        <a:lnSpc>
                          <a:spcPct val="100000"/>
                        </a:lnSpc>
                        <a:spcBef>
                          <a:spcPts val="0"/>
                        </a:spcBef>
                        <a:spcAft>
                          <a:spcPts val="0"/>
                        </a:spcAft>
                        <a:buNone/>
                      </a:pPr>
                      <a:r>
                        <a:rPr lang="en-US" sz="1600" b="1" u="none" strike="noStrike" cap="none">
                          <a:solidFill>
                            <a:srgbClr val="000000"/>
                          </a:solidFill>
                          <a:latin typeface="Arial"/>
                          <a:ea typeface="Arial"/>
                          <a:cs typeface="Arial"/>
                          <a:sym typeface="Arial"/>
                        </a:rPr>
                        <a:t>Total</a:t>
                      </a:r>
                      <a:endParaRPr sz="1600" u="none" strike="noStrike" cap="none">
                        <a:solidFill>
                          <a:srgbClr val="000000"/>
                        </a:solidFill>
                        <a:latin typeface="Arial"/>
                        <a:ea typeface="Arial"/>
                        <a:cs typeface="Arial"/>
                        <a:sym typeface="Arial"/>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l" rtl="0">
                        <a:lnSpc>
                          <a:spcPct val="100000"/>
                        </a:lnSpc>
                        <a:spcBef>
                          <a:spcPts val="0"/>
                        </a:spcBef>
                        <a:spcAft>
                          <a:spcPts val="0"/>
                        </a:spcAft>
                        <a:buNone/>
                      </a:pPr>
                      <a:r>
                        <a:rPr lang="en-US" sz="1600" b="1" u="none" strike="noStrike" cap="none">
                          <a:solidFill>
                            <a:srgbClr val="000000"/>
                          </a:solidFill>
                          <a:latin typeface="Arial"/>
                          <a:ea typeface="Arial"/>
                          <a:cs typeface="Arial"/>
                          <a:sym typeface="Arial"/>
                        </a:rPr>
                        <a:t>24</a:t>
                      </a:r>
                      <a:endParaRPr sz="1600" u="none" strike="noStrike" cap="none">
                        <a:solidFill>
                          <a:srgbClr val="000000"/>
                        </a:solidFill>
                        <a:latin typeface="Arial"/>
                        <a:ea typeface="Arial"/>
                        <a:cs typeface="Arial"/>
                        <a:sym typeface="Arial"/>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bl>
          </a:graphicData>
        </a:graphic>
      </p:graphicFrame>
      <p:pic>
        <p:nvPicPr>
          <p:cNvPr id="2" name="Picture 1" descr="A black and white logo&#10;&#10;Description automatically generated with low confidence">
            <a:extLst>
              <a:ext uri="{FF2B5EF4-FFF2-40B4-BE49-F238E27FC236}">
                <a16:creationId xmlns:a16="http://schemas.microsoft.com/office/drawing/2014/main" id="{88F4E9B6-57D3-F6C8-6A05-7C48ACBF21B8}"/>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68" name="Google Shape;1468;gadaf0ff14e_0_871"/>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800"/>
              <a:buNone/>
            </a:pPr>
            <a:r>
              <a:rPr lang="en-US"/>
              <a:t>ALIGNMENT RATINGS</a:t>
            </a:r>
            <a:endParaRPr/>
          </a:p>
        </p:txBody>
      </p:sp>
      <p:sp>
        <p:nvSpPr>
          <p:cNvPr id="1469" name="Google Shape;1469;gadaf0ff14e_0_871"/>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470" name="Google Shape;1470;gadaf0ff14e_0_871"/>
          <p:cNvGraphicFramePr/>
          <p:nvPr/>
        </p:nvGraphicFramePr>
        <p:xfrm>
          <a:off x="659892" y="1604642"/>
          <a:ext cx="10872225" cy="4948240"/>
        </p:xfrm>
        <a:graphic>
          <a:graphicData uri="http://schemas.openxmlformats.org/drawingml/2006/table">
            <a:tbl>
              <a:tblPr>
                <a:noFill/>
              </a:tblPr>
              <a:tblGrid>
                <a:gridCol w="827425">
                  <a:extLst>
                    <a:ext uri="{9D8B030D-6E8A-4147-A177-3AD203B41FA5}">
                      <a16:colId xmlns:a16="http://schemas.microsoft.com/office/drawing/2014/main" val="20000"/>
                    </a:ext>
                  </a:extLst>
                </a:gridCol>
                <a:gridCol w="9312550">
                  <a:extLst>
                    <a:ext uri="{9D8B030D-6E8A-4147-A177-3AD203B41FA5}">
                      <a16:colId xmlns:a16="http://schemas.microsoft.com/office/drawing/2014/main" val="20001"/>
                    </a:ext>
                  </a:extLst>
                </a:gridCol>
                <a:gridCol w="732250">
                  <a:extLst>
                    <a:ext uri="{9D8B030D-6E8A-4147-A177-3AD203B41FA5}">
                      <a16:colId xmlns:a16="http://schemas.microsoft.com/office/drawing/2014/main" val="20002"/>
                    </a:ext>
                  </a:extLst>
                </a:gridCol>
              </a:tblGrid>
              <a:tr h="255825">
                <a:tc gridSpan="2">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 Subconstruct</a:t>
                      </a:r>
                      <a:endParaRPr sz="1700" b="1" u="none" strike="noStrike" cap="none">
                        <a:solidFill>
                          <a:srgbClr val="000000"/>
                        </a:solidFill>
                        <a:latin typeface="Arial"/>
                        <a:ea typeface="Arial"/>
                        <a:cs typeface="Arial"/>
                        <a:sym typeface="Arial"/>
                      </a:endParaRPr>
                    </a:p>
                  </a:txBody>
                  <a:tcPr marL="0" marR="0"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tc hMerge="1">
                  <a:txBody>
                    <a:bodyPr/>
                    <a:lstStyle/>
                    <a:p>
                      <a:endParaRPr lang="en-US"/>
                    </a:p>
                  </a:txBody>
                  <a:tcPr/>
                </a:tc>
                <a:tc>
                  <a:txBody>
                    <a:bodyPr/>
                    <a:lstStyle/>
                    <a:p>
                      <a:pPr marL="0" marR="0" lvl="0" indent="0" algn="l" rtl="0">
                        <a:lnSpc>
                          <a:spcPct val="100000"/>
                        </a:lnSpc>
                        <a:spcBef>
                          <a:spcPts val="0"/>
                        </a:spcBef>
                        <a:spcAft>
                          <a:spcPts val="0"/>
                        </a:spcAft>
                        <a:buNone/>
                      </a:pPr>
                      <a:r>
                        <a:rPr lang="en-US" sz="1700" b="1" u="none" strike="noStrike" cap="none">
                          <a:solidFill>
                            <a:srgbClr val="FFFFFF"/>
                          </a:solidFill>
                          <a:latin typeface="Arial"/>
                          <a:ea typeface="Arial"/>
                          <a:cs typeface="Arial"/>
                          <a:sym typeface="Arial"/>
                        </a:rPr>
                        <a:t>Items</a:t>
                      </a:r>
                      <a:endParaRPr sz="1700" b="1" u="none" strike="noStrike" cap="none">
                        <a:solidFill>
                          <a:srgbClr val="000000"/>
                        </a:solidFill>
                        <a:latin typeface="Arial"/>
                        <a:ea typeface="Arial"/>
                        <a:cs typeface="Arial"/>
                        <a:sym typeface="Arial"/>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651D32"/>
                    </a:solidFill>
                  </a:tcPr>
                </a:tc>
                <a:extLst>
                  <a:ext uri="{0D108BD9-81ED-4DB2-BD59-A6C34878D82A}">
                    <a16:rowId xmlns:a16="http://schemas.microsoft.com/office/drawing/2014/main" val="10000"/>
                  </a:ext>
                </a:extLst>
              </a:tr>
              <a:tr h="255825">
                <a:tc>
                  <a:txBody>
                    <a:bodyPr/>
                    <a:lstStyle/>
                    <a:p>
                      <a:pPr marL="0" marR="0" lvl="0" indent="0" algn="l" rtl="0">
                        <a:lnSpc>
                          <a:spcPct val="100000"/>
                        </a:lnSpc>
                        <a:spcBef>
                          <a:spcPts val="0"/>
                        </a:spcBef>
                        <a:spcAft>
                          <a:spcPts val="0"/>
                        </a:spcAft>
                        <a:buNone/>
                      </a:pPr>
                      <a:r>
                        <a:rPr lang="en-US" sz="1600" b="0" u="none" strike="noStrike" cap="none">
                          <a:latin typeface="Arial"/>
                          <a:ea typeface="Arial"/>
                          <a:cs typeface="Arial"/>
                          <a:sym typeface="Arial"/>
                        </a:rPr>
                        <a:t>C1.1</a:t>
                      </a:r>
                      <a:endParaRPr/>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latin typeface="Arial"/>
                          <a:ea typeface="Arial"/>
                          <a:cs typeface="Arial"/>
                          <a:sym typeface="Arial"/>
                        </a:rPr>
                        <a:t>Comprehend spoken and signed language at the word or phrase level</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4</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55825">
                <a:tc>
                  <a:txBody>
                    <a:bodyPr/>
                    <a:lstStyle/>
                    <a:p>
                      <a:pPr marL="0" marR="0" lvl="0" indent="0" algn="l" rtl="0">
                        <a:lnSpc>
                          <a:spcPct val="100000"/>
                        </a:lnSpc>
                        <a:spcBef>
                          <a:spcPts val="0"/>
                        </a:spcBef>
                        <a:spcAft>
                          <a:spcPts val="0"/>
                        </a:spcAft>
                        <a:buNone/>
                      </a:pPr>
                      <a:r>
                        <a:rPr lang="en-US" sz="1600" b="0" u="none" strike="noStrike" cap="none">
                          <a:latin typeface="Arial"/>
                          <a:ea typeface="Arial"/>
                          <a:cs typeface="Arial"/>
                          <a:sym typeface="Arial"/>
                        </a:rPr>
                        <a:t>C1.2</a:t>
                      </a:r>
                      <a:endParaRPr/>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latin typeface="Arial"/>
                          <a:ea typeface="Arial"/>
                          <a:cs typeface="Arial"/>
                          <a:sym typeface="Arial"/>
                        </a:rPr>
                        <a:t>Recognize the meaning of </a:t>
                      </a:r>
                      <a:r>
                        <a:rPr lang="en-US" sz="1600" u="sng" strike="noStrike" cap="none">
                          <a:latin typeface="Arial"/>
                          <a:ea typeface="Arial"/>
                          <a:cs typeface="Arial"/>
                          <a:sym typeface="Arial"/>
                        </a:rPr>
                        <a:t>common</a:t>
                      </a:r>
                      <a:r>
                        <a:rPr lang="en-US" sz="1600" u="none" strike="noStrike" cap="none">
                          <a:latin typeface="Arial"/>
                          <a:ea typeface="Arial"/>
                          <a:cs typeface="Arial"/>
                          <a:sym typeface="Arial"/>
                        </a:rPr>
                        <a:t> </a:t>
                      </a:r>
                      <a:r>
                        <a:rPr lang="en-US" sz="1600" u="sng" strike="noStrike" cap="none">
                          <a:latin typeface="Arial"/>
                          <a:ea typeface="Arial"/>
                          <a:cs typeface="Arial"/>
                          <a:sym typeface="Arial"/>
                        </a:rPr>
                        <a:t>grade-level words</a:t>
                      </a:r>
                      <a:r>
                        <a:rPr lang="en-US" sz="1600" u="none" strike="noStrike" cap="none">
                          <a:latin typeface="Arial"/>
                          <a:ea typeface="Arial"/>
                          <a:cs typeface="Arial"/>
                          <a:sym typeface="Arial"/>
                        </a:rPr>
                        <a:t> in a short, </a:t>
                      </a:r>
                      <a:r>
                        <a:rPr lang="en-US" sz="1600" u="sng" strike="noStrike" cap="none">
                          <a:latin typeface="Arial"/>
                          <a:ea typeface="Arial"/>
                          <a:cs typeface="Arial"/>
                          <a:sym typeface="Arial"/>
                        </a:rPr>
                        <a:t>grade-level continuous text</a:t>
                      </a:r>
                      <a:r>
                        <a:rPr lang="en-US" sz="1600" u="none" strike="noStrike" cap="none">
                          <a:solidFill>
                            <a:srgbClr val="FF0000"/>
                          </a:solidFill>
                          <a:latin typeface="Arial"/>
                          <a:ea typeface="Arial"/>
                          <a:cs typeface="Arial"/>
                          <a:sym typeface="Arial"/>
                        </a:rPr>
                        <a:t> </a:t>
                      </a:r>
                      <a:r>
                        <a:rPr lang="en-US" sz="1600" u="none" strike="noStrike" cap="none">
                          <a:latin typeface="Arial"/>
                          <a:ea typeface="Arial"/>
                          <a:cs typeface="Arial"/>
                          <a:sym typeface="Arial"/>
                        </a:rPr>
                        <a:t>read to or signed for the learner</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0</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55825">
                <a:tc>
                  <a:txBody>
                    <a:bodyPr/>
                    <a:lstStyle/>
                    <a:p>
                      <a:pPr marL="0" marR="0" lvl="0" indent="0" algn="l" rtl="0">
                        <a:lnSpc>
                          <a:spcPct val="100000"/>
                        </a:lnSpc>
                        <a:spcBef>
                          <a:spcPts val="0"/>
                        </a:spcBef>
                        <a:spcAft>
                          <a:spcPts val="0"/>
                        </a:spcAft>
                        <a:buNone/>
                      </a:pPr>
                      <a:r>
                        <a:rPr lang="en-US" sz="1600" b="0" u="none" strike="noStrike" cap="none">
                          <a:latin typeface="Arial"/>
                          <a:ea typeface="Arial"/>
                          <a:cs typeface="Arial"/>
                          <a:sym typeface="Arial"/>
                        </a:rPr>
                        <a:t>C2.1</a:t>
                      </a:r>
                      <a:endParaRPr/>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latin typeface="Arial"/>
                          <a:ea typeface="Arial"/>
                          <a:cs typeface="Arial"/>
                          <a:sym typeface="Arial"/>
                        </a:rPr>
                        <a:t>Retrieve </a:t>
                      </a:r>
                      <a:r>
                        <a:rPr lang="en-US" sz="1600" u="sng" strike="noStrike" cap="none">
                          <a:latin typeface="Arial"/>
                          <a:ea typeface="Arial"/>
                          <a:cs typeface="Arial"/>
                          <a:sym typeface="Arial"/>
                        </a:rPr>
                        <a:t>explicit information</a:t>
                      </a:r>
                      <a:r>
                        <a:rPr lang="en-US" sz="1600" u="none" strike="noStrike" cap="none">
                          <a:latin typeface="Arial"/>
                          <a:ea typeface="Arial"/>
                          <a:cs typeface="Arial"/>
                          <a:sym typeface="Arial"/>
                        </a:rPr>
                        <a:t> in a short </a:t>
                      </a:r>
                      <a:r>
                        <a:rPr lang="en-US" sz="1600" u="sng" strike="noStrike" cap="none">
                          <a:latin typeface="Arial"/>
                          <a:ea typeface="Arial"/>
                          <a:cs typeface="Arial"/>
                          <a:sym typeface="Arial"/>
                        </a:rPr>
                        <a:t>grade-level continuous text</a:t>
                      </a:r>
                      <a:r>
                        <a:rPr lang="en-US" sz="1600" u="none" strike="noStrike" cap="none">
                          <a:latin typeface="Arial"/>
                          <a:ea typeface="Arial"/>
                          <a:cs typeface="Arial"/>
                          <a:sym typeface="Arial"/>
                        </a:rPr>
                        <a:t> read to or signed for the learner</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8</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55825">
                <a:tc>
                  <a:txBody>
                    <a:bodyPr/>
                    <a:lstStyle/>
                    <a:p>
                      <a:pPr marL="0" marR="0" lvl="0" indent="0" algn="l" rtl="0">
                        <a:lnSpc>
                          <a:spcPct val="100000"/>
                        </a:lnSpc>
                        <a:spcBef>
                          <a:spcPts val="0"/>
                        </a:spcBef>
                        <a:spcAft>
                          <a:spcPts val="0"/>
                        </a:spcAft>
                        <a:buNone/>
                      </a:pPr>
                      <a:r>
                        <a:rPr lang="en-US" sz="1600" b="0" u="none" strike="noStrike" cap="none">
                          <a:latin typeface="Arial"/>
                          <a:ea typeface="Arial"/>
                          <a:cs typeface="Arial"/>
                          <a:sym typeface="Arial"/>
                        </a:rPr>
                        <a:t>C3.1</a:t>
                      </a:r>
                      <a:endParaRPr/>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latin typeface="Arial"/>
                          <a:ea typeface="Arial"/>
                          <a:cs typeface="Arial"/>
                          <a:sym typeface="Arial"/>
                        </a:rPr>
                        <a:t>Interpret information in a short </a:t>
                      </a:r>
                      <a:r>
                        <a:rPr lang="en-US" sz="1600" u="sng" strike="noStrike" cap="none">
                          <a:latin typeface="Arial"/>
                          <a:ea typeface="Arial"/>
                          <a:cs typeface="Arial"/>
                          <a:sym typeface="Arial"/>
                        </a:rPr>
                        <a:t>grade-level continuous text</a:t>
                      </a:r>
                      <a:r>
                        <a:rPr lang="en-US" sz="1600" u="none" strike="noStrike" cap="none">
                          <a:latin typeface="Arial"/>
                          <a:ea typeface="Arial"/>
                          <a:cs typeface="Arial"/>
                          <a:sym typeface="Arial"/>
                        </a:rPr>
                        <a:t> read to or signed for the learner</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2</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15900">
                <a:tc>
                  <a:txBody>
                    <a:bodyPr/>
                    <a:lstStyle/>
                    <a:p>
                      <a:pPr marL="0" marR="0" lvl="0" indent="0" algn="l" rtl="0">
                        <a:lnSpc>
                          <a:spcPct val="100000"/>
                        </a:lnSpc>
                        <a:spcBef>
                          <a:spcPts val="0"/>
                        </a:spcBef>
                        <a:spcAft>
                          <a:spcPts val="0"/>
                        </a:spcAft>
                        <a:buNone/>
                      </a:pPr>
                      <a:r>
                        <a:rPr lang="en-US" sz="1600" b="0" u="none" strike="noStrike" cap="none">
                          <a:latin typeface="Arial"/>
                          <a:ea typeface="Arial"/>
                          <a:cs typeface="Arial"/>
                          <a:sym typeface="Arial"/>
                        </a:rPr>
                        <a:t>D1.1</a:t>
                      </a:r>
                      <a:endParaRPr/>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latin typeface="Arial"/>
                          <a:ea typeface="Arial"/>
                          <a:cs typeface="Arial"/>
                          <a:sym typeface="Arial"/>
                        </a:rPr>
                        <a:t>Identify symbol-sound/fingerspelling and/or symbol-morpheme correspondences</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0</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55825">
                <a:tc>
                  <a:txBody>
                    <a:bodyPr/>
                    <a:lstStyle/>
                    <a:p>
                      <a:pPr marL="0" marR="0" lvl="0" indent="0" algn="l" rtl="0">
                        <a:lnSpc>
                          <a:spcPct val="100000"/>
                        </a:lnSpc>
                        <a:spcBef>
                          <a:spcPts val="0"/>
                        </a:spcBef>
                        <a:spcAft>
                          <a:spcPts val="0"/>
                        </a:spcAft>
                        <a:buNone/>
                      </a:pPr>
                      <a:r>
                        <a:rPr lang="en-US" sz="1600" b="0" u="none" strike="noStrike" cap="none">
                          <a:latin typeface="Arial"/>
                          <a:ea typeface="Arial"/>
                          <a:cs typeface="Arial"/>
                          <a:sym typeface="Arial"/>
                        </a:rPr>
                        <a:t>D1.2</a:t>
                      </a:r>
                      <a:endParaRPr/>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latin typeface="Arial"/>
                          <a:ea typeface="Arial"/>
                          <a:cs typeface="Arial"/>
                          <a:sym typeface="Arial"/>
                        </a:rPr>
                        <a:t>Decode isolated words</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3</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55825">
                <a:tc>
                  <a:txBody>
                    <a:bodyPr/>
                    <a:lstStyle/>
                    <a:p>
                      <a:pPr marL="0" marR="0" lvl="0" indent="0" algn="l" rtl="0">
                        <a:lnSpc>
                          <a:spcPct val="100000"/>
                        </a:lnSpc>
                        <a:spcBef>
                          <a:spcPts val="0"/>
                        </a:spcBef>
                        <a:spcAft>
                          <a:spcPts val="0"/>
                        </a:spcAft>
                        <a:buNone/>
                      </a:pPr>
                      <a:r>
                        <a:rPr lang="en-US" sz="1600" b="0" u="none" strike="noStrike" cap="none">
                          <a:latin typeface="Arial"/>
                          <a:ea typeface="Arial"/>
                          <a:cs typeface="Arial"/>
                          <a:sym typeface="Arial"/>
                        </a:rPr>
                        <a:t>D2.1</a:t>
                      </a:r>
                      <a:endParaRPr/>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latin typeface="Arial"/>
                          <a:ea typeface="Arial"/>
                          <a:cs typeface="Arial"/>
                          <a:sym typeface="Arial"/>
                        </a:rPr>
                        <a:t>Say or sign a </a:t>
                      </a:r>
                      <a:r>
                        <a:rPr lang="en-US" sz="1600" u="sng" strike="noStrike" cap="none">
                          <a:latin typeface="Arial"/>
                          <a:ea typeface="Arial"/>
                          <a:cs typeface="Arial"/>
                          <a:sym typeface="Arial"/>
                        </a:rPr>
                        <a:t>grade-level continuous text</a:t>
                      </a:r>
                      <a:r>
                        <a:rPr lang="en-US" sz="1600" u="none" strike="noStrike" cap="none">
                          <a:latin typeface="Arial"/>
                          <a:ea typeface="Arial"/>
                          <a:cs typeface="Arial"/>
                          <a:sym typeface="Arial"/>
                        </a:rPr>
                        <a:t> at pace and with accuracy</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2</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55825">
                <a:tc>
                  <a:txBody>
                    <a:bodyPr/>
                    <a:lstStyle/>
                    <a:p>
                      <a:pPr marL="0" marR="0" lvl="0" indent="0" algn="l" rtl="0">
                        <a:lnSpc>
                          <a:spcPct val="100000"/>
                        </a:lnSpc>
                        <a:spcBef>
                          <a:spcPts val="0"/>
                        </a:spcBef>
                        <a:spcAft>
                          <a:spcPts val="0"/>
                        </a:spcAft>
                        <a:buNone/>
                      </a:pPr>
                      <a:r>
                        <a:rPr lang="en-US" sz="1600" b="0" u="none" strike="noStrike" cap="none">
                          <a:latin typeface="Arial"/>
                          <a:ea typeface="Arial"/>
                          <a:cs typeface="Arial"/>
                          <a:sym typeface="Arial"/>
                        </a:rPr>
                        <a:t>R1.1</a:t>
                      </a:r>
                      <a:endParaRPr/>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latin typeface="Arial"/>
                          <a:ea typeface="Arial"/>
                          <a:cs typeface="Arial"/>
                          <a:sym typeface="Arial"/>
                        </a:rPr>
                        <a:t>Recognize the meaning of </a:t>
                      </a:r>
                      <a:r>
                        <a:rPr lang="en-US" sz="1600" u="sng" strike="noStrike" cap="none">
                          <a:latin typeface="Arial"/>
                          <a:ea typeface="Arial"/>
                          <a:cs typeface="Arial"/>
                          <a:sym typeface="Arial"/>
                        </a:rPr>
                        <a:t>common</a:t>
                      </a:r>
                      <a:r>
                        <a:rPr lang="en-US" sz="1600" u="none" strike="noStrike" cap="none">
                          <a:latin typeface="Arial"/>
                          <a:ea typeface="Arial"/>
                          <a:cs typeface="Arial"/>
                          <a:sym typeface="Arial"/>
                        </a:rPr>
                        <a:t> </a:t>
                      </a:r>
                      <a:r>
                        <a:rPr lang="en-US" sz="1600" u="sng" strike="noStrike" cap="none">
                          <a:latin typeface="Arial"/>
                          <a:ea typeface="Arial"/>
                          <a:cs typeface="Arial"/>
                          <a:sym typeface="Arial"/>
                        </a:rPr>
                        <a:t>grade-level words</a:t>
                      </a:r>
                      <a:endParaRPr sz="1600" u="none" strike="noStrike" cap="none">
                        <a:latin typeface="Arial"/>
                        <a:ea typeface="Arial"/>
                        <a:cs typeface="Arial"/>
                        <a:sym typeface="Arial"/>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2</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55825">
                <a:tc>
                  <a:txBody>
                    <a:bodyPr/>
                    <a:lstStyle/>
                    <a:p>
                      <a:pPr marL="0" marR="0" lvl="0" indent="0" algn="l" rtl="0">
                        <a:lnSpc>
                          <a:spcPct val="100000"/>
                        </a:lnSpc>
                        <a:spcBef>
                          <a:spcPts val="0"/>
                        </a:spcBef>
                        <a:spcAft>
                          <a:spcPts val="0"/>
                        </a:spcAft>
                        <a:buNone/>
                      </a:pPr>
                      <a:r>
                        <a:rPr lang="en-US" sz="1600" b="0" u="none" strike="noStrike" cap="none">
                          <a:latin typeface="Arial"/>
                          <a:ea typeface="Arial"/>
                          <a:cs typeface="Arial"/>
                          <a:sym typeface="Arial"/>
                        </a:rPr>
                        <a:t>R1.2</a:t>
                      </a:r>
                      <a:endParaRPr/>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212721"/>
                          </a:solidFill>
                          <a:latin typeface="Arial"/>
                          <a:ea typeface="Arial"/>
                          <a:cs typeface="Arial"/>
                          <a:sym typeface="Arial"/>
                        </a:rPr>
                        <a:t>Retrieve </a:t>
                      </a:r>
                      <a:r>
                        <a:rPr lang="en-US" sz="1600" u="none" strike="noStrike" cap="none">
                          <a:latin typeface="Arial"/>
                          <a:ea typeface="Arial"/>
                          <a:cs typeface="Arial"/>
                          <a:sym typeface="Arial"/>
                        </a:rPr>
                        <a:t>explicit information</a:t>
                      </a:r>
                      <a:r>
                        <a:rPr lang="en-US" sz="1600" u="none" strike="noStrike" cap="none">
                          <a:solidFill>
                            <a:srgbClr val="212721"/>
                          </a:solidFill>
                          <a:latin typeface="Arial"/>
                          <a:ea typeface="Arial"/>
                          <a:cs typeface="Arial"/>
                          <a:sym typeface="Arial"/>
                        </a:rPr>
                        <a:t> in a </a:t>
                      </a:r>
                      <a:r>
                        <a:rPr lang="en-US" sz="1600" u="none" strike="noStrike" cap="none">
                          <a:latin typeface="Arial"/>
                          <a:ea typeface="Arial"/>
                          <a:cs typeface="Arial"/>
                          <a:sym typeface="Arial"/>
                        </a:rPr>
                        <a:t>grade-level</a:t>
                      </a:r>
                      <a:r>
                        <a:rPr lang="en-US" sz="1600" u="none" strike="noStrike" cap="none">
                          <a:solidFill>
                            <a:srgbClr val="212721"/>
                          </a:solidFill>
                          <a:latin typeface="Arial"/>
                          <a:ea typeface="Arial"/>
                          <a:cs typeface="Arial"/>
                          <a:sym typeface="Arial"/>
                        </a:rPr>
                        <a:t> text by </a:t>
                      </a:r>
                      <a:r>
                        <a:rPr lang="en-US" sz="1600" u="none" strike="noStrike" cap="none">
                          <a:latin typeface="Arial"/>
                          <a:ea typeface="Arial"/>
                          <a:cs typeface="Arial"/>
                          <a:sym typeface="Arial"/>
                        </a:rPr>
                        <a:t>direct- or close-word matching</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0</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55825">
                <a:tc>
                  <a:txBody>
                    <a:bodyPr/>
                    <a:lstStyle/>
                    <a:p>
                      <a:pPr marL="0" marR="0" lvl="0" indent="0" algn="l" rtl="0">
                        <a:lnSpc>
                          <a:spcPct val="100000"/>
                        </a:lnSpc>
                        <a:spcBef>
                          <a:spcPts val="0"/>
                        </a:spcBef>
                        <a:spcAft>
                          <a:spcPts val="0"/>
                        </a:spcAft>
                        <a:buNone/>
                      </a:pPr>
                      <a:r>
                        <a:rPr lang="en-US" sz="1600" b="0" u="none" strike="noStrike" cap="none">
                          <a:latin typeface="Arial"/>
                          <a:ea typeface="Arial"/>
                          <a:cs typeface="Arial"/>
                          <a:sym typeface="Arial"/>
                        </a:rPr>
                        <a:t>R1.3</a:t>
                      </a:r>
                      <a:endParaRPr/>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latin typeface="Arial"/>
                          <a:ea typeface="Arial"/>
                          <a:cs typeface="Arial"/>
                          <a:sym typeface="Arial"/>
                        </a:rPr>
                        <a:t>Retrieve explicit information in a grade-level text by synonymous word matching</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2</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55825">
                <a:tc>
                  <a:txBody>
                    <a:bodyPr/>
                    <a:lstStyle/>
                    <a:p>
                      <a:pPr marL="0" marR="0" lvl="0" indent="0" algn="l" rtl="0">
                        <a:lnSpc>
                          <a:spcPct val="100000"/>
                        </a:lnSpc>
                        <a:spcBef>
                          <a:spcPts val="0"/>
                        </a:spcBef>
                        <a:spcAft>
                          <a:spcPts val="0"/>
                        </a:spcAft>
                        <a:buNone/>
                      </a:pPr>
                      <a:r>
                        <a:rPr lang="en-US" sz="1600" b="0" u="none" strike="noStrike" cap="none">
                          <a:latin typeface="Arial"/>
                          <a:ea typeface="Arial"/>
                          <a:cs typeface="Arial"/>
                          <a:sym typeface="Arial"/>
                        </a:rPr>
                        <a:t>R2.1</a:t>
                      </a:r>
                      <a:endParaRPr/>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latin typeface="Arial"/>
                          <a:ea typeface="Arial"/>
                          <a:cs typeface="Arial"/>
                          <a:sym typeface="Arial"/>
                        </a:rPr>
                        <a:t>Identify the meaning of unknown words and expressions in a grade-level text</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0</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55825">
                <a:tc>
                  <a:txBody>
                    <a:bodyPr/>
                    <a:lstStyle/>
                    <a:p>
                      <a:pPr marL="0" marR="0" lvl="0" indent="0" algn="l" rtl="0">
                        <a:lnSpc>
                          <a:spcPct val="100000"/>
                        </a:lnSpc>
                        <a:spcBef>
                          <a:spcPts val="0"/>
                        </a:spcBef>
                        <a:spcAft>
                          <a:spcPts val="0"/>
                        </a:spcAft>
                        <a:buNone/>
                      </a:pPr>
                      <a:r>
                        <a:rPr lang="en-US" sz="1600" b="0" u="none" strike="noStrike" cap="none">
                          <a:latin typeface="Arial"/>
                          <a:ea typeface="Arial"/>
                          <a:cs typeface="Arial"/>
                          <a:sym typeface="Arial"/>
                        </a:rPr>
                        <a:t>R2.2</a:t>
                      </a:r>
                      <a:endParaRPr/>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solidFill>
                            <a:srgbClr val="212721"/>
                          </a:solidFill>
                          <a:latin typeface="Arial"/>
                          <a:ea typeface="Arial"/>
                          <a:cs typeface="Arial"/>
                          <a:sym typeface="Arial"/>
                        </a:rPr>
                        <a:t>Make </a:t>
                      </a:r>
                      <a:r>
                        <a:rPr lang="en-US" sz="1600" u="none" strike="noStrike" cap="none">
                          <a:latin typeface="Arial"/>
                          <a:ea typeface="Arial"/>
                          <a:cs typeface="Arial"/>
                          <a:sym typeface="Arial"/>
                        </a:rPr>
                        <a:t>inferences</a:t>
                      </a:r>
                      <a:r>
                        <a:rPr lang="en-US" sz="1600" u="none" strike="noStrike" cap="none">
                          <a:solidFill>
                            <a:srgbClr val="212721"/>
                          </a:solidFill>
                          <a:latin typeface="Arial"/>
                          <a:ea typeface="Arial"/>
                          <a:cs typeface="Arial"/>
                          <a:sym typeface="Arial"/>
                        </a:rPr>
                        <a:t> in a </a:t>
                      </a:r>
                      <a:r>
                        <a:rPr lang="en-US" sz="1600" u="none" strike="noStrike" cap="none">
                          <a:latin typeface="Arial"/>
                          <a:ea typeface="Arial"/>
                          <a:cs typeface="Arial"/>
                          <a:sym typeface="Arial"/>
                        </a:rPr>
                        <a:t>grade-level text </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1</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55825">
                <a:tc>
                  <a:txBody>
                    <a:bodyPr/>
                    <a:lstStyle/>
                    <a:p>
                      <a:pPr marL="0" marR="0" lvl="0" indent="0" algn="l" rtl="0">
                        <a:lnSpc>
                          <a:spcPct val="100000"/>
                        </a:lnSpc>
                        <a:spcBef>
                          <a:spcPts val="0"/>
                        </a:spcBef>
                        <a:spcAft>
                          <a:spcPts val="0"/>
                        </a:spcAft>
                        <a:buNone/>
                      </a:pPr>
                      <a:r>
                        <a:rPr lang="en-US" sz="1600" b="0" u="none" strike="noStrike" cap="none">
                          <a:latin typeface="Arial"/>
                          <a:ea typeface="Arial"/>
                          <a:cs typeface="Arial"/>
                          <a:sym typeface="Arial"/>
                        </a:rPr>
                        <a:t>R2.3</a:t>
                      </a:r>
                      <a:endParaRPr/>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latin typeface="Arial"/>
                          <a:ea typeface="Arial"/>
                          <a:cs typeface="Arial"/>
                          <a:sym typeface="Arial"/>
                        </a:rPr>
                        <a:t>Identify the main and secondary ideas in a </a:t>
                      </a:r>
                      <a:r>
                        <a:rPr lang="en-US" sz="1600" u="sng" strike="noStrike" cap="none">
                          <a:latin typeface="Arial"/>
                          <a:ea typeface="Arial"/>
                          <a:cs typeface="Arial"/>
                          <a:sym typeface="Arial"/>
                        </a:rPr>
                        <a:t>grade-level text</a:t>
                      </a:r>
                      <a:r>
                        <a:rPr lang="en-US" sz="1600" u="none" strike="noStrike" cap="none">
                          <a:latin typeface="Arial"/>
                          <a:ea typeface="Arial"/>
                          <a:cs typeface="Arial"/>
                          <a:sym typeface="Arial"/>
                        </a:rPr>
                        <a:t> </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2</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55825">
                <a:tc>
                  <a:txBody>
                    <a:bodyPr/>
                    <a:lstStyle/>
                    <a:p>
                      <a:pPr marL="0" marR="0" lvl="0" indent="0" algn="l" rtl="0">
                        <a:lnSpc>
                          <a:spcPct val="100000"/>
                        </a:lnSpc>
                        <a:spcBef>
                          <a:spcPts val="0"/>
                        </a:spcBef>
                        <a:spcAft>
                          <a:spcPts val="0"/>
                        </a:spcAft>
                        <a:buNone/>
                      </a:pPr>
                      <a:r>
                        <a:rPr lang="en-US" sz="1600" b="0" u="none" strike="noStrike" cap="none">
                          <a:latin typeface="Arial"/>
                          <a:ea typeface="Arial"/>
                          <a:cs typeface="Arial"/>
                          <a:sym typeface="Arial"/>
                        </a:rPr>
                        <a:t>R3.1</a:t>
                      </a:r>
                      <a:endParaRPr/>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latin typeface="Arial"/>
                          <a:ea typeface="Arial"/>
                          <a:cs typeface="Arial"/>
                          <a:sym typeface="Arial"/>
                        </a:rPr>
                        <a:t>Identify the </a:t>
                      </a:r>
                      <a:r>
                        <a:rPr lang="en-US" sz="1600" u="sng" strike="noStrike" cap="none">
                          <a:latin typeface="Arial"/>
                          <a:ea typeface="Arial"/>
                          <a:cs typeface="Arial"/>
                          <a:sym typeface="Arial"/>
                        </a:rPr>
                        <a:t>purpose</a:t>
                      </a:r>
                      <a:r>
                        <a:rPr lang="en-US" sz="1600" u="none" strike="noStrike" cap="none">
                          <a:latin typeface="Arial"/>
                          <a:ea typeface="Arial"/>
                          <a:cs typeface="Arial"/>
                          <a:sym typeface="Arial"/>
                        </a:rPr>
                        <a:t> and audience of a text</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0</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55825">
                <a:tc>
                  <a:txBody>
                    <a:bodyPr/>
                    <a:lstStyle/>
                    <a:p>
                      <a:pPr marL="0" marR="0" lvl="0" indent="0" algn="l" rtl="0">
                        <a:lnSpc>
                          <a:spcPct val="100000"/>
                        </a:lnSpc>
                        <a:spcBef>
                          <a:spcPts val="0"/>
                        </a:spcBef>
                        <a:spcAft>
                          <a:spcPts val="0"/>
                        </a:spcAft>
                        <a:buNone/>
                      </a:pPr>
                      <a:r>
                        <a:rPr lang="en-US" sz="1600" b="0" u="none" strike="noStrike" cap="none">
                          <a:latin typeface="Arial"/>
                          <a:ea typeface="Arial"/>
                          <a:cs typeface="Arial"/>
                          <a:sym typeface="Arial"/>
                        </a:rPr>
                        <a:t>R3.2</a:t>
                      </a:r>
                      <a:endParaRPr/>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latin typeface="Arial"/>
                          <a:ea typeface="Arial"/>
                          <a:cs typeface="Arial"/>
                          <a:sym typeface="Arial"/>
                        </a:rPr>
                        <a:t>Evaluate a text with justification</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700" u="none" strike="noStrike" cap="none">
                        <a:solidFill>
                          <a:srgbClr val="000000"/>
                        </a:solidFill>
                        <a:latin typeface="Arial"/>
                        <a:ea typeface="Arial"/>
                        <a:cs typeface="Arial"/>
                        <a:sym typeface="Arial"/>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55825">
                <a:tc>
                  <a:txBody>
                    <a:bodyPr/>
                    <a:lstStyle/>
                    <a:p>
                      <a:pPr marL="0" marR="0" lvl="0" indent="0" algn="l" rtl="0">
                        <a:lnSpc>
                          <a:spcPct val="100000"/>
                        </a:lnSpc>
                        <a:spcBef>
                          <a:spcPts val="0"/>
                        </a:spcBef>
                        <a:spcAft>
                          <a:spcPts val="0"/>
                        </a:spcAft>
                        <a:buNone/>
                      </a:pPr>
                      <a:r>
                        <a:rPr lang="en-US" sz="1600" b="0" u="none" strike="noStrike" cap="none">
                          <a:latin typeface="Arial"/>
                          <a:ea typeface="Arial"/>
                          <a:cs typeface="Arial"/>
                          <a:sym typeface="Arial"/>
                        </a:rPr>
                        <a:t>R3.3</a:t>
                      </a:r>
                      <a:endParaRPr/>
                    </a:p>
                  </a:txBody>
                  <a:tcPr marL="36825" marR="36825" marT="8900" marB="8900" anchor="ctr">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600" u="none" strike="noStrike" cap="none">
                          <a:latin typeface="Arial"/>
                          <a:ea typeface="Arial"/>
                          <a:cs typeface="Arial"/>
                          <a:sym typeface="Arial"/>
                        </a:rPr>
                        <a:t>Evaluate the status of claims made in a text</a:t>
                      </a:r>
                      <a:endParaRPr/>
                    </a:p>
                  </a:txBody>
                  <a:tcPr marL="36825" marR="36825" marT="8900" marB="89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rgbClr val="000000"/>
                          </a:solidFill>
                          <a:latin typeface="Arial"/>
                          <a:ea typeface="Arial"/>
                          <a:cs typeface="Arial"/>
                          <a:sym typeface="Arial"/>
                        </a:rPr>
                        <a:t>0</a:t>
                      </a:r>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255825">
                <a:tc gridSpan="2">
                  <a:txBody>
                    <a:bodyPr/>
                    <a:lstStyle/>
                    <a:p>
                      <a:pPr marL="0" marR="0" lvl="0" indent="0" algn="l" rtl="0">
                        <a:lnSpc>
                          <a:spcPct val="100000"/>
                        </a:lnSpc>
                        <a:spcBef>
                          <a:spcPts val="0"/>
                        </a:spcBef>
                        <a:spcAft>
                          <a:spcPts val="0"/>
                        </a:spcAft>
                        <a:buNone/>
                      </a:pPr>
                      <a:r>
                        <a:rPr lang="en-US" sz="1700" b="1" u="none" strike="noStrike" cap="none">
                          <a:solidFill>
                            <a:srgbClr val="000000"/>
                          </a:solidFill>
                          <a:latin typeface="Arial"/>
                          <a:ea typeface="Arial"/>
                          <a:cs typeface="Arial"/>
                          <a:sym typeface="Arial"/>
                        </a:rPr>
                        <a:t>Total</a:t>
                      </a:r>
                      <a:endParaRPr sz="1700" u="none" strike="noStrike" cap="none">
                        <a:solidFill>
                          <a:srgbClr val="000000"/>
                        </a:solidFill>
                        <a:latin typeface="Arial"/>
                        <a:ea typeface="Arial"/>
                        <a:cs typeface="Arial"/>
                        <a:sym typeface="Arial"/>
                      </a:endParaRPr>
                    </a:p>
                  </a:txBody>
                  <a:tcPr marL="29975" marR="29975" marT="0" marB="0" anchor="b">
                    <a:lnL w="9525" cap="flat" cmpd="sng">
                      <a:solidFill>
                        <a:srgbClr val="000000">
                          <a:alpha val="0"/>
                        </a:srgbClr>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l" rtl="0">
                        <a:lnSpc>
                          <a:spcPct val="100000"/>
                        </a:lnSpc>
                        <a:spcBef>
                          <a:spcPts val="0"/>
                        </a:spcBef>
                        <a:spcAft>
                          <a:spcPts val="0"/>
                        </a:spcAft>
                        <a:buNone/>
                      </a:pPr>
                      <a:r>
                        <a:rPr lang="en-US" sz="1700" b="1" u="none" strike="noStrike" cap="none">
                          <a:solidFill>
                            <a:srgbClr val="000000"/>
                          </a:solidFill>
                          <a:latin typeface="Arial"/>
                          <a:ea typeface="Arial"/>
                          <a:cs typeface="Arial"/>
                          <a:sym typeface="Arial"/>
                        </a:rPr>
                        <a:t>26</a:t>
                      </a:r>
                      <a:endParaRPr sz="1700" u="none" strike="noStrike" cap="none">
                        <a:solidFill>
                          <a:srgbClr val="000000"/>
                        </a:solidFill>
                        <a:latin typeface="Arial"/>
                        <a:ea typeface="Arial"/>
                        <a:cs typeface="Arial"/>
                        <a:sym typeface="Arial"/>
                      </a:endParaRPr>
                    </a:p>
                  </a:txBody>
                  <a:tcPr marL="29975" marR="29975" marT="0" marB="0" anchor="b">
                    <a:lnL w="1270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g54128571ae_2_72"/>
          <p:cNvSpPr txBox="1">
            <a:spLocks noGrp="1"/>
          </p:cNvSpPr>
          <p:nvPr>
            <p:ph type="title"/>
          </p:nvPr>
        </p:nvSpPr>
        <p:spPr/>
        <p:txBody>
          <a:bodyPr/>
          <a:lstStyle/>
          <a:p>
            <a:pPr lvl="0"/>
            <a:r>
              <a:rPr lang="en-US"/>
              <a:t>ALIGNMENT RATINGS</a:t>
            </a:r>
          </a:p>
        </p:txBody>
      </p:sp>
      <p:sp>
        <p:nvSpPr>
          <p:cNvPr id="3" name="Text Placeholder 2"/>
          <p:cNvSpPr>
            <a:spLocks noGrp="1"/>
          </p:cNvSpPr>
          <p:nvPr>
            <p:ph type="body" idx="1"/>
          </p:nvPr>
        </p:nvSpPr>
        <p:spPr>
          <a:xfrm>
            <a:off x="609600" y="1600201"/>
            <a:ext cx="10871200" cy="4924777"/>
          </a:xfrm>
        </p:spPr>
        <p:txBody>
          <a:bodyPr>
            <a:normAutofit/>
          </a:bodyPr>
          <a:lstStyle/>
          <a:p>
            <a:pPr marL="94234" lvl="0" indent="0">
              <a:buNone/>
            </a:pPr>
            <a:r>
              <a:rPr lang="en-US" sz="1800" dirty="0"/>
              <a:t>Some aligned this item to:</a:t>
            </a:r>
          </a:p>
          <a:p>
            <a:pPr lvl="0">
              <a:spcBef>
                <a:spcPts val="0"/>
              </a:spcBef>
            </a:pPr>
            <a:r>
              <a:rPr lang="en-US" sz="1800" b="1" dirty="0"/>
              <a:t>Domain</a:t>
            </a:r>
            <a:r>
              <a:rPr lang="en-US" sz="1800" dirty="0"/>
              <a:t>: Measurement</a:t>
            </a:r>
          </a:p>
          <a:p>
            <a:pPr lvl="0">
              <a:spcBef>
                <a:spcPts val="0"/>
              </a:spcBef>
            </a:pPr>
            <a:r>
              <a:rPr lang="en-US" sz="1800" b="1" dirty="0"/>
              <a:t>Construct</a:t>
            </a:r>
            <a:r>
              <a:rPr lang="en-US" sz="1800" dirty="0"/>
              <a:t>: Length, weight, capacity, volume, area and </a:t>
            </a:r>
            <a:br>
              <a:rPr lang="en-US" sz="1800" dirty="0"/>
            </a:br>
            <a:r>
              <a:rPr lang="en-US" sz="1800" dirty="0"/>
              <a:t>perimeter</a:t>
            </a:r>
          </a:p>
          <a:p>
            <a:pPr lvl="0">
              <a:spcBef>
                <a:spcPts val="0"/>
              </a:spcBef>
            </a:pPr>
            <a:r>
              <a:rPr lang="en-US" sz="1800" b="1" dirty="0"/>
              <a:t>Subconstruct</a:t>
            </a:r>
            <a:r>
              <a:rPr lang="en-US" sz="1800" dirty="0"/>
              <a:t>: Use non-standard and standard units to </a:t>
            </a:r>
            <a:br>
              <a:rPr lang="en-US" sz="1800" dirty="0"/>
            </a:br>
            <a:r>
              <a:rPr lang="en-US" sz="1800" dirty="0"/>
              <a:t>measure, compare, and order</a:t>
            </a:r>
          </a:p>
          <a:p>
            <a:pPr lvl="0">
              <a:spcBef>
                <a:spcPts val="0"/>
              </a:spcBef>
            </a:pPr>
            <a:r>
              <a:rPr lang="en-US" sz="1800" b="1" dirty="0"/>
              <a:t>Knowledge and/or Skills</a:t>
            </a:r>
            <a:r>
              <a:rPr lang="en-US" sz="1800" dirty="0"/>
              <a:t>: Use non-standard units to </a:t>
            </a:r>
            <a:br>
              <a:rPr lang="en-US" sz="1800" dirty="0"/>
            </a:br>
            <a:r>
              <a:rPr lang="en-US" sz="1800" dirty="0"/>
              <a:t>estimate, measure, and compare length, weight, volume, </a:t>
            </a:r>
            <a:br>
              <a:rPr lang="en-US" sz="1800" dirty="0"/>
            </a:br>
            <a:r>
              <a:rPr lang="en-US" sz="1800" dirty="0"/>
              <a:t>and capacity</a:t>
            </a:r>
          </a:p>
          <a:p>
            <a:pPr lvl="0">
              <a:spcBef>
                <a:spcPts val="0"/>
              </a:spcBef>
            </a:pPr>
            <a:r>
              <a:rPr lang="en-US" sz="1800" b="1" dirty="0"/>
              <a:t>Fit</a:t>
            </a:r>
            <a:r>
              <a:rPr lang="en-US" sz="1800" dirty="0"/>
              <a:t>: Complete</a:t>
            </a:r>
          </a:p>
          <a:p>
            <a:pPr marL="94234" lvl="0" indent="0">
              <a:spcBef>
                <a:spcPts val="0"/>
              </a:spcBef>
              <a:buNone/>
            </a:pPr>
            <a:endParaRPr lang="en-US" sz="1800" dirty="0"/>
          </a:p>
          <a:p>
            <a:pPr marL="94234" lvl="0" indent="0">
              <a:spcBef>
                <a:spcPts val="0"/>
              </a:spcBef>
              <a:buNone/>
            </a:pPr>
            <a:r>
              <a:rPr lang="en-US" sz="1800" dirty="0"/>
              <a:t>Others aligned it to:</a:t>
            </a:r>
          </a:p>
          <a:p>
            <a:pPr lvl="0">
              <a:spcBef>
                <a:spcPts val="0"/>
              </a:spcBef>
            </a:pPr>
            <a:r>
              <a:rPr lang="en-US" sz="1800" b="1" dirty="0"/>
              <a:t>Domain</a:t>
            </a:r>
            <a:r>
              <a:rPr lang="en-US" sz="1800" dirty="0"/>
              <a:t>: Geometry</a:t>
            </a:r>
          </a:p>
          <a:p>
            <a:pPr lvl="0">
              <a:spcBef>
                <a:spcPts val="0"/>
              </a:spcBef>
            </a:pPr>
            <a:r>
              <a:rPr lang="en-US" sz="1800" b="1" dirty="0"/>
              <a:t>Construct</a:t>
            </a:r>
            <a:r>
              <a:rPr lang="en-US" sz="1800" dirty="0"/>
              <a:t>: Position and direction</a:t>
            </a:r>
          </a:p>
          <a:p>
            <a:pPr lvl="0">
              <a:spcBef>
                <a:spcPts val="0"/>
              </a:spcBef>
            </a:pPr>
            <a:r>
              <a:rPr lang="en-US" sz="1800" b="1" dirty="0"/>
              <a:t>Subconstruct</a:t>
            </a:r>
            <a:r>
              <a:rPr lang="en-US" sz="1800" dirty="0"/>
              <a:t>: Describe the position and direction of objects in space</a:t>
            </a:r>
          </a:p>
          <a:p>
            <a:pPr lvl="0">
              <a:spcBef>
                <a:spcPts val="0"/>
              </a:spcBef>
            </a:pPr>
            <a:r>
              <a:rPr lang="en-US" sz="1800" b="1" dirty="0"/>
              <a:t>Knowledge and/or Skills</a:t>
            </a:r>
            <a:r>
              <a:rPr lang="en-US" sz="1800" dirty="0"/>
              <a:t>: Use positional terms to describe the location of an object</a:t>
            </a:r>
          </a:p>
          <a:p>
            <a:pPr lvl="0">
              <a:spcBef>
                <a:spcPts val="0"/>
              </a:spcBef>
            </a:pPr>
            <a:r>
              <a:rPr lang="en-US" sz="1800" b="1" dirty="0"/>
              <a:t>Fit</a:t>
            </a:r>
            <a:r>
              <a:rPr lang="en-US" sz="1800" dirty="0"/>
              <a:t>: Complete</a:t>
            </a:r>
          </a:p>
        </p:txBody>
      </p:sp>
      <p:sp>
        <p:nvSpPr>
          <p:cNvPr id="1095" name="Google Shape;1095;g54128571ae_2_72"/>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1118;gadaf0ff14e_0_879"/>
          <p:cNvPicPr preferRelativeResize="0">
            <a:picLocks noChangeAspect="1"/>
          </p:cNvPicPr>
          <p:nvPr/>
        </p:nvPicPr>
        <p:blipFill>
          <a:blip r:embed="rId3">
            <a:alphaModFix/>
          </a:blip>
          <a:stretch>
            <a:fillRect/>
          </a:stretch>
        </p:blipFill>
        <p:spPr>
          <a:xfrm>
            <a:off x="6617969" y="1746400"/>
            <a:ext cx="5047061" cy="3156694"/>
          </a:xfrm>
          <a:prstGeom prst="rect">
            <a:avLst/>
          </a:prstGeom>
          <a:noFill/>
          <a:ln>
            <a:noFill/>
          </a:ln>
        </p:spPr>
      </p:pic>
      <p:pic>
        <p:nvPicPr>
          <p:cNvPr id="2" name="Picture 1" descr="A black and white logo&#10;&#10;Description automatically generated with low confidence">
            <a:extLst>
              <a:ext uri="{FF2B5EF4-FFF2-40B4-BE49-F238E27FC236}">
                <a16:creationId xmlns:a16="http://schemas.microsoft.com/office/drawing/2014/main" id="{BD79151C-B316-9B78-E638-1B0F11980755}"/>
              </a:ext>
            </a:extLst>
          </p:cNvPr>
          <p:cNvPicPr>
            <a:picLocks noChangeAspect="1"/>
          </p:cNvPicPr>
          <p:nvPr/>
        </p:nvPicPr>
        <p:blipFill rotWithShape="1">
          <a:blip r:embed="rId4"/>
          <a:srcRect l="56736" t="15091" r="16052" b="56378"/>
          <a:stretch/>
        </p:blipFill>
        <p:spPr>
          <a:xfrm>
            <a:off x="11085812" y="5960933"/>
            <a:ext cx="789975" cy="64008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US" dirty="0"/>
              <a:t>Presentation 8</a:t>
            </a:r>
            <a:br>
              <a:rPr lang="en-US" dirty="0"/>
            </a:br>
            <a:br>
              <a:rPr lang="en-US" dirty="0"/>
            </a:br>
            <a:r>
              <a:rPr lang="en-US" dirty="0"/>
              <a:t>Train Panelists on Matching Task</a:t>
            </a:r>
          </a:p>
        </p:txBody>
      </p:sp>
    </p:spTree>
    <p:extLst>
      <p:ext uri="{BB962C8B-B14F-4D97-AF65-F5344CB8AC3E}">
        <p14:creationId xmlns:p14="http://schemas.microsoft.com/office/powerpoint/2010/main" val="16863340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37"/>
          <p:cNvSpPr txBox="1">
            <a:spLocks noGrp="1"/>
          </p:cNvSpPr>
          <p:nvPr>
            <p:ph type="ctrTitle"/>
          </p:nvPr>
        </p:nvSpPr>
        <p:spPr>
          <a:xfrm>
            <a:off x="659892" y="647681"/>
            <a:ext cx="10872216" cy="2862282"/>
          </a:xfrm>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lt2"/>
              </a:buClr>
              <a:buSzPts val="2800"/>
              <a:buFont typeface="Gill Sans"/>
              <a:buNone/>
            </a:pPr>
            <a:r>
              <a:rPr lang="en-US" sz="3600" b="1" dirty="0">
                <a:solidFill>
                  <a:srgbClr val="F3F3F3"/>
                </a:solidFill>
              </a:rPr>
              <a:t>PRESENTATION </a:t>
            </a:r>
            <a:endParaRPr sz="3600" b="1"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endParaRPr sz="3600" b="1"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cap="none" dirty="0">
                <a:solidFill>
                  <a:srgbClr val="F3F3F3"/>
                </a:solidFill>
              </a:rPr>
              <a:t>TASK 2.</a:t>
            </a:r>
            <a:r>
              <a:rPr lang="en-US" sz="3600" dirty="0">
                <a:solidFill>
                  <a:srgbClr val="F3F3F3"/>
                </a:solidFill>
              </a:rPr>
              <a:t> </a:t>
            </a:r>
            <a:r>
              <a:rPr lang="en-US" sz="3600" cap="none" dirty="0">
                <a:solidFill>
                  <a:srgbClr val="F3F3F3"/>
                </a:solidFill>
              </a:rPr>
              <a:t>MATCH </a:t>
            </a:r>
            <a:r>
              <a:rPr lang="en-US" sz="3600" dirty="0">
                <a:solidFill>
                  <a:srgbClr val="F3F3F3"/>
                </a:solidFill>
              </a:rPr>
              <a:t>[assessment name]</a:t>
            </a:r>
            <a:r>
              <a:rPr lang="en-US" sz="3600" cap="none" dirty="0">
                <a:solidFill>
                  <a:srgbClr val="F3F3F3"/>
                </a:solidFill>
              </a:rPr>
              <a:t> ITEMS WITH </a:t>
            </a:r>
            <a:r>
              <a:rPr lang="en-US" sz="3600" dirty="0">
                <a:solidFill>
                  <a:srgbClr val="F3F3F3"/>
                </a:solidFill>
              </a:rPr>
              <a:t>PROFICIENCY LEVELS AND DESCRIPTORS</a:t>
            </a:r>
            <a:r>
              <a:rPr lang="en-US" sz="3600" cap="none" dirty="0">
                <a:solidFill>
                  <a:srgbClr val="F3F3F3"/>
                </a:solidFill>
              </a:rPr>
              <a:t> IN THE GPF</a:t>
            </a:r>
            <a:endParaRPr sz="3600" dirty="0">
              <a:solidFill>
                <a:srgbClr val="F3F3F3"/>
              </a:solidFill>
            </a:endParaRPr>
          </a:p>
        </p:txBody>
      </p:sp>
      <p:sp>
        <p:nvSpPr>
          <p:cNvPr id="1106" name="Google Shape;1106;p37"/>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AE4EFF52-342D-866F-500D-8E560CA7C7D7}"/>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39"/>
          <p:cNvSpPr txBox="1">
            <a:spLocks noGrp="1"/>
          </p:cNvSpPr>
          <p:nvPr>
            <p:ph type="title"/>
          </p:nvPr>
        </p:nvSpPr>
        <p:spPr/>
        <p:txBody>
          <a:bodyPr/>
          <a:lstStyle/>
          <a:p>
            <a:pPr lvl="0"/>
            <a:r>
              <a:rPr lang="en-US"/>
              <a:t>GLOBAL PROFICIENCY FRAMEWORK (REVIEW)</a:t>
            </a:r>
          </a:p>
        </p:txBody>
      </p:sp>
      <p:sp>
        <p:nvSpPr>
          <p:cNvPr id="1113" name="Google Shape;1113;p39"/>
          <p:cNvSpPr txBox="1">
            <a:spLocks noGrp="1"/>
          </p:cNvSpPr>
          <p:nvPr>
            <p:ph type="body" idx="1"/>
          </p:nvPr>
        </p:nvSpPr>
        <p:spPr>
          <a:xfrm>
            <a:off x="609600" y="1600201"/>
            <a:ext cx="10871200" cy="5037666"/>
          </a:xfrm>
        </p:spPr>
        <p:txBody>
          <a:bodyPr/>
          <a:lstStyle/>
          <a:p>
            <a:pPr lvl="0"/>
            <a:r>
              <a:rPr lang="en-US" dirty="0"/>
              <a:t>The GPF has </a:t>
            </a:r>
            <a:r>
              <a:rPr lang="en-US" b="1" dirty="0"/>
              <a:t>GPLs</a:t>
            </a:r>
            <a:r>
              <a:rPr lang="en-US" dirty="0"/>
              <a:t> (Levels) and </a:t>
            </a:r>
            <a:r>
              <a:rPr lang="en-US" b="1" dirty="0"/>
              <a:t>GPDs</a:t>
            </a:r>
            <a:r>
              <a:rPr lang="en-US" dirty="0"/>
              <a:t> (Descriptors) for grades 1 through 9 in reading and mathematics:</a:t>
            </a:r>
          </a:p>
          <a:p>
            <a:pPr lvl="0"/>
            <a:endParaRPr lang="en-US" dirty="0"/>
          </a:p>
          <a:p>
            <a:pPr lvl="0"/>
            <a:endParaRPr lang="en-US" dirty="0"/>
          </a:p>
          <a:p>
            <a:pPr lvl="0"/>
            <a:endParaRPr lang="en-US" dirty="0"/>
          </a:p>
          <a:p>
            <a:pPr lvl="0"/>
            <a:endParaRPr lang="en-US" dirty="0"/>
          </a:p>
          <a:p>
            <a:pPr lvl="0"/>
            <a:endParaRPr lang="en-US" dirty="0"/>
          </a:p>
          <a:p>
            <a:pPr lvl="0"/>
            <a:r>
              <a:rPr lang="en-US" dirty="0"/>
              <a:t>The GPDs describe </a:t>
            </a:r>
            <a:r>
              <a:rPr lang="en-US" b="1" dirty="0"/>
              <a:t>minimum proficiency </a:t>
            </a:r>
            <a:r>
              <a:rPr lang="en-US" dirty="0"/>
              <a:t>for the GPLs, i.e., the minimum knowledge or skill(s) necessary for classification into each GPL (by grade and subject).</a:t>
            </a:r>
          </a:p>
          <a:p>
            <a:pPr lvl="0"/>
            <a:r>
              <a:rPr lang="en-US" dirty="0"/>
              <a:t>The GPDs are organized hierarchically </a:t>
            </a:r>
            <a:r>
              <a:rPr lang="en-US" b="1" dirty="0"/>
              <a:t>by domains, constructs, subconstructs</a:t>
            </a:r>
            <a:r>
              <a:rPr lang="en-US" dirty="0"/>
              <a:t>, and </a:t>
            </a:r>
            <a:r>
              <a:rPr lang="en-US" b="1" dirty="0"/>
              <a:t>knowledge and skills</a:t>
            </a:r>
            <a:r>
              <a:rPr lang="en-US" dirty="0"/>
              <a:t>, with descriptors for each of the knowledge and skills.</a:t>
            </a:r>
          </a:p>
          <a:p>
            <a:pPr lvl="0"/>
            <a:endParaRPr lang="en-US" dirty="0"/>
          </a:p>
          <a:p>
            <a:pPr lvl="0"/>
            <a:endParaRPr lang="en-US" dirty="0"/>
          </a:p>
          <a:p>
            <a:pPr lvl="0"/>
            <a:endParaRPr lang="en-US" dirty="0"/>
          </a:p>
          <a:p>
            <a:pPr lvl="0"/>
            <a:endParaRPr lang="en-US" dirty="0"/>
          </a:p>
          <a:p>
            <a:pPr lvl="0"/>
            <a:endParaRPr lang="en-US" dirty="0"/>
          </a:p>
        </p:txBody>
      </p:sp>
      <p:sp>
        <p:nvSpPr>
          <p:cNvPr id="42" name="Google Shape;685;g9c7fbe508c_0_1174"/>
          <p:cNvSpPr txBox="1"/>
          <p:nvPr/>
        </p:nvSpPr>
        <p:spPr>
          <a:xfrm>
            <a:off x="2754067" y="2469393"/>
            <a:ext cx="15186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Partially Meets Benchmark</a:t>
            </a:r>
            <a:endParaRPr sz="1400" b="0" i="0" u="none" strike="noStrike" cap="none" dirty="0">
              <a:solidFill>
                <a:srgbClr val="000000"/>
              </a:solidFill>
              <a:latin typeface="Arial"/>
              <a:ea typeface="Arial"/>
              <a:cs typeface="Arial"/>
              <a:sym typeface="Arial"/>
            </a:endParaRPr>
          </a:p>
        </p:txBody>
      </p:sp>
      <p:sp>
        <p:nvSpPr>
          <p:cNvPr id="43" name="Google Shape;686;g9c7fbe508c_0_1174"/>
          <p:cNvSpPr txBox="1"/>
          <p:nvPr/>
        </p:nvSpPr>
        <p:spPr>
          <a:xfrm>
            <a:off x="5041542" y="2469393"/>
            <a:ext cx="15186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651D32"/>
                </a:solidFill>
                <a:latin typeface="Gill Sans"/>
                <a:ea typeface="Gill Sans"/>
                <a:cs typeface="Gill Sans"/>
                <a:sym typeface="Gill Sans"/>
              </a:rPr>
              <a:t>Meets </a:t>
            </a:r>
            <a:endParaRPr sz="1400" b="0" i="0" u="none" strike="noStrike" cap="none" dirty="0">
              <a:solidFill>
                <a:srgbClr val="651D32"/>
              </a:solidFil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651D32"/>
                </a:solidFill>
                <a:latin typeface="Gill Sans"/>
                <a:ea typeface="Gill Sans"/>
                <a:cs typeface="Gill Sans"/>
                <a:sym typeface="Gill Sans"/>
              </a:rPr>
              <a:t>Benchmark</a:t>
            </a:r>
            <a:endParaRPr sz="1400" b="0" i="0" u="none" strike="noStrike" cap="none" dirty="0">
              <a:solidFill>
                <a:srgbClr val="651D32"/>
              </a:solidFill>
              <a:sym typeface="Arial"/>
            </a:endParaRPr>
          </a:p>
        </p:txBody>
      </p:sp>
      <p:sp>
        <p:nvSpPr>
          <p:cNvPr id="44" name="Google Shape;687;g9c7fbe508c_0_1174"/>
          <p:cNvSpPr txBox="1"/>
          <p:nvPr/>
        </p:nvSpPr>
        <p:spPr>
          <a:xfrm>
            <a:off x="7316326" y="2469393"/>
            <a:ext cx="15186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Exceeds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Benchmark</a:t>
            </a:r>
            <a:endParaRPr sz="1400" b="0" i="0" u="none" strike="noStrike" cap="none" dirty="0">
              <a:solidFill>
                <a:srgbClr val="000000"/>
              </a:solidFill>
              <a:latin typeface="Arial"/>
              <a:ea typeface="Arial"/>
              <a:cs typeface="Arial"/>
              <a:sym typeface="Arial"/>
            </a:endParaRPr>
          </a:p>
        </p:txBody>
      </p:sp>
      <p:cxnSp>
        <p:nvCxnSpPr>
          <p:cNvPr id="45" name="Google Shape;698;g9c7fbe508c_0_1174"/>
          <p:cNvCxnSpPr/>
          <p:nvPr/>
        </p:nvCxnSpPr>
        <p:spPr>
          <a:xfrm>
            <a:off x="3514935" y="3095173"/>
            <a:ext cx="0" cy="1016700"/>
          </a:xfrm>
          <a:prstGeom prst="straightConnector1">
            <a:avLst/>
          </a:prstGeom>
          <a:noFill/>
          <a:ln w="28575" cap="flat" cmpd="sng">
            <a:solidFill>
              <a:schemeClr val="tx1"/>
            </a:solidFill>
            <a:prstDash val="dot"/>
            <a:round/>
            <a:headEnd type="none" w="sm" len="sm"/>
            <a:tailEnd type="none" w="sm" len="sm"/>
          </a:ln>
          <a:effectLst>
            <a:outerShdw blurRad="40000" dist="20000" dir="5400000" rotWithShape="0">
              <a:srgbClr val="000000">
                <a:alpha val="36470"/>
              </a:srgbClr>
            </a:outerShdw>
          </a:effectLst>
        </p:spPr>
      </p:cxnSp>
      <p:cxnSp>
        <p:nvCxnSpPr>
          <p:cNvPr id="46" name="Google Shape;699;g9c7fbe508c_0_1174"/>
          <p:cNvCxnSpPr/>
          <p:nvPr/>
        </p:nvCxnSpPr>
        <p:spPr>
          <a:xfrm>
            <a:off x="5800842" y="3095173"/>
            <a:ext cx="0" cy="1032900"/>
          </a:xfrm>
          <a:prstGeom prst="straightConnector1">
            <a:avLst/>
          </a:prstGeom>
          <a:noFill/>
          <a:ln w="28575" cap="flat" cmpd="sng">
            <a:solidFill>
              <a:srgbClr val="651D32"/>
            </a:solidFill>
            <a:prstDash val="dot"/>
            <a:round/>
            <a:headEnd type="none" w="sm" len="sm"/>
            <a:tailEnd type="none" w="sm" len="sm"/>
          </a:ln>
          <a:effectLst>
            <a:outerShdw blurRad="40000" dist="20000" dir="5400000" rotWithShape="0">
              <a:srgbClr val="000000">
                <a:alpha val="36470"/>
              </a:srgbClr>
            </a:outerShdw>
          </a:effectLst>
        </p:spPr>
      </p:cxnSp>
      <p:cxnSp>
        <p:nvCxnSpPr>
          <p:cNvPr id="47" name="Google Shape;700;g9c7fbe508c_0_1174"/>
          <p:cNvCxnSpPr/>
          <p:nvPr/>
        </p:nvCxnSpPr>
        <p:spPr>
          <a:xfrm>
            <a:off x="8075605" y="3084248"/>
            <a:ext cx="0" cy="1001700"/>
          </a:xfrm>
          <a:prstGeom prst="straightConnector1">
            <a:avLst/>
          </a:prstGeom>
          <a:noFill/>
          <a:ln w="28575" cap="flat" cmpd="sng">
            <a:solidFill>
              <a:schemeClr val="tx1"/>
            </a:solidFill>
            <a:prstDash val="dot"/>
            <a:round/>
            <a:headEnd type="none" w="sm" len="sm"/>
            <a:tailEnd type="none" w="sm" len="sm"/>
          </a:ln>
          <a:effectLst>
            <a:outerShdw blurRad="40000" dist="20000" dir="5400000" rotWithShape="0">
              <a:srgbClr val="000000">
                <a:alpha val="36470"/>
              </a:srgbClr>
            </a:outerShdw>
          </a:effectLst>
        </p:spPr>
      </p:cxnSp>
      <p:grpSp>
        <p:nvGrpSpPr>
          <p:cNvPr id="48" name="Group 47"/>
          <p:cNvGrpSpPr/>
          <p:nvPr/>
        </p:nvGrpSpPr>
        <p:grpSpPr>
          <a:xfrm>
            <a:off x="1238338" y="3127963"/>
            <a:ext cx="9715325" cy="1371600"/>
            <a:chOff x="1565875" y="5103525"/>
            <a:chExt cx="9715325" cy="1371600"/>
          </a:xfrm>
        </p:grpSpPr>
        <p:sp>
          <p:nvSpPr>
            <p:cNvPr id="49" name="Google Shape;592;g9e221870aa_0_0"/>
            <p:cNvSpPr/>
            <p:nvPr/>
          </p:nvSpPr>
          <p:spPr>
            <a:xfrm>
              <a:off x="1565875" y="5103525"/>
              <a:ext cx="9715325"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93;g9e221870aa_0_0"/>
            <p:cNvSpPr/>
            <p:nvPr/>
          </p:nvSpPr>
          <p:spPr>
            <a:xfrm>
              <a:off x="1700450" y="5514975"/>
              <a:ext cx="2103120"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Below Partially Meets Global Minimum Proficiency</a:t>
              </a:r>
              <a:endParaRPr lang="en-US" sz="1300" dirty="0"/>
            </a:p>
          </p:txBody>
        </p:sp>
        <p:sp>
          <p:nvSpPr>
            <p:cNvPr id="51" name="Google Shape;595;g9e221870aa_0_0"/>
            <p:cNvSpPr/>
            <p:nvPr/>
          </p:nvSpPr>
          <p:spPr>
            <a:xfrm>
              <a:off x="3965128" y="5514975"/>
              <a:ext cx="2103120"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Partially Meets Global Minimum Proficiency</a:t>
              </a:r>
              <a:endParaRPr lang="en-US" sz="1300" dirty="0"/>
            </a:p>
          </p:txBody>
        </p:sp>
        <p:sp>
          <p:nvSpPr>
            <p:cNvPr id="52" name="Google Shape;597;g9e221870aa_0_0"/>
            <p:cNvSpPr/>
            <p:nvPr/>
          </p:nvSpPr>
          <p:spPr>
            <a:xfrm>
              <a:off x="6229806" y="5514975"/>
              <a:ext cx="2103120"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Meets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sp>
          <p:nvSpPr>
            <p:cNvPr id="53" name="Google Shape;599;g9e221870aa_0_0"/>
            <p:cNvSpPr/>
            <p:nvPr/>
          </p:nvSpPr>
          <p:spPr>
            <a:xfrm>
              <a:off x="8494484" y="5514975"/>
              <a:ext cx="2103120"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Exceeds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grpSp>
      <p:sp>
        <p:nvSpPr>
          <p:cNvPr id="54" name="Google Shape;1139;p39"/>
          <p:cNvSpPr txBox="1"/>
          <p:nvPr/>
        </p:nvSpPr>
        <p:spPr>
          <a:xfrm>
            <a:off x="1652357" y="4225719"/>
            <a:ext cx="1518600" cy="523200"/>
          </a:xfrm>
          <a:prstGeom prst="rect">
            <a:avLst/>
          </a:prstGeom>
          <a:solidFill>
            <a:schemeClr val="bg1"/>
          </a:solidFill>
          <a:ln w="9525" cap="flat" cmpd="sng">
            <a:solidFill>
              <a:schemeClr val="bg2">
                <a:lumMod val="40000"/>
                <a:lumOff val="60000"/>
              </a:schemeClr>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bg2">
                    <a:lumMod val="40000"/>
                    <a:lumOff val="60000"/>
                  </a:schemeClr>
                </a:solidFill>
                <a:latin typeface="+mj-lt"/>
                <a:ea typeface="Gill Sans"/>
                <a:cs typeface="Gill Sans"/>
                <a:sym typeface="Gill Sans"/>
              </a:rPr>
              <a:t>No </a:t>
            </a:r>
            <a:endParaRPr sz="1400" b="0" i="0" u="none" strike="noStrike" cap="none" dirty="0">
              <a:solidFill>
                <a:schemeClr val="bg2">
                  <a:lumMod val="40000"/>
                  <a:lumOff val="60000"/>
                </a:schemeClr>
              </a:solidFill>
              <a:latin typeface="+mj-lt"/>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bg2">
                    <a:lumMod val="40000"/>
                    <a:lumOff val="60000"/>
                  </a:schemeClr>
                </a:solidFill>
                <a:latin typeface="+mj-lt"/>
                <a:ea typeface="Gill Sans"/>
                <a:cs typeface="Gill Sans"/>
                <a:sym typeface="Gill Sans"/>
              </a:rPr>
              <a:t>Descriptor</a:t>
            </a:r>
            <a:endParaRPr sz="1400" b="0" i="0" u="none" strike="noStrike" cap="none" dirty="0">
              <a:solidFill>
                <a:schemeClr val="bg2">
                  <a:lumMod val="40000"/>
                  <a:lumOff val="60000"/>
                </a:schemeClr>
              </a:solidFill>
              <a:latin typeface="+mj-lt"/>
              <a:sym typeface="Arial"/>
            </a:endParaRPr>
          </a:p>
        </p:txBody>
      </p:sp>
      <p:sp>
        <p:nvSpPr>
          <p:cNvPr id="55" name="Google Shape;1139;p39"/>
          <p:cNvSpPr txBox="1"/>
          <p:nvPr/>
        </p:nvSpPr>
        <p:spPr>
          <a:xfrm>
            <a:off x="3881913" y="4225719"/>
            <a:ext cx="1518600" cy="523200"/>
          </a:xfrm>
          <a:prstGeom prst="rect">
            <a:avLst/>
          </a:prstGeom>
          <a:solidFill>
            <a:schemeClr val="bg1"/>
          </a:solidFill>
          <a:ln w="9525" cap="flat" cmpd="sng">
            <a:solidFill>
              <a:schemeClr val="bg2">
                <a:lumMod val="60000"/>
                <a:lumOff val="40000"/>
              </a:schemeClr>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bg2">
                    <a:lumMod val="60000"/>
                    <a:lumOff val="40000"/>
                  </a:schemeClr>
                </a:solidFill>
                <a:latin typeface="+mj-lt"/>
                <a:ea typeface="Gill Sans"/>
                <a:cs typeface="Gill Sans"/>
                <a:sym typeface="Gill Sans"/>
              </a:rPr>
              <a:t>Partially Meets</a:t>
            </a:r>
            <a:endParaRPr sz="1400" b="0" i="0" u="none" strike="noStrike" cap="none" dirty="0">
              <a:solidFill>
                <a:schemeClr val="bg2">
                  <a:lumMod val="60000"/>
                  <a:lumOff val="40000"/>
                </a:schemeClr>
              </a:solidFill>
              <a:latin typeface="+mj-lt"/>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bg2">
                    <a:lumMod val="60000"/>
                    <a:lumOff val="40000"/>
                  </a:schemeClr>
                </a:solidFill>
                <a:latin typeface="+mj-lt"/>
                <a:ea typeface="Gill Sans"/>
                <a:cs typeface="Gill Sans"/>
                <a:sym typeface="Gill Sans"/>
              </a:rPr>
              <a:t>Descriptor</a:t>
            </a:r>
            <a:endParaRPr sz="1400" b="0" i="0" u="none" strike="noStrike" cap="none" dirty="0">
              <a:solidFill>
                <a:schemeClr val="bg2">
                  <a:lumMod val="60000"/>
                  <a:lumOff val="40000"/>
                </a:schemeClr>
              </a:solidFill>
              <a:latin typeface="+mj-lt"/>
              <a:sym typeface="Arial"/>
            </a:endParaRPr>
          </a:p>
        </p:txBody>
      </p:sp>
      <p:sp>
        <p:nvSpPr>
          <p:cNvPr id="56" name="Google Shape;1139;p39"/>
          <p:cNvSpPr txBox="1"/>
          <p:nvPr/>
        </p:nvSpPr>
        <p:spPr>
          <a:xfrm>
            <a:off x="6167913" y="4225719"/>
            <a:ext cx="1518600" cy="523200"/>
          </a:xfrm>
          <a:prstGeom prst="rect">
            <a:avLst/>
          </a:prstGeom>
          <a:solidFill>
            <a:schemeClr val="bg1"/>
          </a:solidFill>
          <a:ln w="9525" cap="flat" cmpd="sng">
            <a:solidFill>
              <a:schemeClr val="bg2"/>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bg2"/>
                </a:solidFill>
                <a:latin typeface="+mj-lt"/>
                <a:ea typeface="Gill Sans"/>
                <a:cs typeface="Gill Sans"/>
                <a:sym typeface="Gill Sans"/>
              </a:rPr>
              <a:t>Meets</a:t>
            </a:r>
            <a:endParaRPr sz="1400" b="0" i="0" u="none" strike="noStrike" cap="none" dirty="0">
              <a:solidFill>
                <a:schemeClr val="bg2"/>
              </a:solidFill>
              <a:latin typeface="+mj-lt"/>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bg2"/>
                </a:solidFill>
                <a:latin typeface="+mj-lt"/>
                <a:ea typeface="Gill Sans"/>
                <a:cs typeface="Gill Sans"/>
                <a:sym typeface="Gill Sans"/>
              </a:rPr>
              <a:t>Descriptor</a:t>
            </a:r>
            <a:endParaRPr sz="1400" b="0" i="0" u="none" strike="noStrike" cap="none" dirty="0">
              <a:solidFill>
                <a:schemeClr val="bg2"/>
              </a:solidFill>
              <a:latin typeface="+mj-lt"/>
              <a:sym typeface="Arial"/>
            </a:endParaRPr>
          </a:p>
        </p:txBody>
      </p:sp>
      <p:sp>
        <p:nvSpPr>
          <p:cNvPr id="57" name="Google Shape;1139;p39"/>
          <p:cNvSpPr txBox="1"/>
          <p:nvPr/>
        </p:nvSpPr>
        <p:spPr>
          <a:xfrm>
            <a:off x="8442623" y="4225719"/>
            <a:ext cx="1518600" cy="523200"/>
          </a:xfrm>
          <a:prstGeom prst="rect">
            <a:avLst/>
          </a:prstGeom>
          <a:solidFill>
            <a:schemeClr val="bg1"/>
          </a:solidFill>
          <a:ln w="9525" cap="flat" cmpd="sng">
            <a:solidFill>
              <a:schemeClr val="tx1"/>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tx1"/>
                </a:solidFill>
                <a:latin typeface="+mj-lt"/>
                <a:ea typeface="Gill Sans"/>
                <a:cs typeface="Gill Sans"/>
                <a:sym typeface="Gill Sans"/>
              </a:rPr>
              <a:t>Exceeds</a:t>
            </a:r>
            <a:endParaRPr sz="1400" b="0" i="0" u="none" strike="noStrike" cap="none" dirty="0">
              <a:solidFill>
                <a:schemeClr val="tx1"/>
              </a:solidFill>
              <a:latin typeface="+mj-lt"/>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tx1"/>
                </a:solidFill>
                <a:latin typeface="+mj-lt"/>
                <a:ea typeface="Gill Sans"/>
                <a:cs typeface="Gill Sans"/>
                <a:sym typeface="Gill Sans"/>
              </a:rPr>
              <a:t>Descriptor</a:t>
            </a:r>
            <a:endParaRPr sz="1400" b="0" i="0" u="none" strike="noStrike" cap="none" dirty="0">
              <a:solidFill>
                <a:schemeClr val="tx1"/>
              </a:solidFill>
              <a:latin typeface="+mj-lt"/>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A5AD4900-1CCC-53BF-B623-4ACC6327FF2B}"/>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40"/>
          <p:cNvSpPr txBox="1">
            <a:spLocks noGrp="1"/>
          </p:cNvSpPr>
          <p:nvPr>
            <p:ph type="title"/>
          </p:nvPr>
        </p:nvSpPr>
        <p:spPr>
          <a:xfrm>
            <a:off x="609600" y="836838"/>
            <a:ext cx="10871200" cy="580800"/>
          </a:xfrm>
        </p:spPr>
        <p:txBody>
          <a:bodyPr/>
          <a:lstStyle/>
          <a:p>
            <a:pPr lvl="0"/>
            <a:r>
              <a:rPr lang="en-US"/>
              <a:t>GLOBAL PROFICIENCY FRAMEWORK (example)</a:t>
            </a:r>
          </a:p>
        </p:txBody>
      </p:sp>
      <p:sp>
        <p:nvSpPr>
          <p:cNvPr id="1142" name="Google Shape;1142;p40"/>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4" name="Table 3"/>
          <p:cNvGraphicFramePr>
            <a:graphicFrameLocks noGrp="1"/>
          </p:cNvGraphicFramePr>
          <p:nvPr/>
        </p:nvGraphicFramePr>
        <p:xfrm>
          <a:off x="609600" y="1520059"/>
          <a:ext cx="10872217" cy="3479748"/>
        </p:xfrm>
        <a:graphic>
          <a:graphicData uri="http://schemas.openxmlformats.org/drawingml/2006/table">
            <a:tbl>
              <a:tblPr firstRow="1" firstCol="1" bandRow="1"/>
              <a:tblGrid>
                <a:gridCol w="418339">
                  <a:extLst>
                    <a:ext uri="{9D8B030D-6E8A-4147-A177-3AD203B41FA5}">
                      <a16:colId xmlns:a16="http://schemas.microsoft.com/office/drawing/2014/main" val="2240666376"/>
                    </a:ext>
                  </a:extLst>
                </a:gridCol>
                <a:gridCol w="936328">
                  <a:extLst>
                    <a:ext uri="{9D8B030D-6E8A-4147-A177-3AD203B41FA5}">
                      <a16:colId xmlns:a16="http://schemas.microsoft.com/office/drawing/2014/main" val="1619230188"/>
                    </a:ext>
                  </a:extLst>
                </a:gridCol>
                <a:gridCol w="2533662">
                  <a:extLst>
                    <a:ext uri="{9D8B030D-6E8A-4147-A177-3AD203B41FA5}">
                      <a16:colId xmlns:a16="http://schemas.microsoft.com/office/drawing/2014/main" val="3908129925"/>
                    </a:ext>
                  </a:extLst>
                </a:gridCol>
                <a:gridCol w="965893">
                  <a:extLst>
                    <a:ext uri="{9D8B030D-6E8A-4147-A177-3AD203B41FA5}">
                      <a16:colId xmlns:a16="http://schemas.microsoft.com/office/drawing/2014/main" val="3480086365"/>
                    </a:ext>
                  </a:extLst>
                </a:gridCol>
                <a:gridCol w="2548009">
                  <a:extLst>
                    <a:ext uri="{9D8B030D-6E8A-4147-A177-3AD203B41FA5}">
                      <a16:colId xmlns:a16="http://schemas.microsoft.com/office/drawing/2014/main" val="1257919095"/>
                    </a:ext>
                  </a:extLst>
                </a:gridCol>
                <a:gridCol w="1053147">
                  <a:extLst>
                    <a:ext uri="{9D8B030D-6E8A-4147-A177-3AD203B41FA5}">
                      <a16:colId xmlns:a16="http://schemas.microsoft.com/office/drawing/2014/main" val="1363611056"/>
                    </a:ext>
                  </a:extLst>
                </a:gridCol>
                <a:gridCol w="2416839">
                  <a:extLst>
                    <a:ext uri="{9D8B030D-6E8A-4147-A177-3AD203B41FA5}">
                      <a16:colId xmlns:a16="http://schemas.microsoft.com/office/drawing/2014/main" val="2583736590"/>
                    </a:ext>
                  </a:extLst>
                </a:gridCol>
              </a:tblGrid>
              <a:tr h="239829">
                <a:tc>
                  <a:txBody>
                    <a:bodyPr/>
                    <a:lstStyle/>
                    <a:p>
                      <a:pPr marL="0" marR="0" algn="ctr">
                        <a:spcBef>
                          <a:spcPts val="0"/>
                        </a:spcBef>
                        <a:spcAft>
                          <a:spcPts val="0"/>
                        </a:spcAft>
                      </a:pPr>
                      <a:r>
                        <a:rPr lang="en-US" sz="1600" b="1">
                          <a:solidFill>
                            <a:srgbClr val="FFFFFF"/>
                          </a:solidFill>
                          <a:effectLst/>
                          <a:latin typeface="Arial" panose="020B0604020202020204" pitchFamily="34" charset="0"/>
                          <a:ea typeface="Times New Roman" panose="02020603050405020304" pitchFamily="18" charset="0"/>
                        </a:rPr>
                        <a:t> </a:t>
                      </a:r>
                    </a:p>
                  </a:txBody>
                  <a:tcPr marL="19318" marR="19318" marT="0" marB="0">
                    <a:lnL>
                      <a:noFill/>
                    </a:lnL>
                    <a:lnR>
                      <a:noFill/>
                    </a:lnR>
                    <a:lnT>
                      <a:noFill/>
                    </a:lnT>
                    <a:lnB w="12700" cap="flat" cmpd="sng" algn="ctr">
                      <a:solidFill>
                        <a:srgbClr val="000000"/>
                      </a:solidFill>
                      <a:prstDash val="solid"/>
                      <a:round/>
                      <a:headEnd type="none" w="med" len="med"/>
                      <a:tailEnd type="none" w="med" len="med"/>
                    </a:lnB>
                    <a:solidFill>
                      <a:srgbClr val="651D32"/>
                    </a:solidFill>
                  </a:tcPr>
                </a:tc>
                <a:tc gridSpan="2">
                  <a:txBody>
                    <a:bodyPr/>
                    <a:lstStyle/>
                    <a:p>
                      <a:pPr marL="0" marR="0" algn="ctr">
                        <a:spcBef>
                          <a:spcPts val="0"/>
                        </a:spcBef>
                        <a:spcAft>
                          <a:spcPts val="0"/>
                        </a:spcAft>
                      </a:pPr>
                      <a:r>
                        <a:rPr lang="en-US" sz="1600" b="1">
                          <a:solidFill>
                            <a:srgbClr val="FFFFFF"/>
                          </a:solidFill>
                          <a:effectLst/>
                          <a:latin typeface="Arial" panose="020B0604020202020204" pitchFamily="34" charset="0"/>
                          <a:ea typeface="Times New Roman" panose="02020603050405020304" pitchFamily="18" charset="0"/>
                        </a:rPr>
                        <a:t>Partially Meets Global Minimum Proficiency</a:t>
                      </a:r>
                    </a:p>
                  </a:txBody>
                  <a:tcPr marL="19318" marR="19318"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1D32"/>
                    </a:solidFill>
                  </a:tcPr>
                </a:tc>
                <a:tc hMerge="1">
                  <a:txBody>
                    <a:bodyPr/>
                    <a:lstStyle/>
                    <a:p>
                      <a:endParaRPr lang="en-US"/>
                    </a:p>
                  </a:txBody>
                  <a:tcPr/>
                </a:tc>
                <a:tc gridSpan="2">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Times New Roman" panose="02020603050405020304" pitchFamily="18" charset="0"/>
                        </a:rPr>
                        <a:t>Meets Global Minimum </a:t>
                      </a:r>
                      <a:br>
                        <a:rPr lang="en-US" sz="1600" b="1" dirty="0">
                          <a:solidFill>
                            <a:srgbClr val="FFFFFF"/>
                          </a:solidFill>
                          <a:effectLst/>
                          <a:latin typeface="Arial" panose="020B0604020202020204" pitchFamily="34" charset="0"/>
                          <a:ea typeface="Times New Roman" panose="02020603050405020304" pitchFamily="18" charset="0"/>
                        </a:rPr>
                      </a:br>
                      <a:r>
                        <a:rPr lang="en-US" sz="1600" b="1" dirty="0">
                          <a:solidFill>
                            <a:srgbClr val="FFFFFF"/>
                          </a:solidFill>
                          <a:effectLst/>
                          <a:latin typeface="Arial" panose="020B0604020202020204" pitchFamily="34" charset="0"/>
                          <a:ea typeface="Times New Roman" panose="02020603050405020304" pitchFamily="18" charset="0"/>
                        </a:rPr>
                        <a:t>Proficiency</a:t>
                      </a:r>
                    </a:p>
                  </a:txBody>
                  <a:tcPr marL="19318" marR="1931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1D32"/>
                    </a:solidFill>
                  </a:tcPr>
                </a:tc>
                <a:tc hMerge="1">
                  <a:txBody>
                    <a:bodyPr/>
                    <a:lstStyle/>
                    <a:p>
                      <a:endParaRPr lang="en-US"/>
                    </a:p>
                  </a:txBody>
                  <a:tcPr/>
                </a:tc>
                <a:tc gridSpan="2">
                  <a:txBody>
                    <a:bodyPr/>
                    <a:lstStyle/>
                    <a:p>
                      <a:pPr marL="0" marR="0" algn="ctr">
                        <a:spcBef>
                          <a:spcPts val="0"/>
                        </a:spcBef>
                        <a:spcAft>
                          <a:spcPts val="0"/>
                        </a:spcAft>
                      </a:pPr>
                      <a:r>
                        <a:rPr lang="en-US" sz="1600" b="1">
                          <a:solidFill>
                            <a:srgbClr val="FFFFFF"/>
                          </a:solidFill>
                          <a:effectLst/>
                          <a:latin typeface="Arial" panose="020B0604020202020204" pitchFamily="34" charset="0"/>
                          <a:ea typeface="Times New Roman" panose="02020603050405020304" pitchFamily="18" charset="0"/>
                        </a:rPr>
                        <a:t>Exceeds Global Minimum Proficiency</a:t>
                      </a:r>
                    </a:p>
                  </a:txBody>
                  <a:tcPr marL="19318" marR="19318"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1D32"/>
                    </a:solidFill>
                  </a:tcPr>
                </a:tc>
                <a:tc hMerge="1">
                  <a:txBody>
                    <a:bodyPr/>
                    <a:lstStyle/>
                    <a:p>
                      <a:endParaRPr lang="en-US"/>
                    </a:p>
                  </a:txBody>
                  <a:tcPr/>
                </a:tc>
                <a:extLst>
                  <a:ext uri="{0D108BD9-81ED-4DB2-BD59-A6C34878D82A}">
                    <a16:rowId xmlns:a16="http://schemas.microsoft.com/office/drawing/2014/main" val="184947863"/>
                  </a:ext>
                </a:extLst>
              </a:tr>
              <a:tr h="161323">
                <a:tc gridSpan="7">
                  <a:txBody>
                    <a:bodyPr/>
                    <a:lstStyle/>
                    <a:p>
                      <a:pPr marL="0" marR="0" algn="l">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M2: TIME</a:t>
                      </a:r>
                      <a:endParaRPr lang="en-US" sz="1600" dirty="0">
                        <a:solidFill>
                          <a:srgbClr val="6C6463"/>
                        </a:solidFill>
                        <a:effectLst/>
                        <a:latin typeface="Gill Sans MT" panose="020B0502020104020203" pitchFamily="34" charset="0"/>
                        <a:ea typeface="Calibri" panose="020F0502020204030204" pitchFamily="34" charset="0"/>
                        <a:cs typeface="Arial" panose="020B0604020202020204" pitchFamily="34" charset="0"/>
                      </a:endParaRPr>
                    </a:p>
                  </a:txBody>
                  <a:tcPr marL="19318" marR="19318" marT="0" marB="0">
                    <a:lnL>
                      <a:noFill/>
                    </a:lnL>
                    <a:lnR>
                      <a:noFill/>
                    </a:lnR>
                    <a:lnT w="12700" cap="flat" cmpd="sng" algn="ctr">
                      <a:solidFill>
                        <a:srgbClr val="000000"/>
                      </a:solidFill>
                      <a:prstDash val="solid"/>
                      <a:round/>
                      <a:headEnd type="none" w="med" len="med"/>
                      <a:tailEnd type="none" w="med" len="med"/>
                    </a:lnT>
                    <a:lnB>
                      <a:noFill/>
                    </a:lnB>
                    <a:solidFill>
                      <a:srgbClr val="F5DB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6227303"/>
                  </a:ext>
                </a:extLst>
              </a:tr>
              <a:tr h="161323">
                <a:tc gridSpan="7">
                  <a:txBody>
                    <a:bodyPr/>
                    <a:lstStyle/>
                    <a:p>
                      <a:pPr marL="0" marR="0" algn="l">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M2.1: Tell time</a:t>
                      </a:r>
                      <a:endParaRPr lang="en-US" sz="1600">
                        <a:solidFill>
                          <a:srgbClr val="6C6463"/>
                        </a:solidFill>
                        <a:effectLst/>
                        <a:latin typeface="Gill Sans MT" panose="020B0502020104020203" pitchFamily="34" charset="0"/>
                        <a:ea typeface="Calibri" panose="020F0502020204030204" pitchFamily="34" charset="0"/>
                        <a:cs typeface="Arial" panose="020B0604020202020204" pitchFamily="34" charset="0"/>
                      </a:endParaRPr>
                    </a:p>
                  </a:txBody>
                  <a:tcPr marL="19318" marR="19318" marT="0" marB="0">
                    <a:lnL>
                      <a:noFill/>
                    </a:lnL>
                    <a:lnR>
                      <a:noFill/>
                    </a:lnR>
                    <a:lnT>
                      <a:noFill/>
                    </a:lnT>
                    <a:lnB>
                      <a:noFill/>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1593441"/>
                  </a:ext>
                </a:extLst>
              </a:tr>
              <a:tr h="1477973">
                <a:tc>
                  <a:txBody>
                    <a:bodyPr/>
                    <a:lstStyle/>
                    <a:p>
                      <a:pPr marL="0" marR="0" algn="l">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rgbClr val="6C6463"/>
                        </a:solidFill>
                        <a:effectLst/>
                        <a:latin typeface="Gill Sans MT" panose="020B0502020104020203" pitchFamily="34" charset="0"/>
                        <a:ea typeface="Calibri" panose="020F0502020204030204" pitchFamily="34" charset="0"/>
                        <a:cs typeface="Arial" panose="020B0604020202020204" pitchFamily="34" charset="0"/>
                      </a:endParaRPr>
                    </a:p>
                  </a:txBody>
                  <a:tcPr marL="19318" marR="19318" marT="0" marB="0">
                    <a:lnL>
                      <a:noFill/>
                    </a:lnL>
                    <a:lnR>
                      <a:noFill/>
                    </a:lnR>
                    <a:lnT>
                      <a:noFill/>
                    </a:lnT>
                    <a:lnB>
                      <a:noFill/>
                    </a:lnB>
                    <a:solidFill>
                      <a:schemeClr val="bg1"/>
                    </a:solidFill>
                  </a:tcPr>
                </a:tc>
                <a:tc>
                  <a:txBody>
                    <a:bodyPr/>
                    <a:lstStyle/>
                    <a:p>
                      <a:pPr marL="0" marR="0" algn="l">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M2.1.1_P</a:t>
                      </a:r>
                      <a:endParaRPr lang="en-US" sz="1600" dirty="0">
                        <a:solidFill>
                          <a:srgbClr val="6C6463"/>
                        </a:solidFill>
                        <a:effectLst/>
                        <a:latin typeface="Gill Sans MT" panose="020B0502020104020203" pitchFamily="34" charset="0"/>
                        <a:ea typeface="Calibri" panose="020F0502020204030204" pitchFamily="34" charset="0"/>
                        <a:cs typeface="Arial" panose="020B0604020202020204" pitchFamily="34" charset="0"/>
                      </a:endParaRPr>
                    </a:p>
                  </a:txBody>
                  <a:tcPr marL="19318" marR="19318" marT="0" marB="0">
                    <a:lnL>
                      <a:noFill/>
                    </a:lnL>
                    <a:lnR>
                      <a:noFill/>
                    </a:lnR>
                    <a:lnT>
                      <a:noFill/>
                    </a:lnT>
                    <a:lnB>
                      <a:noFill/>
                    </a:lnB>
                    <a:solidFill>
                      <a:schemeClr val="bg1"/>
                    </a:solidFill>
                  </a:tcPr>
                </a:tc>
                <a:tc>
                  <a:txBody>
                    <a:bodyPr/>
                    <a:lstStyle/>
                    <a:p>
                      <a:pPr marL="0" marR="0" algn="l">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sequence, and describe activities/events that take place at different parts of the day</a:t>
                      </a:r>
                      <a:r>
                        <a:rPr lang="en-US" sz="1600" dirty="0">
                          <a:solidFill>
                            <a:srgbClr val="8D2846"/>
                          </a:solidFill>
                          <a:effectLst/>
                          <a:latin typeface="Arial" panose="020B0604020202020204" pitchFamily="34" charset="0"/>
                          <a:ea typeface="Times New Roman" panose="02020603050405020304" pitchFamily="18" charset="0"/>
                          <a:cs typeface="Arial" panose="020B0604020202020204" pitchFamily="34" charset="0"/>
                        </a:rPr>
                        <a:t> </a:t>
                      </a:r>
                      <a:r>
                        <a:rPr lang="en-US" sz="1600" i="1" dirty="0">
                          <a:solidFill>
                            <a:srgbClr val="8D2846"/>
                          </a:solidFill>
                          <a:effectLst/>
                          <a:latin typeface="Arial" panose="020B0604020202020204" pitchFamily="34" charset="0"/>
                          <a:ea typeface="Times New Roman" panose="02020603050405020304" pitchFamily="18" charset="0"/>
                          <a:cs typeface="Arial" panose="020B0604020202020204" pitchFamily="34" charset="0"/>
                        </a:rPr>
                        <a:t>(e.g., morning and afternoon).</a:t>
                      </a:r>
                      <a:endParaRPr lang="en-US" sz="1600" dirty="0">
                        <a:solidFill>
                          <a:srgbClr val="6C6463"/>
                        </a:solidFill>
                        <a:effectLst/>
                        <a:latin typeface="Gill Sans MT" panose="020B0502020104020203" pitchFamily="34" charset="0"/>
                        <a:ea typeface="Calibri" panose="020F0502020204030204" pitchFamily="34" charset="0"/>
                        <a:cs typeface="Arial" panose="020B0604020202020204" pitchFamily="34" charset="0"/>
                      </a:endParaRPr>
                    </a:p>
                  </a:txBody>
                  <a:tcPr marL="19318" marR="19318" marT="0" marB="0">
                    <a:lnL>
                      <a:noFill/>
                    </a:lnL>
                    <a:lnR>
                      <a:noFill/>
                    </a:lnR>
                    <a:lnT>
                      <a:noFill/>
                    </a:lnT>
                    <a:lnB>
                      <a:noFill/>
                    </a:lnB>
                    <a:solidFill>
                      <a:schemeClr val="bg1"/>
                    </a:solidFill>
                  </a:tcPr>
                </a:tc>
                <a:tc>
                  <a:txBody>
                    <a:bodyPr/>
                    <a:lstStyle/>
                    <a:p>
                      <a:pPr marL="0" marR="0" algn="l">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M2.1.1_M</a:t>
                      </a:r>
                      <a:endParaRPr lang="en-US" sz="1600" dirty="0">
                        <a:solidFill>
                          <a:srgbClr val="6C6463"/>
                        </a:solidFill>
                        <a:effectLst/>
                        <a:latin typeface="Gill Sans MT" panose="020B0502020104020203" pitchFamily="34" charset="0"/>
                        <a:ea typeface="Calibri" panose="020F0502020204030204" pitchFamily="34" charset="0"/>
                        <a:cs typeface="Arial" panose="020B0604020202020204" pitchFamily="34" charset="0"/>
                      </a:endParaRPr>
                    </a:p>
                  </a:txBody>
                  <a:tcPr marL="19318" marR="19318" marT="0" marB="0">
                    <a:lnL>
                      <a:noFill/>
                    </a:lnL>
                    <a:lnR>
                      <a:noFill/>
                    </a:lnR>
                    <a:lnT>
                      <a:noFill/>
                    </a:lnT>
                    <a:lnB>
                      <a:noFill/>
                    </a:lnB>
                    <a:solidFill>
                      <a:schemeClr val="bg1"/>
                    </a:solidFill>
                  </a:tcPr>
                </a:tc>
                <a:tc>
                  <a:txBody>
                    <a:bodyPr/>
                    <a:lstStyle/>
                    <a:p>
                      <a:pPr marL="0" marR="0" algn="l">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Tell time using an analog clock to the nearest hour.</a:t>
                      </a:r>
                      <a:endParaRPr lang="en-US" sz="1600" dirty="0">
                        <a:solidFill>
                          <a:srgbClr val="6C6463"/>
                        </a:solidFill>
                        <a:effectLst/>
                        <a:latin typeface="Gill Sans MT" panose="020B0502020104020203" pitchFamily="34" charset="0"/>
                        <a:ea typeface="Calibri" panose="020F0502020204030204" pitchFamily="34" charset="0"/>
                        <a:cs typeface="Arial" panose="020B0604020202020204" pitchFamily="34" charset="0"/>
                      </a:endParaRPr>
                    </a:p>
                  </a:txBody>
                  <a:tcPr marL="19318" marR="19318" marT="0" marB="0">
                    <a:lnL>
                      <a:noFill/>
                    </a:lnL>
                    <a:lnR>
                      <a:noFill/>
                    </a:lnR>
                    <a:lnT>
                      <a:noFill/>
                    </a:lnT>
                    <a:lnB>
                      <a:noFill/>
                    </a:lnB>
                    <a:solidFill>
                      <a:schemeClr val="bg1"/>
                    </a:solidFill>
                  </a:tcPr>
                </a:tc>
                <a:tc>
                  <a:txBody>
                    <a:bodyPr/>
                    <a:lstStyle/>
                    <a:p>
                      <a:pPr marL="0" marR="0" algn="l">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M2.1.1_E</a:t>
                      </a:r>
                      <a:endParaRPr lang="en-US" sz="1600">
                        <a:solidFill>
                          <a:srgbClr val="6C6463"/>
                        </a:solidFill>
                        <a:effectLst/>
                        <a:latin typeface="Gill Sans MT" panose="020B0502020104020203" pitchFamily="34" charset="0"/>
                        <a:ea typeface="Calibri" panose="020F0502020204030204" pitchFamily="34" charset="0"/>
                        <a:cs typeface="Arial" panose="020B0604020202020204" pitchFamily="34" charset="0"/>
                      </a:endParaRPr>
                    </a:p>
                  </a:txBody>
                  <a:tcPr marL="19318" marR="19318" marT="0" marB="0">
                    <a:lnL>
                      <a:noFill/>
                    </a:lnL>
                    <a:lnR>
                      <a:noFill/>
                    </a:lnR>
                    <a:lnT>
                      <a:noFill/>
                    </a:lnT>
                    <a:lnB>
                      <a:noFill/>
                    </a:lnB>
                    <a:solidFill>
                      <a:schemeClr val="bg1"/>
                    </a:solidFill>
                  </a:tcPr>
                </a:tc>
                <a:tc>
                  <a:txBody>
                    <a:bodyPr/>
                    <a:lstStyle/>
                    <a:p>
                      <a:pPr marL="0" marR="0" algn="l">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Tell time using an analog clock to the nearest half hour.</a:t>
                      </a:r>
                      <a:endParaRPr lang="en-US" sz="1600">
                        <a:solidFill>
                          <a:srgbClr val="6C6463"/>
                        </a:solidFill>
                        <a:effectLst/>
                        <a:latin typeface="Gill Sans MT" panose="020B0502020104020203" pitchFamily="34" charset="0"/>
                        <a:ea typeface="Calibri" panose="020F0502020204030204" pitchFamily="34" charset="0"/>
                        <a:cs typeface="Arial" panose="020B0604020202020204" pitchFamily="34" charset="0"/>
                      </a:endParaRPr>
                    </a:p>
                  </a:txBody>
                  <a:tcPr marL="19318" marR="19318" marT="0" marB="0">
                    <a:lnL>
                      <a:noFill/>
                    </a:lnL>
                    <a:lnR>
                      <a:noFill/>
                    </a:lnR>
                    <a:lnT>
                      <a:noFill/>
                    </a:lnT>
                    <a:lnB>
                      <a:noFill/>
                    </a:lnB>
                    <a:solidFill>
                      <a:schemeClr val="bg1"/>
                    </a:solidFill>
                  </a:tcPr>
                </a:tc>
                <a:extLst>
                  <a:ext uri="{0D108BD9-81ED-4DB2-BD59-A6C34878D82A}">
                    <a16:rowId xmlns:a16="http://schemas.microsoft.com/office/drawing/2014/main" val="2186355645"/>
                  </a:ext>
                </a:extLst>
              </a:tr>
              <a:tr h="322647">
                <a:tc>
                  <a:txBody>
                    <a:bodyPr/>
                    <a:lstStyle/>
                    <a:p>
                      <a:pPr marL="0" marR="0" algn="l">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a:solidFill>
                          <a:srgbClr val="6C6463"/>
                        </a:solidFill>
                        <a:effectLst/>
                        <a:latin typeface="Gill Sans MT" panose="020B0502020104020203" pitchFamily="34" charset="0"/>
                        <a:ea typeface="Calibri" panose="020F0502020204030204" pitchFamily="34" charset="0"/>
                        <a:cs typeface="Arial" panose="020B0604020202020204" pitchFamily="34" charset="0"/>
                      </a:endParaRPr>
                    </a:p>
                  </a:txBody>
                  <a:tcPr marL="19318" marR="19318" marT="0" marB="0">
                    <a:lnL>
                      <a:noFill/>
                    </a:lnL>
                    <a:lnR>
                      <a:noFill/>
                    </a:lnR>
                    <a:lnT>
                      <a:noFill/>
                    </a:lnT>
                    <a:lnB>
                      <a:noFill/>
                    </a:lnB>
                    <a:solidFill>
                      <a:schemeClr val="bg1"/>
                    </a:solidFill>
                  </a:tcPr>
                </a:tc>
                <a:tc>
                  <a:txBody>
                    <a:bodyPr/>
                    <a:lstStyle/>
                    <a:p>
                      <a:pPr marL="0" marR="0" algn="l">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M2.1.2_P</a:t>
                      </a:r>
                      <a:endParaRPr lang="en-US" sz="1600" dirty="0">
                        <a:solidFill>
                          <a:srgbClr val="6C6463"/>
                        </a:solidFill>
                        <a:effectLst/>
                        <a:latin typeface="Gill Sans MT" panose="020B0502020104020203" pitchFamily="34" charset="0"/>
                        <a:ea typeface="Calibri" panose="020F0502020204030204" pitchFamily="34" charset="0"/>
                        <a:cs typeface="Arial" panose="020B0604020202020204" pitchFamily="34" charset="0"/>
                      </a:endParaRPr>
                    </a:p>
                  </a:txBody>
                  <a:tcPr marL="19318" marR="19318" marT="0" marB="0">
                    <a:lnL>
                      <a:noFill/>
                    </a:lnL>
                    <a:lnR>
                      <a:noFill/>
                    </a:lnR>
                    <a:lnT>
                      <a:noFill/>
                    </a:lnT>
                    <a:lnB>
                      <a:noFill/>
                    </a:lnB>
                    <a:solidFill>
                      <a:schemeClr val="bg1"/>
                    </a:solidFill>
                  </a:tcPr>
                </a:tc>
                <a:tc>
                  <a:txBody>
                    <a:bodyPr/>
                    <a:lstStyle/>
                    <a:p>
                      <a:pPr marL="0" marR="0" algn="l">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a:solidFill>
                          <a:srgbClr val="6C6463"/>
                        </a:solidFill>
                        <a:effectLst/>
                        <a:latin typeface="Gill Sans MT" panose="020B0502020104020203" pitchFamily="34" charset="0"/>
                        <a:ea typeface="Calibri" panose="020F0502020204030204" pitchFamily="34" charset="0"/>
                        <a:cs typeface="Arial" panose="020B0604020202020204" pitchFamily="34" charset="0"/>
                      </a:endParaRPr>
                    </a:p>
                  </a:txBody>
                  <a:tcPr marL="19318" marR="19318" marT="0" marB="0">
                    <a:lnL>
                      <a:noFill/>
                    </a:lnL>
                    <a:lnR>
                      <a:noFill/>
                    </a:lnR>
                    <a:lnT>
                      <a:noFill/>
                    </a:lnT>
                    <a:lnB>
                      <a:noFill/>
                    </a:lnB>
                    <a:solidFill>
                      <a:schemeClr val="bg1"/>
                    </a:solidFill>
                  </a:tcPr>
                </a:tc>
                <a:tc>
                  <a:txBody>
                    <a:bodyPr/>
                    <a:lstStyle/>
                    <a:p>
                      <a:pPr marL="0" marR="0" algn="l">
                        <a:lnSpc>
                          <a:spcPct val="107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M2.1.2_M</a:t>
                      </a:r>
                      <a:endParaRPr lang="en-US" sz="1600">
                        <a:solidFill>
                          <a:srgbClr val="6C6463"/>
                        </a:solidFill>
                        <a:effectLst/>
                        <a:latin typeface="Gill Sans MT" panose="020B0502020104020203" pitchFamily="34" charset="0"/>
                        <a:ea typeface="Calibri" panose="020F0502020204030204" pitchFamily="34" charset="0"/>
                        <a:cs typeface="Arial" panose="020B0604020202020204" pitchFamily="34" charset="0"/>
                      </a:endParaRPr>
                    </a:p>
                  </a:txBody>
                  <a:tcPr marL="19318" marR="19318" marT="0" marB="0">
                    <a:lnL>
                      <a:noFill/>
                    </a:lnL>
                    <a:lnR>
                      <a:noFill/>
                    </a:lnR>
                    <a:lnT>
                      <a:noFill/>
                    </a:lnT>
                    <a:lnB>
                      <a:noFill/>
                    </a:lnB>
                    <a:solidFill>
                      <a:schemeClr val="bg1"/>
                    </a:solidFill>
                  </a:tcPr>
                </a:tc>
                <a:tc>
                  <a:txBody>
                    <a:bodyPr/>
                    <a:lstStyle/>
                    <a:p>
                      <a:pPr marL="0" marR="0" algn="l">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Recognize the number of days in a week and months in a year. </a:t>
                      </a:r>
                      <a:endParaRPr lang="en-US" sz="1600" dirty="0">
                        <a:solidFill>
                          <a:srgbClr val="6C6463"/>
                        </a:solidFill>
                        <a:effectLst/>
                        <a:latin typeface="Gill Sans MT" panose="020B0502020104020203" pitchFamily="34" charset="0"/>
                        <a:ea typeface="Calibri" panose="020F0502020204030204" pitchFamily="34" charset="0"/>
                        <a:cs typeface="Arial" panose="020B0604020202020204" pitchFamily="34" charset="0"/>
                      </a:endParaRPr>
                    </a:p>
                  </a:txBody>
                  <a:tcPr marL="19318" marR="19318" marT="0" marB="0">
                    <a:lnL>
                      <a:noFill/>
                    </a:lnL>
                    <a:lnR>
                      <a:noFill/>
                    </a:lnR>
                    <a:lnT>
                      <a:noFill/>
                    </a:lnT>
                    <a:lnB>
                      <a:noFill/>
                    </a:lnB>
                    <a:solidFill>
                      <a:schemeClr val="bg1"/>
                    </a:solidFill>
                  </a:tcPr>
                </a:tc>
                <a:tc>
                  <a:txBody>
                    <a:bodyPr/>
                    <a:lstStyle/>
                    <a:p>
                      <a:pPr marL="0" marR="0" algn="l">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M2.1.2_E</a:t>
                      </a:r>
                      <a:endParaRPr lang="en-US" sz="1600" dirty="0">
                        <a:solidFill>
                          <a:srgbClr val="6C6463"/>
                        </a:solidFill>
                        <a:effectLst/>
                        <a:latin typeface="Gill Sans MT" panose="020B0502020104020203" pitchFamily="34" charset="0"/>
                        <a:ea typeface="Calibri" panose="020F0502020204030204" pitchFamily="34" charset="0"/>
                        <a:cs typeface="Arial" panose="020B0604020202020204" pitchFamily="34" charset="0"/>
                      </a:endParaRPr>
                    </a:p>
                  </a:txBody>
                  <a:tcPr marL="19318" marR="19318" marT="0" marB="0">
                    <a:lnL>
                      <a:noFill/>
                    </a:lnL>
                    <a:lnR>
                      <a:noFill/>
                    </a:lnR>
                    <a:lnT>
                      <a:noFill/>
                    </a:lnT>
                    <a:lnB>
                      <a:noFill/>
                    </a:lnB>
                    <a:solidFill>
                      <a:schemeClr val="bg1"/>
                    </a:solidFill>
                  </a:tcPr>
                </a:tc>
                <a:tc>
                  <a:txBody>
                    <a:bodyPr/>
                    <a:lstStyle/>
                    <a:p>
                      <a:pPr marL="0" marR="0" algn="l">
                        <a:lnSpc>
                          <a:spcPct val="107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Recognize the number of hours in a day, minutes in an hour, and seconds in a minute.</a:t>
                      </a:r>
                      <a:endParaRPr lang="en-US" sz="1600" dirty="0">
                        <a:solidFill>
                          <a:srgbClr val="6C6463"/>
                        </a:solidFill>
                        <a:effectLst/>
                        <a:latin typeface="Gill Sans MT" panose="020B0502020104020203" pitchFamily="34" charset="0"/>
                        <a:ea typeface="Calibri" panose="020F0502020204030204" pitchFamily="34" charset="0"/>
                        <a:cs typeface="Arial" panose="020B0604020202020204" pitchFamily="34" charset="0"/>
                      </a:endParaRPr>
                    </a:p>
                  </a:txBody>
                  <a:tcPr marL="19318" marR="19318" marT="0" marB="0">
                    <a:lnL>
                      <a:noFill/>
                    </a:lnL>
                    <a:lnR>
                      <a:noFill/>
                    </a:lnR>
                    <a:lnT>
                      <a:noFill/>
                    </a:lnT>
                    <a:lnB>
                      <a:noFill/>
                    </a:lnB>
                    <a:solidFill>
                      <a:schemeClr val="bg1"/>
                    </a:solidFill>
                  </a:tcPr>
                </a:tc>
                <a:extLst>
                  <a:ext uri="{0D108BD9-81ED-4DB2-BD59-A6C34878D82A}">
                    <a16:rowId xmlns:a16="http://schemas.microsoft.com/office/drawing/2014/main" val="2085525695"/>
                  </a:ext>
                </a:extLst>
              </a:tr>
            </a:tbl>
          </a:graphicData>
        </a:graphic>
      </p:graphicFrame>
      <p:pic>
        <p:nvPicPr>
          <p:cNvPr id="2" name="Picture 1" descr="A black and white logo&#10;&#10;Description automatically generated with low confidence">
            <a:extLst>
              <a:ext uri="{FF2B5EF4-FFF2-40B4-BE49-F238E27FC236}">
                <a16:creationId xmlns:a16="http://schemas.microsoft.com/office/drawing/2014/main" id="{B80B6849-C92B-6E9C-D476-BA2478030921}"/>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40"/>
          <p:cNvSpPr txBox="1">
            <a:spLocks noGrp="1"/>
          </p:cNvSpPr>
          <p:nvPr>
            <p:ph type="title"/>
          </p:nvPr>
        </p:nvSpPr>
        <p:spPr>
          <a:xfrm>
            <a:off x="609600" y="836838"/>
            <a:ext cx="10871200" cy="580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800"/>
              <a:buNone/>
            </a:pPr>
            <a:r>
              <a:rPr lang="en-US"/>
              <a:t>GLOBAL PROFICIENCY FRAMEWORK (EXAMPLE)</a:t>
            </a:r>
            <a:endParaRPr/>
          </a:p>
        </p:txBody>
      </p:sp>
      <p:sp>
        <p:nvSpPr>
          <p:cNvPr id="1516" name="Google Shape;1516;p40"/>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517" name="Google Shape;1517;p40"/>
          <p:cNvGraphicFramePr/>
          <p:nvPr>
            <p:extLst>
              <p:ext uri="{D42A27DB-BD31-4B8C-83A1-F6EECF244321}">
                <p14:modId xmlns:p14="http://schemas.microsoft.com/office/powerpoint/2010/main" val="4227012682"/>
              </p:ext>
            </p:extLst>
          </p:nvPr>
        </p:nvGraphicFramePr>
        <p:xfrm>
          <a:off x="609600" y="1422241"/>
          <a:ext cx="10903875" cy="3108960"/>
        </p:xfrm>
        <a:graphic>
          <a:graphicData uri="http://schemas.openxmlformats.org/drawingml/2006/table">
            <a:tbl>
              <a:tblPr>
                <a:noFill/>
              </a:tblPr>
              <a:tblGrid>
                <a:gridCol w="633425">
                  <a:extLst>
                    <a:ext uri="{9D8B030D-6E8A-4147-A177-3AD203B41FA5}">
                      <a16:colId xmlns:a16="http://schemas.microsoft.com/office/drawing/2014/main" val="20000"/>
                    </a:ext>
                  </a:extLst>
                </a:gridCol>
                <a:gridCol w="300025">
                  <a:extLst>
                    <a:ext uri="{9D8B030D-6E8A-4147-A177-3AD203B41FA5}">
                      <a16:colId xmlns:a16="http://schemas.microsoft.com/office/drawing/2014/main" val="20001"/>
                    </a:ext>
                  </a:extLst>
                </a:gridCol>
                <a:gridCol w="2446025">
                  <a:extLst>
                    <a:ext uri="{9D8B030D-6E8A-4147-A177-3AD203B41FA5}">
                      <a16:colId xmlns:a16="http://schemas.microsoft.com/office/drawing/2014/main" val="20002"/>
                    </a:ext>
                  </a:extLst>
                </a:gridCol>
                <a:gridCol w="166775">
                  <a:extLst>
                    <a:ext uri="{9D8B030D-6E8A-4147-A177-3AD203B41FA5}">
                      <a16:colId xmlns:a16="http://schemas.microsoft.com/office/drawing/2014/main" val="20003"/>
                    </a:ext>
                  </a:extLst>
                </a:gridCol>
                <a:gridCol w="693525">
                  <a:extLst>
                    <a:ext uri="{9D8B030D-6E8A-4147-A177-3AD203B41FA5}">
                      <a16:colId xmlns:a16="http://schemas.microsoft.com/office/drawing/2014/main" val="20004"/>
                    </a:ext>
                  </a:extLst>
                </a:gridCol>
                <a:gridCol w="202700">
                  <a:extLst>
                    <a:ext uri="{9D8B030D-6E8A-4147-A177-3AD203B41FA5}">
                      <a16:colId xmlns:a16="http://schemas.microsoft.com/office/drawing/2014/main" val="20005"/>
                    </a:ext>
                  </a:extLst>
                </a:gridCol>
                <a:gridCol w="2710125">
                  <a:extLst>
                    <a:ext uri="{9D8B030D-6E8A-4147-A177-3AD203B41FA5}">
                      <a16:colId xmlns:a16="http://schemas.microsoft.com/office/drawing/2014/main" val="20006"/>
                    </a:ext>
                  </a:extLst>
                </a:gridCol>
                <a:gridCol w="624175">
                  <a:extLst>
                    <a:ext uri="{9D8B030D-6E8A-4147-A177-3AD203B41FA5}">
                      <a16:colId xmlns:a16="http://schemas.microsoft.com/office/drawing/2014/main" val="20007"/>
                    </a:ext>
                  </a:extLst>
                </a:gridCol>
                <a:gridCol w="357575">
                  <a:extLst>
                    <a:ext uri="{9D8B030D-6E8A-4147-A177-3AD203B41FA5}">
                      <a16:colId xmlns:a16="http://schemas.microsoft.com/office/drawing/2014/main" val="20008"/>
                    </a:ext>
                  </a:extLst>
                </a:gridCol>
                <a:gridCol w="2680075">
                  <a:extLst>
                    <a:ext uri="{9D8B030D-6E8A-4147-A177-3AD203B41FA5}">
                      <a16:colId xmlns:a16="http://schemas.microsoft.com/office/drawing/2014/main" val="20009"/>
                    </a:ext>
                  </a:extLst>
                </a:gridCol>
                <a:gridCol w="89450">
                  <a:extLst>
                    <a:ext uri="{9D8B030D-6E8A-4147-A177-3AD203B41FA5}">
                      <a16:colId xmlns:a16="http://schemas.microsoft.com/office/drawing/2014/main" val="20010"/>
                    </a:ext>
                  </a:extLst>
                </a:gridCol>
              </a:tblGrid>
              <a:tr h="239825">
                <a:tc gridSpan="4">
                  <a:txBody>
                    <a:bodyPr/>
                    <a:lstStyle/>
                    <a:p>
                      <a:pPr marL="0" marR="0" lvl="0" indent="0" algn="ctr"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Partially Meets Global Minimum Proficiency</a:t>
                      </a:r>
                      <a:endParaRPr/>
                    </a:p>
                  </a:txBody>
                  <a:tcPr marL="19325" marR="193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00000"/>
                        </a:lnSpc>
                        <a:spcBef>
                          <a:spcPts val="0"/>
                        </a:spcBef>
                        <a:spcAft>
                          <a:spcPts val="0"/>
                        </a:spcAft>
                        <a:buNone/>
                      </a:pPr>
                      <a:r>
                        <a:rPr lang="en-US" sz="1600" b="1" u="none" strike="noStrike" cap="none" dirty="0">
                          <a:solidFill>
                            <a:srgbClr val="FFFFFF"/>
                          </a:solidFill>
                          <a:latin typeface="Arial"/>
                          <a:ea typeface="Arial"/>
                          <a:cs typeface="Arial"/>
                          <a:sym typeface="Arial"/>
                        </a:rPr>
                        <a:t>Meets Global Minimum </a:t>
                      </a:r>
                      <a:br>
                        <a:rPr lang="en-US" sz="1600" b="1" u="none" strike="noStrike" cap="none" dirty="0">
                          <a:solidFill>
                            <a:srgbClr val="FFFFFF"/>
                          </a:solidFill>
                          <a:latin typeface="Arial"/>
                          <a:ea typeface="Arial"/>
                          <a:cs typeface="Arial"/>
                          <a:sym typeface="Arial"/>
                        </a:rPr>
                      </a:br>
                      <a:r>
                        <a:rPr lang="en-US" sz="1600" b="1" u="none" strike="noStrike" cap="none" dirty="0">
                          <a:solidFill>
                            <a:srgbClr val="FFFFFF"/>
                          </a:solidFill>
                          <a:latin typeface="Arial"/>
                          <a:ea typeface="Arial"/>
                          <a:cs typeface="Arial"/>
                          <a:sym typeface="Arial"/>
                        </a:rPr>
                        <a:t>Proficiency</a:t>
                      </a:r>
                      <a:endParaRPr dirty="0"/>
                    </a:p>
                  </a:txBody>
                  <a:tcPr marL="19325" marR="193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00000"/>
                        </a:lnSpc>
                        <a:spcBef>
                          <a:spcPts val="0"/>
                        </a:spcBef>
                        <a:spcAft>
                          <a:spcPts val="0"/>
                        </a:spcAft>
                        <a:buNone/>
                      </a:pPr>
                      <a:r>
                        <a:rPr lang="en-US" sz="1600" b="1" u="none" strike="noStrike" cap="none">
                          <a:solidFill>
                            <a:srgbClr val="FFFFFF"/>
                          </a:solidFill>
                          <a:latin typeface="Arial"/>
                          <a:ea typeface="Arial"/>
                          <a:cs typeface="Arial"/>
                          <a:sym typeface="Arial"/>
                        </a:rPr>
                        <a:t>Exceeds Global Minimum </a:t>
                      </a:r>
                      <a:br>
                        <a:rPr lang="en-US" sz="1600" b="1" u="none" strike="noStrike" cap="none">
                          <a:solidFill>
                            <a:srgbClr val="FFFFFF"/>
                          </a:solidFill>
                          <a:latin typeface="Arial"/>
                          <a:ea typeface="Arial"/>
                          <a:cs typeface="Arial"/>
                          <a:sym typeface="Arial"/>
                        </a:rPr>
                      </a:br>
                      <a:r>
                        <a:rPr lang="en-US" sz="1600" b="1" u="none" strike="noStrike" cap="none">
                          <a:solidFill>
                            <a:srgbClr val="FFFFFF"/>
                          </a:solidFill>
                          <a:latin typeface="Arial"/>
                          <a:ea typeface="Arial"/>
                          <a:cs typeface="Arial"/>
                          <a:sym typeface="Arial"/>
                        </a:rPr>
                        <a:t>Proficiency</a:t>
                      </a:r>
                      <a:endParaRPr/>
                    </a:p>
                  </a:txBody>
                  <a:tcPr marL="19325" marR="193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651D3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3900">
                <a:tc gridSpan="11">
                  <a:txBody>
                    <a:bodyPr/>
                    <a:lstStyle/>
                    <a:p>
                      <a:pPr marL="0" marR="0" lvl="0" indent="0" algn="l" rtl="0">
                        <a:lnSpc>
                          <a:spcPct val="100000"/>
                        </a:lnSpc>
                        <a:spcBef>
                          <a:spcPts val="0"/>
                        </a:spcBef>
                        <a:spcAft>
                          <a:spcPts val="0"/>
                        </a:spcAft>
                        <a:buNone/>
                      </a:pPr>
                      <a:r>
                        <a:rPr lang="en-US" sz="1600" u="none" strike="noStrike" cap="none" dirty="0">
                          <a:latin typeface="Arial"/>
                          <a:ea typeface="Arial"/>
                          <a:cs typeface="Arial"/>
                          <a:sym typeface="Arial"/>
                        </a:rPr>
                        <a:t>R. READING COMPREHENSION</a:t>
                      </a:r>
                      <a:endParaRPr dirty="0"/>
                    </a:p>
                  </a:txBody>
                  <a:tcPr marL="19325" marR="193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2400">
                <a:tc>
                  <a:txBody>
                    <a:bodyPr/>
                    <a:lstStyle/>
                    <a:p>
                      <a:pPr marL="0" marR="0" lvl="0" indent="0" algn="l" rtl="0">
                        <a:lnSpc>
                          <a:spcPct val="100000"/>
                        </a:lnSpc>
                        <a:spcBef>
                          <a:spcPts val="0"/>
                        </a:spcBef>
                        <a:spcAft>
                          <a:spcPts val="0"/>
                        </a:spcAft>
                        <a:buNone/>
                      </a:pPr>
                      <a:r>
                        <a:rPr lang="en-US" sz="1200" u="none" strike="noStrike" cap="none" dirty="0">
                          <a:latin typeface="Arial"/>
                          <a:ea typeface="Arial"/>
                          <a:cs typeface="Arial"/>
                          <a:sym typeface="Arial"/>
                        </a:rPr>
                        <a:t> </a:t>
                      </a:r>
                      <a:endParaRPr dirty="0"/>
                    </a:p>
                  </a:txBody>
                  <a:tcPr marL="19325" marR="19325" marT="0" marB="0">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gridSpan="3">
                  <a:txBody>
                    <a:bodyPr/>
                    <a:lstStyle/>
                    <a:p>
                      <a:pPr marL="0" marR="0" lvl="0" indent="0" algn="l" rtl="0">
                        <a:lnSpc>
                          <a:spcPct val="100000"/>
                        </a:lnSpc>
                        <a:spcBef>
                          <a:spcPts val="0"/>
                        </a:spcBef>
                        <a:spcAft>
                          <a:spcPts val="0"/>
                        </a:spcAft>
                        <a:buNone/>
                      </a:pPr>
                      <a:r>
                        <a:rPr lang="en-US" sz="1200" u="none" strike="noStrike" cap="none">
                          <a:latin typeface="Arial"/>
                          <a:ea typeface="Arial"/>
                          <a:cs typeface="Arial"/>
                          <a:sym typeface="Arial"/>
                        </a:rPr>
                        <a:t> </a:t>
                      </a:r>
                      <a:endParaRPr/>
                    </a:p>
                  </a:txBody>
                  <a:tcPr marL="19325" marR="19325" marT="0" marB="0">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None/>
                      </a:pPr>
                      <a:r>
                        <a:rPr lang="en-US" sz="1200" u="none" strike="noStrike" cap="none">
                          <a:latin typeface="Arial"/>
                          <a:ea typeface="Arial"/>
                          <a:cs typeface="Arial"/>
                          <a:sym typeface="Arial"/>
                        </a:rPr>
                        <a:t> </a:t>
                      </a:r>
                      <a:endParaRPr/>
                    </a:p>
                  </a:txBody>
                  <a:tcPr marL="19325" marR="19325" marT="0" marB="0">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gridSpan="2">
                  <a:txBody>
                    <a:bodyPr/>
                    <a:lstStyle/>
                    <a:p>
                      <a:pPr marL="0" marR="0" lvl="0" indent="0" algn="l" rtl="0">
                        <a:lnSpc>
                          <a:spcPct val="100000"/>
                        </a:lnSpc>
                        <a:spcBef>
                          <a:spcPts val="0"/>
                        </a:spcBef>
                        <a:spcAft>
                          <a:spcPts val="0"/>
                        </a:spcAft>
                        <a:buNone/>
                      </a:pPr>
                      <a:r>
                        <a:rPr lang="en-US" sz="1200" u="none" strike="noStrike" cap="none">
                          <a:latin typeface="Arial"/>
                          <a:ea typeface="Arial"/>
                          <a:cs typeface="Arial"/>
                          <a:sym typeface="Arial"/>
                        </a:rPr>
                        <a:t> </a:t>
                      </a:r>
                      <a:endParaRPr/>
                    </a:p>
                  </a:txBody>
                  <a:tcPr marL="19325" marR="19325" marT="0" marB="0">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l" rtl="0">
                        <a:lnSpc>
                          <a:spcPct val="100000"/>
                        </a:lnSpc>
                        <a:spcBef>
                          <a:spcPts val="0"/>
                        </a:spcBef>
                        <a:spcAft>
                          <a:spcPts val="0"/>
                        </a:spcAft>
                        <a:buNone/>
                      </a:pPr>
                      <a:r>
                        <a:rPr lang="en-US" sz="1200" u="none" strike="noStrike" cap="none">
                          <a:latin typeface="Arial"/>
                          <a:ea typeface="Arial"/>
                          <a:cs typeface="Arial"/>
                          <a:sym typeface="Arial"/>
                        </a:rPr>
                        <a:t> </a:t>
                      </a:r>
                      <a:endParaRPr/>
                    </a:p>
                  </a:txBody>
                  <a:tcPr marL="19325" marR="19325" marT="0" marB="0">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gridSpan="2">
                  <a:txBody>
                    <a:bodyPr/>
                    <a:lstStyle/>
                    <a:p>
                      <a:pPr marL="0" marR="0" lvl="0" indent="0" algn="l" rtl="0">
                        <a:lnSpc>
                          <a:spcPct val="100000"/>
                        </a:lnSpc>
                        <a:spcBef>
                          <a:spcPts val="0"/>
                        </a:spcBef>
                        <a:spcAft>
                          <a:spcPts val="0"/>
                        </a:spcAft>
                        <a:buNone/>
                      </a:pPr>
                      <a:r>
                        <a:rPr lang="en-US" sz="1200" u="none" strike="noStrike" cap="none">
                          <a:latin typeface="Arial"/>
                          <a:ea typeface="Arial"/>
                          <a:cs typeface="Arial"/>
                          <a:sym typeface="Arial"/>
                        </a:rPr>
                        <a:t> </a:t>
                      </a:r>
                      <a:endParaRPr/>
                    </a:p>
                  </a:txBody>
                  <a:tcPr marL="19325" marR="19325" marT="0" marB="0">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just" rtl="0">
                        <a:lnSpc>
                          <a:spcPct val="107000"/>
                        </a:lnSpc>
                        <a:spcBef>
                          <a:spcPts val="0"/>
                        </a:spcBef>
                        <a:spcAft>
                          <a:spcPts val="0"/>
                        </a:spcAft>
                        <a:buNone/>
                      </a:pPr>
                      <a:r>
                        <a:rPr lang="en-US" sz="1200" u="none" strike="noStrike" cap="none" dirty="0">
                          <a:latin typeface="Arial"/>
                          <a:ea typeface="Arial"/>
                          <a:cs typeface="Arial"/>
                          <a:sym typeface="Arial"/>
                        </a:rPr>
                        <a:t> </a:t>
                      </a:r>
                      <a:endParaRPr dirty="0"/>
                    </a:p>
                  </a:txBody>
                  <a:tcPr marL="0" marR="0" marT="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43900">
                <a:tc gridSpan="11">
                  <a:txBody>
                    <a:bodyPr/>
                    <a:lstStyle/>
                    <a:p>
                      <a:pPr marL="0" marR="0" lvl="0" indent="0" algn="l" rtl="0">
                        <a:lnSpc>
                          <a:spcPct val="100000"/>
                        </a:lnSpc>
                        <a:spcBef>
                          <a:spcPts val="0"/>
                        </a:spcBef>
                        <a:spcAft>
                          <a:spcPts val="0"/>
                        </a:spcAft>
                        <a:buNone/>
                      </a:pPr>
                      <a:r>
                        <a:rPr lang="en-US" sz="1600" u="none" strike="noStrike" cap="none" dirty="0">
                          <a:latin typeface="Arial"/>
                          <a:ea typeface="Arial"/>
                          <a:cs typeface="Arial"/>
                          <a:sym typeface="Arial"/>
                        </a:rPr>
                        <a:t>R1: RETRIEVE INFORMATION</a:t>
                      </a:r>
                      <a:endParaRPr dirty="0"/>
                    </a:p>
                  </a:txBody>
                  <a:tcPr marL="19325" marR="193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DB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43900">
                <a:tc gridSpan="11">
                  <a:txBody>
                    <a:bodyPr/>
                    <a:lstStyle/>
                    <a:p>
                      <a:pPr marL="0" marR="0" lvl="0" indent="0" algn="l" rtl="0">
                        <a:lnSpc>
                          <a:spcPct val="100000"/>
                        </a:lnSpc>
                        <a:spcBef>
                          <a:spcPts val="0"/>
                        </a:spcBef>
                        <a:spcAft>
                          <a:spcPts val="0"/>
                        </a:spcAft>
                        <a:buNone/>
                      </a:pPr>
                      <a:r>
                        <a:rPr lang="en-US" sz="1600" u="none" strike="noStrike" cap="none" dirty="0">
                          <a:latin typeface="Arial"/>
                          <a:ea typeface="Arial"/>
                          <a:cs typeface="Arial"/>
                          <a:sym typeface="Arial"/>
                        </a:rPr>
                        <a:t>R1.1: Recognize the meaning of </a:t>
                      </a:r>
                      <a:r>
                        <a:rPr lang="en-US" sz="1600" u="sng" strike="noStrike" cap="none" dirty="0">
                          <a:latin typeface="Arial"/>
                          <a:ea typeface="Arial"/>
                          <a:cs typeface="Arial"/>
                          <a:sym typeface="Arial"/>
                        </a:rPr>
                        <a:t>common</a:t>
                      </a:r>
                      <a:r>
                        <a:rPr lang="en-US" sz="1600" u="none" strike="noStrike" cap="none" dirty="0">
                          <a:latin typeface="Arial"/>
                          <a:ea typeface="Arial"/>
                          <a:cs typeface="Arial"/>
                          <a:sym typeface="Arial"/>
                        </a:rPr>
                        <a:t> </a:t>
                      </a:r>
                      <a:r>
                        <a:rPr lang="en-US" sz="1600" u="sng" strike="noStrike" cap="none" dirty="0">
                          <a:latin typeface="Arial"/>
                          <a:ea typeface="Arial"/>
                          <a:cs typeface="Arial"/>
                          <a:sym typeface="Arial"/>
                        </a:rPr>
                        <a:t>grade-level words</a:t>
                      </a:r>
                      <a:endParaRPr u="sng" dirty="0"/>
                    </a:p>
                  </a:txBody>
                  <a:tcPr marL="19325" marR="193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007275">
                <a:tc gridSpan="2">
                  <a:txBody>
                    <a:bodyPr/>
                    <a:lstStyle/>
                    <a:p>
                      <a:pPr marL="0" marR="0" lvl="0" indent="0" algn="l" rtl="0">
                        <a:lnSpc>
                          <a:spcPct val="100000"/>
                        </a:lnSpc>
                        <a:spcBef>
                          <a:spcPts val="0"/>
                        </a:spcBef>
                        <a:spcAft>
                          <a:spcPts val="0"/>
                        </a:spcAft>
                        <a:buNone/>
                      </a:pPr>
                      <a:r>
                        <a:rPr lang="en-US" sz="1600" u="none" strike="noStrike" cap="none" dirty="0">
                          <a:latin typeface="Arial"/>
                          <a:ea typeface="Arial"/>
                          <a:cs typeface="Arial"/>
                          <a:sym typeface="Arial"/>
                        </a:rPr>
                        <a:t>R1.1.1_P</a:t>
                      </a:r>
                      <a:endParaRPr dirty="0"/>
                    </a:p>
                  </a:txBody>
                  <a:tcPr marL="19325" marR="193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l" rtl="0">
                        <a:lnSpc>
                          <a:spcPct val="100000"/>
                        </a:lnSpc>
                        <a:spcBef>
                          <a:spcPts val="0"/>
                        </a:spcBef>
                        <a:spcAft>
                          <a:spcPts val="0"/>
                        </a:spcAft>
                        <a:buNone/>
                      </a:pPr>
                      <a:r>
                        <a:rPr lang="en-US" sz="1600" u="none" strike="noStrike" cap="none" dirty="0">
                          <a:solidFill>
                            <a:srgbClr val="000000"/>
                          </a:solidFill>
                          <a:latin typeface="Arial"/>
                          <a:ea typeface="Arial"/>
                          <a:cs typeface="Arial"/>
                          <a:sym typeface="Arial"/>
                        </a:rPr>
                        <a:t>Recognize the meaning of very </a:t>
                      </a:r>
                      <a:r>
                        <a:rPr lang="en-US" sz="1600" u="sng" strike="noStrike" cap="none" dirty="0">
                          <a:latin typeface="Arial"/>
                          <a:ea typeface="Arial"/>
                          <a:cs typeface="Arial"/>
                          <a:sym typeface="Arial"/>
                        </a:rPr>
                        <a:t>common</a:t>
                      </a:r>
                      <a:r>
                        <a:rPr lang="en-US" sz="1600" u="none" strike="noStrike" cap="none" dirty="0">
                          <a:latin typeface="Arial"/>
                          <a:ea typeface="Arial"/>
                          <a:cs typeface="Arial"/>
                          <a:sym typeface="Arial"/>
                        </a:rPr>
                        <a:t> </a:t>
                      </a:r>
                      <a:r>
                        <a:rPr lang="en-US" sz="1600" u="sng" strike="noStrike" cap="none" dirty="0">
                          <a:latin typeface="Arial"/>
                          <a:ea typeface="Arial"/>
                          <a:cs typeface="Arial"/>
                          <a:sym typeface="Arial"/>
                        </a:rPr>
                        <a:t>grade 2-level words</a:t>
                      </a:r>
                      <a:r>
                        <a:rPr lang="en-US" sz="1600" u="none" strike="noStrike" cap="none" dirty="0">
                          <a:solidFill>
                            <a:srgbClr val="212721"/>
                          </a:solidFill>
                          <a:latin typeface="Arial"/>
                          <a:ea typeface="Arial"/>
                          <a:cs typeface="Arial"/>
                          <a:sym typeface="Arial"/>
                        </a:rPr>
                        <a:t>. </a:t>
                      </a:r>
                      <a:r>
                        <a:rPr lang="en-US" sz="1600" i="1" u="none" strike="noStrike" cap="none" dirty="0">
                          <a:solidFill>
                            <a:srgbClr val="8D2846"/>
                          </a:solidFill>
                          <a:latin typeface="Arial"/>
                          <a:ea typeface="Arial"/>
                          <a:cs typeface="Arial"/>
                          <a:sym typeface="Arial"/>
                        </a:rPr>
                        <a:t>(e.g., match a given word to an illustration or synonym or provide a brief spoken/signed definition)</a:t>
                      </a:r>
                      <a:r>
                        <a:rPr lang="en-US" sz="1600" i="1" u="none" strike="noStrike" cap="none" dirty="0">
                          <a:solidFill>
                            <a:schemeClr val="tx1"/>
                          </a:solidFill>
                          <a:latin typeface="Arial"/>
                          <a:ea typeface="Arial"/>
                          <a:cs typeface="Arial"/>
                          <a:sym typeface="Arial"/>
                        </a:rPr>
                        <a:t>.</a:t>
                      </a:r>
                      <a:endParaRPr sz="1600" u="none" strike="noStrike" cap="none" dirty="0">
                        <a:solidFill>
                          <a:schemeClr val="tx1"/>
                        </a:solidFill>
                        <a:latin typeface="Arial"/>
                        <a:ea typeface="Arial"/>
                        <a:cs typeface="Arial"/>
                        <a:sym typeface="Arial"/>
                      </a:endParaRPr>
                    </a:p>
                  </a:txBody>
                  <a:tcPr marL="19325" marR="193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gridSpan="3">
                  <a:txBody>
                    <a:bodyPr/>
                    <a:lstStyle/>
                    <a:p>
                      <a:pPr marL="0" marR="0" lvl="0" indent="0" algn="l" rtl="0">
                        <a:lnSpc>
                          <a:spcPct val="100000"/>
                        </a:lnSpc>
                        <a:spcBef>
                          <a:spcPts val="0"/>
                        </a:spcBef>
                        <a:spcAft>
                          <a:spcPts val="0"/>
                        </a:spcAft>
                        <a:buNone/>
                      </a:pPr>
                      <a:r>
                        <a:rPr lang="en-US" sz="1600" u="none" strike="noStrike" cap="none" dirty="0">
                          <a:latin typeface="Arial"/>
                          <a:ea typeface="Arial"/>
                          <a:cs typeface="Arial"/>
                          <a:sym typeface="Arial"/>
                        </a:rPr>
                        <a:t>R1.1.1_M</a:t>
                      </a:r>
                      <a:endParaRPr dirty="0"/>
                    </a:p>
                  </a:txBody>
                  <a:tcPr marL="19325" marR="193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None/>
                      </a:pPr>
                      <a:r>
                        <a:rPr lang="en-GB" sz="1600" u="none" strike="noStrike" cap="none" dirty="0">
                          <a:solidFill>
                            <a:srgbClr val="000000"/>
                          </a:solidFill>
                          <a:latin typeface="+mn-lt"/>
                          <a:ea typeface="Arial"/>
                          <a:cs typeface="Arial"/>
                          <a:sym typeface="Arial"/>
                        </a:rPr>
                        <a:t>Recognize the meaning of </a:t>
                      </a:r>
                      <a:r>
                        <a:rPr lang="en-GB" sz="1600" u="sng" strike="noStrike" cap="none" dirty="0">
                          <a:latin typeface="+mn-lt"/>
                          <a:ea typeface="Arial"/>
                          <a:cs typeface="Arial"/>
                          <a:sym typeface="Arial"/>
                        </a:rPr>
                        <a:t>common</a:t>
                      </a:r>
                      <a:r>
                        <a:rPr lang="en-GB" sz="1600" u="none" strike="noStrike" cap="none" dirty="0">
                          <a:latin typeface="+mn-lt"/>
                          <a:ea typeface="Arial"/>
                          <a:cs typeface="Arial"/>
                          <a:sym typeface="Arial"/>
                        </a:rPr>
                        <a:t> </a:t>
                      </a:r>
                      <a:r>
                        <a:rPr lang="en-GB" sz="1600" u="sng" strike="noStrike" cap="none" dirty="0">
                          <a:latin typeface="+mn-lt"/>
                          <a:ea typeface="Arial"/>
                          <a:cs typeface="Arial"/>
                          <a:sym typeface="Arial"/>
                        </a:rPr>
                        <a:t>grade 2-level words</a:t>
                      </a:r>
                      <a:r>
                        <a:rPr lang="en-GB" sz="1600" u="none" strike="noStrike" cap="none" dirty="0">
                          <a:solidFill>
                            <a:srgbClr val="212721"/>
                          </a:solidFill>
                          <a:latin typeface="+mn-lt"/>
                          <a:ea typeface="Arial"/>
                          <a:cs typeface="Arial"/>
                          <a:sym typeface="Arial"/>
                        </a:rPr>
                        <a:t>. </a:t>
                      </a:r>
                      <a:r>
                        <a:rPr lang="en-GB" sz="1600" i="1" u="none" strike="noStrike" cap="none" dirty="0">
                          <a:solidFill>
                            <a:srgbClr val="8D2846"/>
                          </a:solidFill>
                          <a:latin typeface="+mn-lt"/>
                          <a:ea typeface="Arial"/>
                          <a:cs typeface="Arial"/>
                          <a:sym typeface="Arial"/>
                        </a:rPr>
                        <a:t>(e.g., match a given word to an illustration or synonym or provide a brief spoken/signed definition)</a:t>
                      </a:r>
                      <a:r>
                        <a:rPr lang="en-GB" sz="1600" i="1" u="none" strike="noStrike" cap="none" dirty="0">
                          <a:solidFill>
                            <a:schemeClr val="tx1"/>
                          </a:solidFill>
                          <a:latin typeface="+mn-lt"/>
                          <a:ea typeface="Arial"/>
                          <a:cs typeface="Arial"/>
                          <a:sym typeface="Arial"/>
                        </a:rPr>
                        <a:t>.</a:t>
                      </a:r>
                      <a:endParaRPr lang="en-GB" sz="1600" u="none" strike="noStrike" cap="none" dirty="0">
                        <a:solidFill>
                          <a:schemeClr val="tx1"/>
                        </a:solidFill>
                        <a:latin typeface="+mn-lt"/>
                        <a:ea typeface="Arial"/>
                        <a:cs typeface="Arial"/>
                        <a:sym typeface="Arial"/>
                      </a:endParaRPr>
                    </a:p>
                  </a:txBody>
                  <a:tcPr marL="19325" marR="193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gridSpan="2">
                  <a:txBody>
                    <a:bodyPr/>
                    <a:lstStyle/>
                    <a:p>
                      <a:pPr marL="0" marR="0" lvl="0" indent="0" algn="l" rtl="0">
                        <a:lnSpc>
                          <a:spcPct val="100000"/>
                        </a:lnSpc>
                        <a:spcBef>
                          <a:spcPts val="0"/>
                        </a:spcBef>
                        <a:spcAft>
                          <a:spcPts val="0"/>
                        </a:spcAft>
                        <a:buNone/>
                      </a:pPr>
                      <a:r>
                        <a:rPr lang="en-US" sz="1600" u="none" strike="noStrike" cap="none" dirty="0">
                          <a:latin typeface="Arial"/>
                          <a:ea typeface="Arial"/>
                          <a:cs typeface="Arial"/>
                          <a:sym typeface="Arial"/>
                        </a:rPr>
                        <a:t>R1.1.1_E</a:t>
                      </a:r>
                      <a:endParaRPr dirty="0"/>
                    </a:p>
                  </a:txBody>
                  <a:tcPr marL="19325" marR="193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l" rtl="0">
                        <a:lnSpc>
                          <a:spcPct val="100000"/>
                        </a:lnSpc>
                        <a:spcBef>
                          <a:spcPts val="0"/>
                        </a:spcBef>
                        <a:spcAft>
                          <a:spcPts val="0"/>
                        </a:spcAft>
                        <a:buNone/>
                      </a:pPr>
                      <a:r>
                        <a:rPr lang="en-GB" sz="1600" u="none" strike="noStrike" cap="none" dirty="0">
                          <a:solidFill>
                            <a:srgbClr val="000000"/>
                          </a:solidFill>
                          <a:latin typeface="+mn-lt"/>
                          <a:ea typeface="Arial"/>
                          <a:cs typeface="Arial"/>
                          <a:sym typeface="Arial"/>
                        </a:rPr>
                        <a:t>Recognize the meaning of less </a:t>
                      </a:r>
                      <a:r>
                        <a:rPr lang="en-GB" sz="1600" u="sng" strike="noStrike" cap="none" dirty="0">
                          <a:latin typeface="+mn-lt"/>
                          <a:ea typeface="Arial"/>
                          <a:cs typeface="Arial"/>
                          <a:sym typeface="Arial"/>
                        </a:rPr>
                        <a:t>common</a:t>
                      </a:r>
                      <a:r>
                        <a:rPr lang="en-GB" sz="1600" u="none" strike="noStrike" cap="none" dirty="0">
                          <a:latin typeface="+mn-lt"/>
                          <a:ea typeface="Arial"/>
                          <a:cs typeface="Arial"/>
                          <a:sym typeface="Arial"/>
                        </a:rPr>
                        <a:t> </a:t>
                      </a:r>
                      <a:r>
                        <a:rPr lang="en-GB" sz="1600" u="sng" strike="noStrike" cap="none" dirty="0">
                          <a:latin typeface="+mn-lt"/>
                          <a:ea typeface="Arial"/>
                          <a:cs typeface="Arial"/>
                          <a:sym typeface="Arial"/>
                        </a:rPr>
                        <a:t>grade 2-level words</a:t>
                      </a:r>
                      <a:r>
                        <a:rPr lang="en-GB" sz="1600" u="none" strike="noStrike" cap="none" dirty="0">
                          <a:solidFill>
                            <a:srgbClr val="212721"/>
                          </a:solidFill>
                          <a:latin typeface="+mn-lt"/>
                          <a:ea typeface="Arial"/>
                          <a:cs typeface="Arial"/>
                          <a:sym typeface="Arial"/>
                        </a:rPr>
                        <a:t>. </a:t>
                      </a:r>
                      <a:r>
                        <a:rPr lang="en-GB" sz="1600" i="1" u="none" strike="noStrike" cap="none" dirty="0">
                          <a:solidFill>
                            <a:srgbClr val="8D2846"/>
                          </a:solidFill>
                          <a:latin typeface="+mn-lt"/>
                          <a:ea typeface="Arial"/>
                          <a:cs typeface="Arial"/>
                          <a:sym typeface="Arial"/>
                        </a:rPr>
                        <a:t>(e.g., match a given word to an illustration or synonym or provide a brief spoken/signed definition)</a:t>
                      </a:r>
                      <a:r>
                        <a:rPr lang="en-GB" sz="1600" i="1" u="none" strike="noStrike" cap="none" dirty="0">
                          <a:solidFill>
                            <a:schemeClr val="tx1"/>
                          </a:solidFill>
                          <a:latin typeface="+mn-lt"/>
                          <a:ea typeface="Arial"/>
                          <a:cs typeface="Arial"/>
                          <a:sym typeface="Arial"/>
                        </a:rPr>
                        <a:t>.</a:t>
                      </a:r>
                      <a:endParaRPr lang="en-GB" sz="1600" u="none" strike="noStrike" cap="none" dirty="0">
                        <a:solidFill>
                          <a:schemeClr val="tx1"/>
                        </a:solidFill>
                        <a:latin typeface="+mn-lt"/>
                        <a:ea typeface="Arial"/>
                        <a:cs typeface="Arial"/>
                        <a:sym typeface="Arial"/>
                      </a:endParaRPr>
                    </a:p>
                  </a:txBody>
                  <a:tcPr marL="19325" marR="193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just" rtl="0">
                        <a:lnSpc>
                          <a:spcPct val="107000"/>
                        </a:lnSpc>
                        <a:spcBef>
                          <a:spcPts val="0"/>
                        </a:spcBef>
                        <a:spcAft>
                          <a:spcPts val="0"/>
                        </a:spcAft>
                        <a:buNone/>
                      </a:pPr>
                      <a:r>
                        <a:rPr lang="en-US" sz="1600" u="none" strike="noStrike" cap="none" dirty="0">
                          <a:latin typeface="Arial"/>
                          <a:ea typeface="Arial"/>
                          <a:cs typeface="Arial"/>
                          <a:sym typeface="Arial"/>
                        </a:rPr>
                        <a:t> </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pic>
        <p:nvPicPr>
          <p:cNvPr id="2" name="Picture 1" descr="A black and white logo&#10;&#10;Description automatically generated with low confidence">
            <a:extLst>
              <a:ext uri="{FF2B5EF4-FFF2-40B4-BE49-F238E27FC236}">
                <a16:creationId xmlns:a16="http://schemas.microsoft.com/office/drawing/2014/main" id="{7E838F8C-13CD-3D3A-02E8-CDFDDE76256B}"/>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41"/>
          <p:cNvSpPr txBox="1">
            <a:spLocks noGrp="1"/>
          </p:cNvSpPr>
          <p:nvPr>
            <p:ph type="title"/>
          </p:nvPr>
        </p:nvSpPr>
        <p:spPr/>
        <p:txBody>
          <a:bodyPr/>
          <a:lstStyle/>
          <a:p>
            <a:pPr lvl="0"/>
            <a:r>
              <a:rPr lang="en-US"/>
              <a:t>MATCHING ITEMS WITH GPLs AND GPDs </a:t>
            </a:r>
          </a:p>
        </p:txBody>
      </p:sp>
      <p:sp>
        <p:nvSpPr>
          <p:cNvPr id="1150" name="Google Shape;1150;p41"/>
          <p:cNvSpPr txBox="1">
            <a:spLocks noGrp="1"/>
          </p:cNvSpPr>
          <p:nvPr>
            <p:ph type="body" idx="1"/>
          </p:nvPr>
        </p:nvSpPr>
        <p:spPr/>
        <p:txBody>
          <a:bodyPr/>
          <a:lstStyle/>
          <a:p>
            <a:pPr lvl="0"/>
            <a:r>
              <a:rPr lang="en-US" b="1" dirty="0"/>
              <a:t>Build on </a:t>
            </a:r>
            <a:r>
              <a:rPr lang="en-US" dirty="0"/>
              <a:t>your understanding of the [assessment name] items and the GPF gained through the alignment activity in Task 1.</a:t>
            </a:r>
          </a:p>
          <a:p>
            <a:pPr lvl="0"/>
            <a:endParaRPr lang="en-US" dirty="0"/>
          </a:p>
          <a:p>
            <a:pPr lvl="0"/>
            <a:r>
              <a:rPr lang="en-US" b="1" dirty="0"/>
              <a:t>Group Activity</a:t>
            </a:r>
            <a:r>
              <a:rPr lang="en-US" dirty="0"/>
              <a:t>: You should work to achieve consensus.</a:t>
            </a:r>
          </a:p>
          <a:p>
            <a:pPr lvl="0"/>
            <a:endParaRPr lang="en-US" dirty="0"/>
          </a:p>
          <a:p>
            <a:pPr lvl="0"/>
            <a:r>
              <a:rPr lang="en-US" b="1" dirty="0"/>
              <a:t>Focus on one key aspect</a:t>
            </a:r>
            <a:r>
              <a:rPr lang="en-US" dirty="0"/>
              <a:t>: Descriptors (GPDs) of global minimum proficiency that match with the items.</a:t>
            </a:r>
          </a:p>
        </p:txBody>
      </p:sp>
      <p:sp>
        <p:nvSpPr>
          <p:cNvPr id="1152" name="Google Shape;1152;p41"/>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B477DA29-BFCF-53F9-D362-842BB939313D}"/>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g9c7fbe508c_0_586"/>
          <p:cNvSpPr txBox="1">
            <a:spLocks noGrp="1"/>
          </p:cNvSpPr>
          <p:nvPr>
            <p:ph type="title"/>
          </p:nvPr>
        </p:nvSpPr>
        <p:spPr/>
        <p:txBody>
          <a:bodyPr/>
          <a:lstStyle/>
          <a:p>
            <a:pPr lvl="0"/>
            <a:r>
              <a:rPr lang="en-US"/>
              <a:t>MATCHING ITEMS WITH GPLs AND GPDs </a:t>
            </a:r>
          </a:p>
        </p:txBody>
      </p:sp>
      <p:sp>
        <p:nvSpPr>
          <p:cNvPr id="1159" name="Google Shape;1159;g9c7fbe508c_0_586"/>
          <p:cNvSpPr txBox="1">
            <a:spLocks noGrp="1"/>
          </p:cNvSpPr>
          <p:nvPr>
            <p:ph type="body" idx="1"/>
          </p:nvPr>
        </p:nvSpPr>
        <p:spPr/>
        <p:txBody>
          <a:bodyPr/>
          <a:lstStyle/>
          <a:p>
            <a:pPr marL="94234" lvl="0" indent="0">
              <a:buNone/>
            </a:pPr>
            <a:r>
              <a:rPr lang="en-US" dirty="0"/>
              <a:t>Answer these questions for each item (based on consensus in the groups): </a:t>
            </a:r>
          </a:p>
          <a:p>
            <a:pPr marL="94234" lvl="0" indent="0">
              <a:buNone/>
            </a:pPr>
            <a:endParaRPr lang="en-US" dirty="0"/>
          </a:p>
          <a:p>
            <a:r>
              <a:rPr lang="en-US" dirty="0"/>
              <a:t>What </a:t>
            </a:r>
            <a:r>
              <a:rPr lang="en-US" b="1" dirty="0"/>
              <a:t>knowledge and/or skill(s) </a:t>
            </a:r>
            <a:r>
              <a:rPr lang="en-US" dirty="0"/>
              <a:t>is/are required to answer the items correctly?</a:t>
            </a:r>
          </a:p>
          <a:p>
            <a:r>
              <a:rPr lang="en-US" dirty="0"/>
              <a:t>What makes the item </a:t>
            </a:r>
            <a:r>
              <a:rPr lang="en-US" b="1" dirty="0"/>
              <a:t>easy or difficult</a:t>
            </a:r>
            <a:r>
              <a:rPr lang="en-US" dirty="0"/>
              <a:t>?</a:t>
            </a:r>
          </a:p>
          <a:p>
            <a:r>
              <a:rPr lang="en-US" dirty="0"/>
              <a:t>What is the </a:t>
            </a:r>
            <a:r>
              <a:rPr lang="en-US" b="1" dirty="0"/>
              <a:t>lowest GPL </a:t>
            </a:r>
            <a:r>
              <a:rPr lang="en-US" dirty="0"/>
              <a:t>and GPD that are most appropriate for the item?</a:t>
            </a:r>
          </a:p>
        </p:txBody>
      </p:sp>
      <p:pic>
        <p:nvPicPr>
          <p:cNvPr id="2" name="Picture 1" descr="A black and white logo&#10;&#10;Description automatically generated with low confidence">
            <a:extLst>
              <a:ext uri="{FF2B5EF4-FFF2-40B4-BE49-F238E27FC236}">
                <a16:creationId xmlns:a16="http://schemas.microsoft.com/office/drawing/2014/main" id="{A281CC08-7D83-3EDB-4E4D-6CB149FC7E84}"/>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9c7fbe508c_0_1"/>
          <p:cNvSpPr txBox="1">
            <a:spLocks noGrp="1"/>
          </p:cNvSpPr>
          <p:nvPr>
            <p:ph type="title"/>
          </p:nvPr>
        </p:nvSpPr>
        <p:spPr>
          <a:xfrm>
            <a:off x="609600" y="348411"/>
            <a:ext cx="10871200" cy="1069227"/>
          </a:xfrm>
        </p:spPr>
        <p:txBody>
          <a:bodyPr/>
          <a:lstStyle/>
          <a:p>
            <a:pPr lvl="0"/>
            <a:r>
              <a:rPr lang="en-US" dirty="0"/>
              <a:t>[Add slides as required for any officials making opening remarks]</a:t>
            </a:r>
          </a:p>
        </p:txBody>
      </p:sp>
      <p:sp>
        <p:nvSpPr>
          <p:cNvPr id="4" name="Text Placeholder 3"/>
          <p:cNvSpPr>
            <a:spLocks noGrp="1"/>
          </p:cNvSpPr>
          <p:nvPr>
            <p:ph type="body" idx="1"/>
          </p:nvPr>
        </p:nvSpPr>
        <p:spPr/>
        <p:txBody>
          <a:bodyPr/>
          <a:lstStyle/>
          <a:p>
            <a:pPr marL="94234" indent="0">
              <a:buNone/>
            </a:pPr>
            <a:endParaRPr lang="en-US" dirty="0"/>
          </a:p>
        </p:txBody>
      </p:sp>
      <p:sp>
        <p:nvSpPr>
          <p:cNvPr id="368" name="Google Shape;368;g9c7fbe508c_0_1"/>
          <p:cNvSpPr/>
          <p:nvPr/>
        </p:nvSpPr>
        <p:spPr>
          <a:xfrm>
            <a:off x="10968325" y="51380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AE876D00-5D55-0B05-C9E9-468747195E40}"/>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extLst>
      <p:ext uri="{BB962C8B-B14F-4D97-AF65-F5344CB8AC3E}">
        <p14:creationId xmlns:p14="http://schemas.microsoft.com/office/powerpoint/2010/main" val="23082901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g9c7fbe508c_0_586"/>
          <p:cNvSpPr txBox="1">
            <a:spLocks noGrp="1"/>
          </p:cNvSpPr>
          <p:nvPr>
            <p:ph type="title"/>
          </p:nvPr>
        </p:nvSpPr>
        <p:spPr/>
        <p:txBody>
          <a:bodyPr/>
          <a:lstStyle/>
          <a:p>
            <a:pPr lvl="0"/>
            <a:r>
              <a:rPr lang="en-US" dirty="0"/>
              <a:t>MATCHING “no fit” items</a:t>
            </a:r>
          </a:p>
        </p:txBody>
      </p:sp>
      <p:sp>
        <p:nvSpPr>
          <p:cNvPr id="1159" name="Google Shape;1159;g9c7fbe508c_0_586"/>
          <p:cNvSpPr txBox="1">
            <a:spLocks noGrp="1"/>
          </p:cNvSpPr>
          <p:nvPr>
            <p:ph type="body" idx="1"/>
          </p:nvPr>
        </p:nvSpPr>
        <p:spPr/>
        <p:txBody>
          <a:bodyPr>
            <a:normAutofit/>
          </a:bodyPr>
          <a:lstStyle/>
          <a:p>
            <a:pPr marL="94234" lvl="0" indent="0">
              <a:buNone/>
            </a:pPr>
            <a:r>
              <a:rPr lang="en-GB" dirty="0"/>
              <a:t>For “no fit” items we will follow these steps:</a:t>
            </a:r>
          </a:p>
          <a:p>
            <a:r>
              <a:rPr lang="en-GB" dirty="0"/>
              <a:t>Imagine a group of learners who are best described by the GPDs in the ‘partially meets’ level.</a:t>
            </a:r>
          </a:p>
          <a:p>
            <a:r>
              <a:rPr lang="en-GB" dirty="0"/>
              <a:t>Using your experience of teaching such learners, determine whether this is an appropriate item for those learners and if they would be likely to answer the item correctly.</a:t>
            </a:r>
          </a:p>
          <a:p>
            <a:r>
              <a:rPr lang="en-GB" dirty="0"/>
              <a:t>If the item is determined to be appropriate for learners at the partially meets level, this can be recorded.</a:t>
            </a:r>
          </a:p>
          <a:p>
            <a:r>
              <a:rPr lang="en-GB" dirty="0"/>
              <a:t>If not, then the process should be repeated for the ‘meets’ level and then the ‘exceeds’ level, if required.</a:t>
            </a:r>
          </a:p>
          <a:p>
            <a:r>
              <a:rPr lang="en-GB" dirty="0"/>
              <a:t>If the item is determined to be too difficult for the grade, then it should be recorded as above the exceeds level.</a:t>
            </a:r>
          </a:p>
        </p:txBody>
      </p:sp>
      <p:pic>
        <p:nvPicPr>
          <p:cNvPr id="2" name="Picture 1" descr="A black and white logo&#10;&#10;Description automatically generated with low confidence">
            <a:extLst>
              <a:ext uri="{FF2B5EF4-FFF2-40B4-BE49-F238E27FC236}">
                <a16:creationId xmlns:a16="http://schemas.microsoft.com/office/drawing/2014/main" id="{FA897842-9E04-0CDB-5FE5-E3635DBA10A4}"/>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extLst>
      <p:ext uri="{BB962C8B-B14F-4D97-AF65-F5344CB8AC3E}">
        <p14:creationId xmlns:p14="http://schemas.microsoft.com/office/powerpoint/2010/main" val="39253885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3" name="Title 2"/>
          <p:cNvSpPr>
            <a:spLocks noGrp="1"/>
          </p:cNvSpPr>
          <p:nvPr>
            <p:ph type="title"/>
          </p:nvPr>
        </p:nvSpPr>
        <p:spPr>
          <a:xfrm>
            <a:off x="609600" y="836878"/>
            <a:ext cx="10871200" cy="580760"/>
          </a:xfrm>
        </p:spPr>
        <p:txBody>
          <a:bodyPr/>
          <a:lstStyle/>
          <a:p>
            <a:r>
              <a:rPr lang="en-US" dirty="0"/>
              <a:t>MATCHING ITEMS WITH GPLs AND GPDs </a:t>
            </a:r>
          </a:p>
        </p:txBody>
      </p:sp>
      <p:sp>
        <p:nvSpPr>
          <p:cNvPr id="1166" name="Google Shape;1166;p43"/>
          <p:cNvSpPr txBox="1">
            <a:spLocks noGrp="1"/>
          </p:cNvSpPr>
          <p:nvPr>
            <p:ph type="body" idx="1"/>
          </p:nvPr>
        </p:nvSpPr>
        <p:spPr/>
        <p:txBody>
          <a:bodyPr/>
          <a:lstStyle/>
          <a:p>
            <a:pPr marL="94234" lvl="0" indent="0">
              <a:buNone/>
            </a:pPr>
            <a:r>
              <a:rPr lang="en-US" dirty="0"/>
              <a:t>The item is from a grade 3 assessment and is therefore being linked to grade 2 for SDG 4.1.1(a) reporting. It matches with the Meets GPL and GPD (performance standard) for grade 2.</a:t>
            </a:r>
          </a:p>
        </p:txBody>
      </p:sp>
      <p:sp>
        <p:nvSpPr>
          <p:cNvPr id="1168" name="Google Shape;1168;p43"/>
          <p:cNvSpPr/>
          <p:nvPr/>
        </p:nvSpPr>
        <p:spPr>
          <a:xfrm>
            <a:off x="496950" y="2574900"/>
            <a:ext cx="5636700" cy="17082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How is eighty-seven written in standard form? </a:t>
            </a:r>
            <a:endParaRPr sz="1400" b="0" i="0" u="none" strike="noStrike" cap="none" dirty="0">
              <a:sym typeface="Arial"/>
            </a:endParaRPr>
          </a:p>
          <a:p>
            <a:pPr marL="225425" marR="0" lvl="0" algn="l" rtl="0">
              <a:lnSpc>
                <a:spcPct val="100000"/>
              </a:lnSpc>
              <a:spcBef>
                <a:spcPts val="600"/>
              </a:spcBef>
              <a:spcAft>
                <a:spcPts val="0"/>
              </a:spcAft>
              <a:buClr>
                <a:srgbClr val="000000"/>
              </a:buClr>
              <a:buSzPts val="2000"/>
              <a:buFont typeface="Arial"/>
              <a:buNone/>
            </a:pPr>
            <a:r>
              <a:rPr lang="en-US" sz="2000" b="0" i="0" u="none" strike="noStrike" cap="none" dirty="0">
                <a:latin typeface="Gill Sans"/>
                <a:ea typeface="Gill Sans"/>
                <a:cs typeface="Gill Sans"/>
                <a:sym typeface="Gill Sans"/>
              </a:rPr>
              <a:t>A.	80  </a:t>
            </a:r>
            <a:endParaRPr sz="1400" b="0" i="0" u="none" strike="noStrike" cap="none" dirty="0">
              <a:sym typeface="Arial"/>
            </a:endParaRPr>
          </a:p>
          <a:p>
            <a:pPr marL="225425" marR="0" lvl="0" algn="l" rtl="0">
              <a:lnSpc>
                <a:spcPct val="100000"/>
              </a:lnSpc>
              <a:spcBef>
                <a:spcPts val="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B.	87 </a:t>
            </a:r>
            <a:endParaRPr sz="1400" b="0" i="0" u="none" strike="noStrike" cap="none" dirty="0">
              <a:sym typeface="Arial"/>
            </a:endParaRPr>
          </a:p>
          <a:p>
            <a:pPr marL="225425" marR="0" lvl="0" algn="l" rtl="0">
              <a:lnSpc>
                <a:spcPct val="100000"/>
              </a:lnSpc>
              <a:spcBef>
                <a:spcPts val="0"/>
              </a:spcBef>
              <a:spcAft>
                <a:spcPts val="0"/>
              </a:spcAft>
              <a:buClr>
                <a:srgbClr val="000000"/>
              </a:buClr>
              <a:buSzPts val="2000"/>
              <a:buFont typeface="Arial"/>
              <a:buNone/>
            </a:pPr>
            <a:r>
              <a:rPr lang="en-US" sz="2000" b="0" i="0" u="none" strike="noStrike" cap="none" dirty="0">
                <a:latin typeface="Gill Sans"/>
                <a:ea typeface="Gill Sans"/>
                <a:cs typeface="Gill Sans"/>
                <a:sym typeface="Gill Sans"/>
              </a:rPr>
              <a:t>C.	807</a:t>
            </a:r>
            <a:endParaRPr sz="1400" b="0" i="0" u="none" strike="noStrike" cap="none" dirty="0">
              <a:sym typeface="Arial"/>
            </a:endParaRPr>
          </a:p>
          <a:p>
            <a:pPr marL="225425" marR="0" lvl="0" algn="l" rtl="0">
              <a:lnSpc>
                <a:spcPct val="100000"/>
              </a:lnSpc>
              <a:spcBef>
                <a:spcPts val="0"/>
              </a:spcBef>
              <a:spcAft>
                <a:spcPts val="0"/>
              </a:spcAft>
              <a:buClr>
                <a:srgbClr val="000000"/>
              </a:buClr>
              <a:buSzPts val="2000"/>
              <a:buFont typeface="Arial"/>
              <a:buNone/>
            </a:pPr>
            <a:r>
              <a:rPr lang="en-US" sz="2000" b="0" i="0" u="none" strike="noStrike" cap="none" dirty="0">
                <a:latin typeface="Gill Sans"/>
                <a:ea typeface="Gill Sans"/>
                <a:cs typeface="Gill Sans"/>
                <a:sym typeface="Gill Sans"/>
              </a:rPr>
              <a:t>D.	870 </a:t>
            </a:r>
            <a:endParaRPr sz="1400" b="0" i="0" u="none" strike="noStrike" cap="none" dirty="0">
              <a:sym typeface="Arial"/>
            </a:endParaRPr>
          </a:p>
        </p:txBody>
      </p:sp>
      <p:sp>
        <p:nvSpPr>
          <p:cNvPr id="1169" name="Google Shape;1169;p43"/>
          <p:cNvSpPr/>
          <p:nvPr/>
        </p:nvSpPr>
        <p:spPr>
          <a:xfrm>
            <a:off x="6258283" y="3621494"/>
            <a:ext cx="5545200" cy="2677616"/>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GPL and GPD (performance standard):</a:t>
            </a:r>
            <a:endParaRPr sz="2000" b="1" i="0" u="none" strike="noStrike" cap="none" dirty="0">
              <a:highlight>
                <a:srgbClr val="C0C0C0"/>
              </a:highlight>
              <a:latin typeface="Gill Sans"/>
              <a:ea typeface="Gill Sans"/>
              <a:cs typeface="Gill Sans"/>
              <a:sym typeface="Gill Sans"/>
            </a:endParaRPr>
          </a:p>
          <a:p>
            <a:pPr marL="0" marR="0" lvl="0" indent="0" algn="l" rtl="0">
              <a:lnSpc>
                <a:spcPct val="100000"/>
              </a:lnSpc>
              <a:spcBef>
                <a:spcPts val="1200"/>
              </a:spcBef>
              <a:spcAft>
                <a:spcPts val="0"/>
              </a:spcAft>
              <a:buClr>
                <a:srgbClr val="000000"/>
              </a:buClr>
              <a:buSzPts val="2000"/>
              <a:buFont typeface="Arial"/>
              <a:buNone/>
            </a:pPr>
            <a:r>
              <a:rPr lang="en-US" sz="2000" b="1" dirty="0">
                <a:latin typeface="Gill Sans"/>
                <a:sym typeface="Gill Sans"/>
              </a:rPr>
              <a:t>Partially Meets: </a:t>
            </a:r>
            <a:r>
              <a:rPr lang="en-US" sz="2000" dirty="0">
                <a:latin typeface="Gill Sans"/>
                <a:sym typeface="Gill Sans"/>
              </a:rPr>
              <a:t>Read and write whole numbers up to 30 in words and in numerals.</a:t>
            </a:r>
            <a:br>
              <a:rPr lang="en-US" sz="2000" dirty="0">
                <a:highlight>
                  <a:srgbClr val="F4CCCC"/>
                </a:highlight>
                <a:latin typeface="Gill Sans"/>
                <a:ea typeface="Gill Sans"/>
                <a:cs typeface="Gill Sans"/>
                <a:sym typeface="Gill Sans"/>
              </a:rPr>
            </a:br>
            <a:endParaRPr sz="1400" i="0" u="none" strike="noStrike" cap="none" dirty="0">
              <a:highlight>
                <a:srgbClr val="F4CCCC"/>
              </a:highlight>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dirty="0">
                <a:highlight>
                  <a:srgbClr val="F4CCCC"/>
                </a:highlight>
                <a:latin typeface="Gill Sans"/>
                <a:sym typeface="Gill Sans"/>
              </a:rPr>
              <a:t>Meets: </a:t>
            </a:r>
            <a:r>
              <a:rPr lang="en-US" sz="2000" dirty="0">
                <a:highlight>
                  <a:srgbClr val="F4CCCC"/>
                </a:highlight>
                <a:latin typeface="Gill Sans"/>
                <a:sym typeface="Gill Sans"/>
              </a:rPr>
              <a:t>Read and write whole numbers up to 100 in words and in numerals.</a:t>
            </a:r>
            <a:br>
              <a:rPr lang="en-US" sz="2000" dirty="0">
                <a:latin typeface="Gill Sans"/>
                <a:ea typeface="Gill Sans"/>
                <a:cs typeface="Gill Sans"/>
                <a:sym typeface="Gill Sans"/>
              </a:rPr>
            </a:br>
            <a:endParaRPr sz="1400" b="0" i="0" u="none" strike="noStrike" cap="none" dirty="0">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Exceeds: </a:t>
            </a:r>
            <a:r>
              <a:rPr lang="en-US" sz="2000" dirty="0">
                <a:latin typeface="Gill Sans"/>
                <a:ea typeface="Gill Sans"/>
                <a:cs typeface="Gill Sans"/>
                <a:sym typeface="Gill Sans"/>
              </a:rPr>
              <a:t>N/A</a:t>
            </a:r>
            <a:endParaRPr sz="1400" b="0" i="0" u="none" strike="noStrike" cap="none" dirty="0">
              <a:sym typeface="Arial"/>
            </a:endParaRPr>
          </a:p>
        </p:txBody>
      </p:sp>
      <p:sp>
        <p:nvSpPr>
          <p:cNvPr id="1170" name="Google Shape;1170;p43"/>
          <p:cNvSpPr/>
          <p:nvPr/>
        </p:nvSpPr>
        <p:spPr>
          <a:xfrm>
            <a:off x="497000" y="4397719"/>
            <a:ext cx="5636700" cy="21888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Domain: </a:t>
            </a:r>
            <a:r>
              <a:rPr lang="en-US" sz="2000" b="0" i="0" u="none" strike="noStrike" cap="none" dirty="0">
                <a:latin typeface="Gill Sans"/>
                <a:ea typeface="Gill Sans"/>
                <a:cs typeface="Gill Sans"/>
                <a:sym typeface="Gill Sans"/>
              </a:rPr>
              <a:t>Number </a:t>
            </a:r>
            <a:r>
              <a:rPr lang="en-US" sz="2000" dirty="0">
                <a:latin typeface="Gill Sans"/>
                <a:ea typeface="Gill Sans"/>
                <a:cs typeface="Gill Sans"/>
                <a:sym typeface="Gill Sans"/>
              </a:rPr>
              <a:t>and Operations</a:t>
            </a:r>
            <a:endParaRPr sz="1400" b="0" i="0" u="none" strike="noStrike" cap="none" dirty="0">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Construct: </a:t>
            </a:r>
            <a:r>
              <a:rPr lang="en-US" sz="2000" b="0" i="0" u="none" strike="noStrike" cap="none" dirty="0">
                <a:latin typeface="Gill Sans"/>
                <a:ea typeface="Gill Sans"/>
                <a:cs typeface="Gill Sans"/>
                <a:sym typeface="Gill Sans"/>
              </a:rPr>
              <a:t>Whole Numbers </a:t>
            </a:r>
            <a:endParaRPr sz="1400" b="0" i="0" u="none" strike="noStrike" cap="none" dirty="0">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Subconstruct: </a:t>
            </a:r>
            <a:r>
              <a:rPr lang="en-US" sz="2000" b="0" i="0" u="none" strike="noStrike" cap="none" dirty="0">
                <a:latin typeface="Gill Sans"/>
                <a:ea typeface="Gill Sans"/>
                <a:cs typeface="Gill Sans"/>
                <a:sym typeface="Gill Sans"/>
              </a:rPr>
              <a:t>I</a:t>
            </a:r>
            <a:r>
              <a:rPr lang="en-US" sz="2000" dirty="0">
                <a:latin typeface="Gill Sans"/>
                <a:ea typeface="Gill Sans"/>
                <a:cs typeface="Gill Sans"/>
                <a:sym typeface="Gill Sans"/>
              </a:rPr>
              <a:t>dentify and count in whole numbers, and identify their relative magnitude</a:t>
            </a:r>
            <a:endParaRPr sz="1400" b="0" i="0" u="none" strike="noStrike" cap="none" dirty="0">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Knowledge or skill (content standard)</a:t>
            </a:r>
            <a:r>
              <a:rPr lang="en-US" sz="2000" b="0" i="0" u="none" strike="noStrike" cap="none" dirty="0">
                <a:latin typeface="Gill Sans"/>
                <a:ea typeface="Gill Sans"/>
                <a:cs typeface="Gill Sans"/>
                <a:sym typeface="Gill Sans"/>
              </a:rPr>
              <a:t>: </a:t>
            </a:r>
            <a:r>
              <a:rPr lang="en-US" sz="2000" dirty="0">
                <a:latin typeface="Gill Sans"/>
                <a:ea typeface="Gill Sans"/>
                <a:cs typeface="Gill Sans"/>
                <a:sym typeface="Gill Sans"/>
              </a:rPr>
              <a:t>Count, read, and write whole numbers</a:t>
            </a:r>
            <a:endParaRPr sz="1400" b="0" i="0" u="none" strike="noStrike" cap="none" dirty="0">
              <a:sym typeface="Arial"/>
            </a:endParaRPr>
          </a:p>
        </p:txBody>
      </p:sp>
      <p:sp>
        <p:nvSpPr>
          <p:cNvPr id="1172" name="Google Shape;1172;p43"/>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43"/>
          <p:cNvSpPr txBox="1"/>
          <p:nvPr/>
        </p:nvSpPr>
        <p:spPr>
          <a:xfrm>
            <a:off x="6258383" y="2580250"/>
            <a:ext cx="5545200" cy="922200"/>
          </a:xfrm>
          <a:prstGeom prst="rect">
            <a:avLst/>
          </a:prstGeom>
          <a:solidFill>
            <a:schemeClr val="bg1"/>
          </a:solid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latin typeface="Gill Sans"/>
                <a:ea typeface="Gill Sans"/>
                <a:cs typeface="Gill Sans"/>
                <a:sym typeface="Gill Sans"/>
              </a:rPr>
              <a:t>What makes it easy or difficult: </a:t>
            </a:r>
            <a:r>
              <a:rPr lang="en-US" sz="2000" dirty="0">
                <a:latin typeface="Gill Sans"/>
                <a:ea typeface="Gill Sans"/>
                <a:cs typeface="Gill Sans"/>
                <a:sym typeface="Gill Sans"/>
              </a:rPr>
              <a:t>the other answer choices are strong distractors, especially C.</a:t>
            </a:r>
            <a:endParaRPr sz="2000" dirty="0">
              <a:latin typeface="Gill Sans"/>
              <a:ea typeface="Gill Sans"/>
              <a:cs typeface="Gill Sans"/>
              <a:sym typeface="Gill San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5" name="Title 4"/>
          <p:cNvSpPr>
            <a:spLocks noGrp="1"/>
          </p:cNvSpPr>
          <p:nvPr>
            <p:ph type="title"/>
          </p:nvPr>
        </p:nvSpPr>
        <p:spPr>
          <a:xfrm>
            <a:off x="609600" y="836878"/>
            <a:ext cx="10871200" cy="580760"/>
          </a:xfrm>
        </p:spPr>
        <p:txBody>
          <a:bodyPr/>
          <a:lstStyle/>
          <a:p>
            <a:r>
              <a:rPr lang="en-US" dirty="0"/>
              <a:t>MATCHING ITEMS WITH GPLs AND GPDs </a:t>
            </a:r>
          </a:p>
        </p:txBody>
      </p:sp>
      <p:sp>
        <p:nvSpPr>
          <p:cNvPr id="1203" name="Google Shape;1203;p156"/>
          <p:cNvSpPr txBox="1"/>
          <p:nvPr/>
        </p:nvSpPr>
        <p:spPr>
          <a:xfrm>
            <a:off x="746233" y="4283362"/>
            <a:ext cx="562741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Open Sans"/>
                <a:ea typeface="Open Sans"/>
                <a:cs typeface="Open Sans"/>
                <a:sym typeface="Open Sans"/>
              </a:rPr>
              <a:t>Source:  Mullis, I. V. S., Martin, M. O., Foy, P., &amp; Hooper, M. (2016). </a:t>
            </a:r>
            <a:r>
              <a:rPr lang="en-US" sz="1000" b="0" i="1" u="none" strike="noStrike" cap="none">
                <a:solidFill>
                  <a:srgbClr val="666666"/>
                </a:solidFill>
                <a:latin typeface="Open Sans"/>
                <a:ea typeface="Open Sans"/>
                <a:cs typeface="Open Sans"/>
                <a:sym typeface="Open Sans"/>
              </a:rPr>
              <a:t>TIMSS 2015 International Results in Mathematics.</a:t>
            </a:r>
            <a:r>
              <a:rPr lang="en-US" sz="1000" b="0" i="0" u="none" strike="noStrike" cap="none">
                <a:solidFill>
                  <a:srgbClr val="666666"/>
                </a:solidFill>
                <a:latin typeface="Open Sans"/>
                <a:ea typeface="Open Sans"/>
                <a:cs typeface="Open Sans"/>
                <a:sym typeface="Open Sans"/>
              </a:rPr>
              <a:t> </a:t>
            </a:r>
            <a:endParaRPr sz="1000" b="0" i="0" u="none" strike="noStrike" cap="none">
              <a:solidFill>
                <a:srgbClr val="000000"/>
              </a:solidFill>
              <a:latin typeface="Arial"/>
              <a:ea typeface="Arial"/>
              <a:cs typeface="Arial"/>
              <a:sym typeface="Arial"/>
            </a:endParaRPr>
          </a:p>
        </p:txBody>
      </p:sp>
      <p:sp>
        <p:nvSpPr>
          <p:cNvPr id="1205" name="Google Shape;1205;p156"/>
          <p:cNvSpPr txBox="1"/>
          <p:nvPr/>
        </p:nvSpPr>
        <p:spPr>
          <a:xfrm>
            <a:off x="609599" y="4825219"/>
            <a:ext cx="7315200" cy="169976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900" b="1" i="0" u="none" strike="noStrike" cap="none" dirty="0">
                <a:latin typeface="Gill Sans"/>
                <a:ea typeface="Gill Sans"/>
                <a:cs typeface="Gill Sans"/>
                <a:sym typeface="Gill Sans"/>
              </a:rPr>
              <a:t>Domain:  </a:t>
            </a:r>
            <a:r>
              <a:rPr lang="en-US" sz="1900" b="0" i="0" u="none" strike="noStrike" cap="none" dirty="0">
                <a:latin typeface="Gill Sans"/>
                <a:ea typeface="Gill Sans"/>
                <a:cs typeface="Gill Sans"/>
                <a:sym typeface="Gill Sans"/>
              </a:rPr>
              <a:t>Number and Operations</a:t>
            </a:r>
          </a:p>
          <a:p>
            <a:pPr marL="0" marR="0" lvl="0" indent="0" algn="l" rtl="0">
              <a:lnSpc>
                <a:spcPct val="100000"/>
              </a:lnSpc>
              <a:spcBef>
                <a:spcPts val="0"/>
              </a:spcBef>
              <a:spcAft>
                <a:spcPts val="0"/>
              </a:spcAft>
              <a:buClr>
                <a:srgbClr val="000000"/>
              </a:buClr>
              <a:buSzPts val="2000"/>
              <a:buFont typeface="Arial"/>
              <a:buNone/>
            </a:pPr>
            <a:r>
              <a:rPr lang="en-US" sz="1900" b="1" i="0" u="none" strike="noStrike" cap="none" dirty="0">
                <a:latin typeface="Gill Sans"/>
                <a:ea typeface="Gill Sans"/>
                <a:cs typeface="Gill Sans"/>
                <a:sym typeface="Gill Sans"/>
              </a:rPr>
              <a:t>Construct:  </a:t>
            </a:r>
            <a:r>
              <a:rPr lang="en-US" sz="1900" b="0" i="0" u="none" strike="noStrike" cap="none" dirty="0">
                <a:latin typeface="Gill Sans"/>
                <a:ea typeface="Gill Sans"/>
                <a:cs typeface="Gill Sans"/>
                <a:sym typeface="Gill Sans"/>
              </a:rPr>
              <a:t>Whole Numbers</a:t>
            </a:r>
          </a:p>
          <a:p>
            <a:pPr marL="0" marR="0" lvl="0" indent="0" algn="l" rtl="0">
              <a:lnSpc>
                <a:spcPct val="100000"/>
              </a:lnSpc>
              <a:spcBef>
                <a:spcPts val="0"/>
              </a:spcBef>
              <a:spcAft>
                <a:spcPts val="0"/>
              </a:spcAft>
              <a:buClr>
                <a:srgbClr val="000000"/>
              </a:buClr>
              <a:buSzPts val="2000"/>
              <a:buFont typeface="Arial"/>
              <a:buNone/>
            </a:pPr>
            <a:r>
              <a:rPr lang="en-US" sz="1900" b="1" i="0" u="none" strike="noStrike" cap="none" dirty="0">
                <a:latin typeface="Gill Sans"/>
                <a:ea typeface="Gill Sans"/>
                <a:cs typeface="Gill Sans"/>
                <a:sym typeface="Gill Sans"/>
              </a:rPr>
              <a:t>Subconstruct:  </a:t>
            </a:r>
            <a:r>
              <a:rPr lang="en-US" sz="1900" b="0" i="0" u="none" strike="noStrike" cap="none" dirty="0">
                <a:latin typeface="Gill Sans"/>
                <a:ea typeface="Gill Sans"/>
                <a:cs typeface="Gill Sans"/>
                <a:sym typeface="Gill Sans"/>
              </a:rPr>
              <a:t>Solve real-world problems involving whole numbers</a:t>
            </a:r>
            <a:endParaRPr sz="1900" b="0" i="0" u="none" strike="noStrike" cap="none" dirty="0">
              <a:sym typeface="Arial"/>
            </a:endParaRPr>
          </a:p>
          <a:p>
            <a:pPr marL="0" marR="0" lvl="0" indent="0" algn="l" rtl="0">
              <a:lnSpc>
                <a:spcPct val="100000"/>
              </a:lnSpc>
              <a:spcBef>
                <a:spcPts val="0"/>
              </a:spcBef>
              <a:spcAft>
                <a:spcPts val="0"/>
              </a:spcAft>
              <a:buClr>
                <a:srgbClr val="000000"/>
              </a:buClr>
              <a:buSzPts val="2000"/>
              <a:buFont typeface="Arial"/>
              <a:buNone/>
            </a:pPr>
            <a:r>
              <a:rPr lang="en-US" sz="1900" b="1" i="0" u="none" strike="noStrike" cap="none" dirty="0">
                <a:latin typeface="Gill Sans"/>
                <a:ea typeface="Gill Sans"/>
                <a:cs typeface="Gill Sans"/>
                <a:sym typeface="Gill Sans"/>
              </a:rPr>
              <a:t>Knowledge/skills: </a:t>
            </a:r>
            <a:r>
              <a:rPr lang="en-US" sz="1900" b="0" i="0" u="none" strike="noStrike" cap="none" dirty="0">
                <a:latin typeface="Gill Sans"/>
                <a:ea typeface="Gill Sans"/>
                <a:cs typeface="Gill Sans"/>
                <a:sym typeface="Gill Sans"/>
              </a:rPr>
              <a:t> </a:t>
            </a:r>
            <a:r>
              <a:rPr lang="en-US" sz="1900" dirty="0">
                <a:latin typeface="Gill Sans"/>
                <a:ea typeface="Gill Sans"/>
                <a:cs typeface="Gill Sans"/>
                <a:sym typeface="Gill Sans"/>
              </a:rPr>
              <a:t>Solve real-world problems</a:t>
            </a:r>
            <a:r>
              <a:rPr lang="en-US" sz="1900" b="0" i="0" u="none" strike="noStrike" cap="none" dirty="0">
                <a:latin typeface="Gill Sans"/>
                <a:ea typeface="Gill Sans"/>
                <a:cs typeface="Gill Sans"/>
                <a:sym typeface="Gill Sans"/>
              </a:rPr>
              <a:t> involving the addition, subtraction, multiplication, and division of whole numbers . . .</a:t>
            </a:r>
            <a:endParaRPr sz="1900" b="0" i="0" u="none" strike="noStrike" cap="none" dirty="0">
              <a:sym typeface="Arial"/>
            </a:endParaRPr>
          </a:p>
        </p:txBody>
      </p:sp>
      <p:sp>
        <p:nvSpPr>
          <p:cNvPr id="1206" name="Google Shape;1206;p156"/>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201;p156"/>
          <p:cNvSpPr txBox="1">
            <a:spLocks noGrp="1"/>
          </p:cNvSpPr>
          <p:nvPr>
            <p:ph type="body" idx="1"/>
          </p:nvPr>
        </p:nvSpPr>
        <p:spPr>
          <a:xfrm>
            <a:off x="8071555" y="1423250"/>
            <a:ext cx="3510846" cy="5101728"/>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00000"/>
              </a:lnSpc>
              <a:spcBef>
                <a:spcPts val="600"/>
              </a:spcBef>
              <a:spcAft>
                <a:spcPts val="0"/>
              </a:spcAft>
              <a:buSzPts val="2116"/>
              <a:buNone/>
            </a:pPr>
            <a:r>
              <a:rPr lang="en-US" sz="1900" b="1" dirty="0"/>
              <a:t>What makes the item easy/difficult?</a:t>
            </a:r>
            <a:endParaRPr sz="1900" dirty="0"/>
          </a:p>
          <a:p>
            <a:pPr marL="0" lvl="0" indent="0">
              <a:spcBef>
                <a:spcPts val="0"/>
              </a:spcBef>
              <a:buNone/>
            </a:pPr>
            <a:endParaRPr lang="en-US" sz="1900" dirty="0"/>
          </a:p>
          <a:p>
            <a:pPr marL="0" lvl="0" indent="0">
              <a:spcBef>
                <a:spcPts val="0"/>
              </a:spcBef>
              <a:buNone/>
            </a:pPr>
            <a:r>
              <a:rPr lang="en-US" sz="1900" dirty="0"/>
              <a:t>Difficult</a:t>
            </a:r>
            <a:r>
              <a:rPr lang="en-US" sz="1900" dirty="0">
                <a:latin typeface="Gill Sans MT" panose="020B0502020104020203" pitchFamily="34" charset="0"/>
                <a:ea typeface="Calibri" panose="020F0502020204030204" pitchFamily="34" charset="0"/>
                <a:cs typeface="Arial" panose="020B0604020202020204" pitchFamily="34" charset="0"/>
              </a:rPr>
              <a:t>—</a:t>
            </a:r>
            <a:r>
              <a:rPr lang="en-US" sz="1900" dirty="0"/>
              <a:t>Since this is a real-world problem, learners have to identify which operations need to be completed, and there are two operations/steps.</a:t>
            </a:r>
            <a:br>
              <a:rPr lang="en-US" sz="1900" dirty="0"/>
            </a:br>
            <a:endParaRPr sz="1900" dirty="0"/>
          </a:p>
          <a:p>
            <a:pPr marL="0" lvl="0" indent="0" algn="l" rtl="0">
              <a:lnSpc>
                <a:spcPct val="100000"/>
              </a:lnSpc>
              <a:spcBef>
                <a:spcPts val="0"/>
              </a:spcBef>
              <a:spcAft>
                <a:spcPts val="0"/>
              </a:spcAft>
              <a:buSzPts val="2116"/>
              <a:buNone/>
            </a:pPr>
            <a:r>
              <a:rPr lang="en-US" sz="1900" b="1" dirty="0"/>
              <a:t>Lowest GPD to answer correctly?</a:t>
            </a:r>
            <a:endParaRPr sz="1900" dirty="0"/>
          </a:p>
          <a:p>
            <a:pPr marL="0" lvl="0" indent="0">
              <a:spcAft>
                <a:spcPts val="600"/>
              </a:spcAft>
              <a:buNone/>
            </a:pPr>
            <a:r>
              <a:rPr lang="en-US" sz="1900" dirty="0">
                <a:highlight>
                  <a:srgbClr val="F4CCCC"/>
                </a:highlight>
              </a:rPr>
              <a:t>Above exceeds for grade 2 as matches with grade 4 Meets</a:t>
            </a:r>
            <a:r>
              <a:rPr lang="en-US" sz="1900" dirty="0">
                <a:highlight>
                  <a:srgbClr val="F4CCCC"/>
                </a:highlight>
                <a:latin typeface="Gill Sans MT" panose="020B0502020104020203" pitchFamily="34" charset="0"/>
                <a:ea typeface="Calibri" panose="020F0502020204030204" pitchFamily="34" charset="0"/>
                <a:cs typeface="Arial" panose="020B0604020202020204" pitchFamily="34" charset="0"/>
              </a:rPr>
              <a:t>—</a:t>
            </a:r>
            <a:r>
              <a:rPr lang="en-US" sz="1900" dirty="0">
                <a:highlight>
                  <a:srgbClr val="F4CCCC"/>
                </a:highlight>
              </a:rPr>
              <a:t>Solve simple real-world problems involving the multiplication of two whole numbers to 5, and associated division facts</a:t>
            </a:r>
            <a:endParaRPr sz="1900" dirty="0">
              <a:highlight>
                <a:srgbClr val="F4CCCC"/>
              </a:highlight>
            </a:endParaRPr>
          </a:p>
        </p:txBody>
      </p:sp>
      <p:sp>
        <p:nvSpPr>
          <p:cNvPr id="14" name="Google Shape;1205;p156"/>
          <p:cNvSpPr txBox="1"/>
          <p:nvPr/>
        </p:nvSpPr>
        <p:spPr>
          <a:xfrm>
            <a:off x="609599" y="1423250"/>
            <a:ext cx="7315200" cy="3216688"/>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rgbClr val="000000"/>
              </a:buClr>
              <a:buSzPts val="2000"/>
              <a:buFont typeface="Arial"/>
              <a:buNone/>
            </a:pPr>
            <a:r>
              <a:rPr lang="en-US" sz="1900" b="0" i="0" u="none" strike="noStrike" cap="none" dirty="0">
                <a:latin typeface="Gill Sans MT" panose="020B0502020104020203" pitchFamily="34" charset="0"/>
                <a:sym typeface="Arial"/>
              </a:rPr>
              <a:t>Jeb had 16 peaches.</a:t>
            </a:r>
          </a:p>
          <a:p>
            <a:pPr marL="0" marR="0" lvl="0" indent="0" algn="l" rtl="0">
              <a:lnSpc>
                <a:spcPct val="100000"/>
              </a:lnSpc>
              <a:spcBef>
                <a:spcPts val="600"/>
              </a:spcBef>
              <a:spcAft>
                <a:spcPts val="0"/>
              </a:spcAft>
              <a:buClr>
                <a:srgbClr val="000000"/>
              </a:buClr>
              <a:buSzPts val="2000"/>
              <a:buFont typeface="Arial"/>
              <a:buNone/>
            </a:pPr>
            <a:r>
              <a:rPr lang="en-US" sz="1900" dirty="0">
                <a:latin typeface="Gill Sans MT" panose="020B0502020104020203" pitchFamily="34" charset="0"/>
              </a:rPr>
              <a:t>He gave away 4 peaches.</a:t>
            </a:r>
          </a:p>
          <a:p>
            <a:pPr marL="0" marR="0" lvl="0" indent="0" algn="l" rtl="0">
              <a:lnSpc>
                <a:spcPct val="100000"/>
              </a:lnSpc>
              <a:spcBef>
                <a:spcPts val="600"/>
              </a:spcBef>
              <a:spcAft>
                <a:spcPts val="0"/>
              </a:spcAft>
              <a:buClr>
                <a:srgbClr val="000000"/>
              </a:buClr>
              <a:buSzPts val="2000"/>
              <a:buFont typeface="Arial"/>
              <a:buNone/>
            </a:pPr>
            <a:r>
              <a:rPr lang="en-US" sz="1900" b="0" i="0" u="none" strike="noStrike" cap="none" dirty="0">
                <a:latin typeface="Gill Sans MT" panose="020B0502020104020203" pitchFamily="34" charset="0"/>
                <a:sym typeface="Arial"/>
              </a:rPr>
              <a:t>Then Jeb divided the remaining peaches equally between 2 baskets. </a:t>
            </a:r>
          </a:p>
          <a:p>
            <a:pPr marL="0" marR="0" lvl="0" indent="0" algn="l" rtl="0">
              <a:lnSpc>
                <a:spcPct val="100000"/>
              </a:lnSpc>
              <a:spcBef>
                <a:spcPts val="600"/>
              </a:spcBef>
              <a:spcAft>
                <a:spcPts val="0"/>
              </a:spcAft>
              <a:buClr>
                <a:srgbClr val="000000"/>
              </a:buClr>
              <a:buSzPts val="2000"/>
              <a:buFont typeface="Arial"/>
              <a:buNone/>
            </a:pPr>
            <a:r>
              <a:rPr lang="en-US" sz="1900" dirty="0">
                <a:latin typeface="Gill Sans MT" panose="020B0502020104020203" pitchFamily="34" charset="0"/>
              </a:rPr>
              <a:t>How many peaches did Jeb put in each basket?</a:t>
            </a:r>
          </a:p>
          <a:p>
            <a:pPr marL="0" marR="0" lvl="0" indent="0" algn="l" rtl="0">
              <a:lnSpc>
                <a:spcPct val="100000"/>
              </a:lnSpc>
              <a:spcBef>
                <a:spcPts val="0"/>
              </a:spcBef>
              <a:spcAft>
                <a:spcPts val="0"/>
              </a:spcAft>
              <a:buClr>
                <a:srgbClr val="000000"/>
              </a:buClr>
              <a:buSzPts val="2000"/>
              <a:buFont typeface="Arial"/>
              <a:buNone/>
            </a:pPr>
            <a:endParaRPr lang="en-US" sz="1900" b="0" i="0" u="none" strike="noStrike" cap="none" dirty="0">
              <a:latin typeface="Gill Sans MT" panose="020B0502020104020203" pitchFamily="34" charset="0"/>
              <a:sym typeface="Arial"/>
            </a:endParaRPr>
          </a:p>
          <a:p>
            <a:pPr marL="914400" marR="0" lvl="0" indent="-688975" algn="l" rtl="0">
              <a:lnSpc>
                <a:spcPct val="100000"/>
              </a:lnSpc>
              <a:spcBef>
                <a:spcPts val="0"/>
              </a:spcBef>
              <a:spcAft>
                <a:spcPts val="0"/>
              </a:spcAft>
              <a:buClr>
                <a:srgbClr val="000000"/>
              </a:buClr>
              <a:buSzPts val="2000"/>
              <a:buFont typeface="Arial"/>
              <a:buAutoNum type="alphaUcPeriod"/>
            </a:pPr>
            <a:r>
              <a:rPr lang="en-US" sz="1900" b="1" dirty="0">
                <a:latin typeface="Gill Sans MT" panose="020B0502020104020203" pitchFamily="34" charset="0"/>
              </a:rPr>
              <a:t>6</a:t>
            </a:r>
          </a:p>
          <a:p>
            <a:pPr marL="914400" marR="0" lvl="0" indent="-688975" algn="l" rtl="0">
              <a:lnSpc>
                <a:spcPct val="100000"/>
              </a:lnSpc>
              <a:spcBef>
                <a:spcPts val="0"/>
              </a:spcBef>
              <a:spcAft>
                <a:spcPts val="0"/>
              </a:spcAft>
              <a:buClr>
                <a:srgbClr val="000000"/>
              </a:buClr>
              <a:buSzPts val="2000"/>
              <a:buFont typeface="Arial"/>
              <a:buAutoNum type="alphaUcPeriod"/>
            </a:pPr>
            <a:r>
              <a:rPr lang="en-US" sz="1900" b="0" i="0" u="none" strike="noStrike" cap="none" dirty="0">
                <a:latin typeface="Gill Sans MT" panose="020B0502020104020203" pitchFamily="34" charset="0"/>
                <a:sym typeface="Arial"/>
              </a:rPr>
              <a:t>8</a:t>
            </a:r>
          </a:p>
          <a:p>
            <a:pPr marL="914400" marR="0" lvl="0" indent="-688975" algn="l" rtl="0">
              <a:lnSpc>
                <a:spcPct val="100000"/>
              </a:lnSpc>
              <a:spcBef>
                <a:spcPts val="0"/>
              </a:spcBef>
              <a:spcAft>
                <a:spcPts val="0"/>
              </a:spcAft>
              <a:buClr>
                <a:srgbClr val="000000"/>
              </a:buClr>
              <a:buSzPts val="2000"/>
              <a:buFont typeface="Arial"/>
              <a:buAutoNum type="alphaUcPeriod"/>
            </a:pPr>
            <a:r>
              <a:rPr lang="en-US" sz="1900" dirty="0">
                <a:latin typeface="Gill Sans MT" panose="020B0502020104020203" pitchFamily="34" charset="0"/>
              </a:rPr>
              <a:t>10</a:t>
            </a:r>
          </a:p>
          <a:p>
            <a:pPr marL="914400" marR="0" lvl="0" indent="-688975" algn="l" rtl="0">
              <a:lnSpc>
                <a:spcPct val="100000"/>
              </a:lnSpc>
              <a:spcBef>
                <a:spcPts val="0"/>
              </a:spcBef>
              <a:spcAft>
                <a:spcPts val="0"/>
              </a:spcAft>
              <a:buClr>
                <a:srgbClr val="000000"/>
              </a:buClr>
              <a:buSzPts val="2000"/>
              <a:buFont typeface="Arial"/>
              <a:buAutoNum type="alphaUcPeriod"/>
            </a:pPr>
            <a:r>
              <a:rPr lang="en-US" sz="1900" b="0" i="0" u="none" strike="noStrike" cap="none" dirty="0">
                <a:latin typeface="Gill Sans MT" panose="020B0502020104020203" pitchFamily="34" charset="0"/>
                <a:sym typeface="Arial"/>
              </a:rPr>
              <a:t>12</a:t>
            </a:r>
            <a:endParaRPr sz="1900" b="0" i="0" u="none" strike="noStrike" cap="none" dirty="0">
              <a:latin typeface="Gill Sans MT" panose="020B0502020104020203"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10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10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5" name="Title 4"/>
          <p:cNvSpPr>
            <a:spLocks noGrp="1"/>
          </p:cNvSpPr>
          <p:nvPr>
            <p:ph type="title"/>
          </p:nvPr>
        </p:nvSpPr>
        <p:spPr>
          <a:xfrm>
            <a:off x="609600" y="836878"/>
            <a:ext cx="10871200" cy="580760"/>
          </a:xfrm>
        </p:spPr>
        <p:txBody>
          <a:bodyPr/>
          <a:lstStyle/>
          <a:p>
            <a:r>
              <a:rPr lang="en-US" dirty="0"/>
              <a:t>MATCHING ITEMS WITH GPLs AND GPDs </a:t>
            </a:r>
          </a:p>
        </p:txBody>
      </p:sp>
      <p:sp>
        <p:nvSpPr>
          <p:cNvPr id="1181" name="Google Shape;1181;p154"/>
          <p:cNvSpPr/>
          <p:nvPr/>
        </p:nvSpPr>
        <p:spPr>
          <a:xfrm>
            <a:off x="477758" y="1527946"/>
            <a:ext cx="4949400" cy="3134365"/>
          </a:xfrm>
          <a:prstGeom prst="rect">
            <a:avLst/>
          </a:prstGeom>
          <a:solidFill>
            <a:schemeClr val="bg1"/>
          </a:solidFill>
          <a:ln w="9525" cap="flat" cmpd="sng">
            <a:noFill/>
            <a:prstDash val="solid"/>
            <a:round/>
            <a:headEnd type="none" w="sm" len="sm"/>
            <a:tailEnd type="none" w="sm" len="sm"/>
          </a:ln>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300" b="0" i="0" u="none" strike="noStrike" cap="none" dirty="0">
                <a:latin typeface="Gill Sans MT" panose="020B0502020104020203" pitchFamily="34" charset="0"/>
                <a:ea typeface="Gill Sans"/>
                <a:cs typeface="Gill Sans"/>
                <a:sym typeface="Gill Sans"/>
              </a:rPr>
              <a:t>  </a:t>
            </a:r>
            <a:r>
              <a:rPr lang="en-US" sz="2150" b="0" i="0" u="none" strike="noStrike" cap="none" dirty="0">
                <a:latin typeface="Gill Sans MT" panose="020B0502020104020203" pitchFamily="34" charset="0"/>
                <a:ea typeface="Gill Sans"/>
                <a:cs typeface="Gill Sans"/>
                <a:sym typeface="Gill Sans"/>
              </a:rPr>
              <a:t>What is the difference in time shown   </a:t>
            </a:r>
            <a:br>
              <a:rPr lang="en-US" sz="2150" b="0" i="0" u="none" strike="noStrike" cap="none" dirty="0">
                <a:latin typeface="Gill Sans MT" panose="020B0502020104020203" pitchFamily="34" charset="0"/>
                <a:ea typeface="Gill Sans"/>
                <a:cs typeface="Gill Sans"/>
                <a:sym typeface="Gill Sans"/>
              </a:rPr>
            </a:br>
            <a:r>
              <a:rPr lang="en-US" sz="2150" b="0" i="0" u="none" strike="noStrike" cap="none" dirty="0">
                <a:latin typeface="Gill Sans MT" panose="020B0502020104020203" pitchFamily="34" charset="0"/>
                <a:ea typeface="Gill Sans"/>
                <a:cs typeface="Gill Sans"/>
                <a:sym typeface="Gill Sans"/>
              </a:rPr>
              <a:t>  between these two clocks?</a:t>
            </a:r>
            <a:endParaRPr sz="2150" b="0" i="0" u="none" strike="noStrike" cap="none" dirty="0">
              <a:latin typeface="Gill Sans MT" panose="020B0502020104020203" pitchFamily="34" charset="0"/>
              <a:ea typeface="Gill Sans"/>
              <a:cs typeface="Gill Sans"/>
              <a:sym typeface="Gill Sans"/>
            </a:endParaRPr>
          </a:p>
          <a:p>
            <a:pPr marL="0" marR="0" lvl="0" indent="0" algn="l" rtl="0">
              <a:lnSpc>
                <a:spcPct val="100000"/>
              </a:lnSpc>
              <a:spcBef>
                <a:spcPts val="1200"/>
              </a:spcBef>
              <a:spcAft>
                <a:spcPts val="0"/>
              </a:spcAft>
              <a:buClr>
                <a:srgbClr val="000000"/>
              </a:buClr>
              <a:buSzPts val="8000"/>
              <a:buFont typeface="Arial"/>
              <a:buNone/>
            </a:pPr>
            <a:r>
              <a:rPr lang="en-US" sz="8000" b="0" i="0" u="none" strike="noStrike" cap="none" dirty="0">
                <a:latin typeface="Gill Sans MT" panose="020B0502020104020203" pitchFamily="34" charset="0"/>
                <a:ea typeface="Gill Sans"/>
                <a:cs typeface="Gill Sans"/>
                <a:sym typeface="Gill Sans"/>
              </a:rPr>
              <a:t>	</a:t>
            </a:r>
            <a:r>
              <a:rPr lang="en-US" sz="10100" b="0" i="0" u="none" strike="noStrike" cap="none" dirty="0">
                <a:latin typeface="Gill Sans MT" panose="020B0502020104020203" pitchFamily="34" charset="0"/>
                <a:ea typeface="Gill Sans"/>
                <a:cs typeface="Gill Sans"/>
                <a:sym typeface="Gill Sans"/>
              </a:rPr>
              <a:t>🕒	🕔</a:t>
            </a:r>
            <a:r>
              <a:rPr lang="en-US" sz="1400" b="0" i="0" u="none" strike="noStrike" cap="none" dirty="0">
                <a:latin typeface="Gill Sans MT" panose="020B0502020104020203" pitchFamily="34" charset="0"/>
                <a:ea typeface="Gill Sans"/>
                <a:cs typeface="Gill Sans"/>
                <a:sym typeface="Gill Sans"/>
              </a:rPr>
              <a:t>	</a:t>
            </a:r>
            <a:endParaRPr sz="1400" b="0" i="0" u="none" strike="noStrike" cap="none" dirty="0">
              <a:latin typeface="Gill Sans MT" panose="020B0502020104020203" pitchFamily="34" charset="0"/>
              <a:ea typeface="Gill Sans"/>
              <a:cs typeface="Gill Sans"/>
              <a:sym typeface="Gill Sans"/>
            </a:endParaRPr>
          </a:p>
        </p:txBody>
      </p:sp>
      <p:sp>
        <p:nvSpPr>
          <p:cNvPr id="1183" name="Google Shape;1183;p154"/>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154"/>
          <p:cNvSpPr txBox="1"/>
          <p:nvPr/>
        </p:nvSpPr>
        <p:spPr>
          <a:xfrm>
            <a:off x="477754" y="4789413"/>
            <a:ext cx="11285100" cy="1774500"/>
          </a:xfrm>
          <a:prstGeom prst="rect">
            <a:avLst/>
          </a:prstGeom>
          <a:solidFill>
            <a:schemeClr val="bg1"/>
          </a:solidFill>
          <a:ln w="9525" cap="flat" cmpd="sng">
            <a:noFill/>
            <a:prstDash val="solid"/>
            <a:round/>
            <a:headEnd type="none" w="sm" len="sm"/>
            <a:tailEnd type="none" w="sm" len="sm"/>
          </a:ln>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116"/>
              <a:buFont typeface="Arial"/>
              <a:buNone/>
            </a:pPr>
            <a:r>
              <a:rPr lang="en-US" sz="2150" b="1" i="0" u="none" strike="noStrike" cap="none" dirty="0">
                <a:latin typeface="Gill Sans MT" panose="020B0502020104020203" pitchFamily="34" charset="0"/>
                <a:ea typeface="Gill Sans"/>
                <a:cs typeface="Gill Sans"/>
                <a:sym typeface="Gill Sans"/>
              </a:rPr>
              <a:t>Domain:</a:t>
            </a:r>
            <a:r>
              <a:rPr lang="en-US" sz="2150" b="1" dirty="0">
                <a:latin typeface="Gill Sans MT" panose="020B0502020104020203" pitchFamily="34" charset="0"/>
                <a:ea typeface="Gill Sans"/>
                <a:cs typeface="Gill Sans"/>
                <a:sym typeface="Gill Sans"/>
              </a:rPr>
              <a:t> </a:t>
            </a:r>
            <a:r>
              <a:rPr lang="en-US" sz="2150" b="0" i="0" u="none" strike="noStrike" cap="none" dirty="0">
                <a:latin typeface="Gill Sans MT" panose="020B0502020104020203" pitchFamily="34" charset="0"/>
                <a:ea typeface="Gill Sans"/>
                <a:cs typeface="Gill Sans"/>
                <a:sym typeface="Gill Sans"/>
              </a:rPr>
              <a:t>Measurement</a:t>
            </a:r>
            <a:endParaRPr sz="2150" b="1" i="0" u="none" strike="noStrike" cap="none" dirty="0">
              <a:latin typeface="Gill Sans MT" panose="020B0502020104020203" pitchFamily="34" charset="0"/>
              <a:ea typeface="Gill Sans"/>
              <a:cs typeface="Gill Sans"/>
              <a:sym typeface="Gill Sans"/>
            </a:endParaRPr>
          </a:p>
          <a:p>
            <a:pPr marL="0" marR="0" lvl="0" indent="0" algn="l" rtl="0">
              <a:lnSpc>
                <a:spcPct val="100000"/>
              </a:lnSpc>
              <a:spcBef>
                <a:spcPts val="0"/>
              </a:spcBef>
              <a:spcAft>
                <a:spcPts val="0"/>
              </a:spcAft>
              <a:buClr>
                <a:schemeClr val="dk1"/>
              </a:buClr>
              <a:buSzPts val="2116"/>
              <a:buFont typeface="Arial"/>
              <a:buNone/>
            </a:pPr>
            <a:r>
              <a:rPr lang="en-US" sz="2150" b="1" i="0" u="none" strike="noStrike" cap="none" dirty="0">
                <a:latin typeface="Gill Sans MT" panose="020B0502020104020203" pitchFamily="34" charset="0"/>
                <a:ea typeface="Gill Sans"/>
                <a:cs typeface="Gill Sans"/>
                <a:sym typeface="Gill Sans"/>
              </a:rPr>
              <a:t>Construct:</a:t>
            </a:r>
            <a:r>
              <a:rPr lang="en-US" sz="2150" b="1" dirty="0">
                <a:latin typeface="Gill Sans MT" panose="020B0502020104020203" pitchFamily="34" charset="0"/>
                <a:ea typeface="Gill Sans"/>
                <a:cs typeface="Gill Sans"/>
                <a:sym typeface="Gill Sans"/>
              </a:rPr>
              <a:t> </a:t>
            </a:r>
            <a:r>
              <a:rPr lang="en-US" sz="2150" b="0" i="0" u="none" strike="noStrike" cap="none" dirty="0">
                <a:latin typeface="Gill Sans MT" panose="020B0502020104020203" pitchFamily="34" charset="0"/>
                <a:ea typeface="Gill Sans"/>
                <a:cs typeface="Gill Sans"/>
                <a:sym typeface="Gill Sans"/>
              </a:rPr>
              <a:t>Time</a:t>
            </a:r>
            <a:endParaRPr sz="2150" b="1" i="0" u="none" strike="noStrike" cap="none" dirty="0">
              <a:latin typeface="Gill Sans MT" panose="020B0502020104020203" pitchFamily="34" charset="0"/>
              <a:ea typeface="Gill Sans"/>
              <a:cs typeface="Gill Sans"/>
              <a:sym typeface="Gill Sans"/>
            </a:endParaRPr>
          </a:p>
          <a:p>
            <a:pPr marL="0" marR="0" lvl="0" indent="0" algn="l" rtl="0">
              <a:lnSpc>
                <a:spcPct val="100000"/>
              </a:lnSpc>
              <a:spcBef>
                <a:spcPts val="0"/>
              </a:spcBef>
              <a:spcAft>
                <a:spcPts val="0"/>
              </a:spcAft>
              <a:buClr>
                <a:schemeClr val="dk1"/>
              </a:buClr>
              <a:buSzPts val="2116"/>
              <a:buFont typeface="Arial"/>
              <a:buNone/>
            </a:pPr>
            <a:r>
              <a:rPr lang="en-US" sz="2150" b="1" i="0" u="none" strike="noStrike" cap="none" dirty="0" err="1">
                <a:latin typeface="Gill Sans MT" panose="020B0502020104020203" pitchFamily="34" charset="0"/>
                <a:ea typeface="Gill Sans"/>
                <a:cs typeface="Gill Sans"/>
                <a:sym typeface="Gill Sans"/>
              </a:rPr>
              <a:t>Subconstruct</a:t>
            </a:r>
            <a:r>
              <a:rPr lang="en-US" sz="2150" b="1" i="0" u="none" strike="noStrike" cap="none" dirty="0">
                <a:latin typeface="Gill Sans MT" panose="020B0502020104020203" pitchFamily="34" charset="0"/>
                <a:ea typeface="Gill Sans"/>
                <a:cs typeface="Gill Sans"/>
                <a:sym typeface="Gill Sans"/>
              </a:rPr>
              <a:t>:</a:t>
            </a:r>
            <a:r>
              <a:rPr lang="en-US" sz="2150" b="1" dirty="0">
                <a:latin typeface="Gill Sans MT" panose="020B0502020104020203" pitchFamily="34" charset="0"/>
                <a:ea typeface="Gill Sans"/>
                <a:cs typeface="Gill Sans"/>
                <a:sym typeface="Gill Sans"/>
              </a:rPr>
              <a:t> </a:t>
            </a:r>
            <a:r>
              <a:rPr lang="en-US" sz="2150" b="0" i="0" u="none" strike="noStrike" cap="none" dirty="0">
                <a:latin typeface="Gill Sans MT" panose="020B0502020104020203" pitchFamily="34" charset="0"/>
                <a:ea typeface="Gill Sans"/>
                <a:cs typeface="Gill Sans"/>
                <a:sym typeface="Gill Sans"/>
              </a:rPr>
              <a:t>Tell time AND solve problems involving time</a:t>
            </a:r>
            <a:endParaRPr sz="2150" b="0" i="0" u="none" strike="noStrike" cap="none" dirty="0">
              <a:latin typeface="Gill Sans MT" panose="020B0502020104020203" pitchFamily="34" charset="0"/>
              <a:ea typeface="Gill Sans"/>
              <a:cs typeface="Gill Sans"/>
              <a:sym typeface="Gill Sans"/>
            </a:endParaRPr>
          </a:p>
          <a:p>
            <a:pPr marL="0" marR="0" lvl="0" indent="0" algn="l" rtl="0">
              <a:lnSpc>
                <a:spcPct val="100000"/>
              </a:lnSpc>
              <a:spcBef>
                <a:spcPts val="0"/>
              </a:spcBef>
              <a:spcAft>
                <a:spcPts val="0"/>
              </a:spcAft>
              <a:buClr>
                <a:schemeClr val="dk1"/>
              </a:buClr>
              <a:buSzPts val="2116"/>
              <a:buFont typeface="Arial"/>
              <a:buNone/>
            </a:pPr>
            <a:r>
              <a:rPr lang="en-US" sz="2150" b="1" i="0" u="none" strike="noStrike" cap="none" dirty="0">
                <a:latin typeface="Gill Sans MT" panose="020B0502020104020203" pitchFamily="34" charset="0"/>
                <a:ea typeface="Gill Sans"/>
                <a:cs typeface="Gill Sans"/>
                <a:sym typeface="Gill Sans"/>
              </a:rPr>
              <a:t>Knowledge or skill (content standard):</a:t>
            </a:r>
            <a:r>
              <a:rPr lang="en-US" sz="2150" b="1" dirty="0">
                <a:latin typeface="Gill Sans MT" panose="020B0502020104020203" pitchFamily="34" charset="0"/>
                <a:ea typeface="Gill Sans"/>
                <a:cs typeface="Gill Sans"/>
                <a:sym typeface="Gill Sans"/>
              </a:rPr>
              <a:t> </a:t>
            </a:r>
            <a:r>
              <a:rPr lang="en-US" sz="2150" dirty="0">
                <a:latin typeface="Gill Sans MT" panose="020B0502020104020203" pitchFamily="34" charset="0"/>
                <a:ea typeface="Gill Sans"/>
                <a:cs typeface="Gill Sans"/>
                <a:sym typeface="Gill Sans"/>
              </a:rPr>
              <a:t>Tell time using an analog clock AND identify or solve problems involving equivalences between different units of time</a:t>
            </a:r>
            <a:endParaRPr sz="2150" dirty="0">
              <a:latin typeface="Gill Sans MT" panose="020B0502020104020203" pitchFamily="34" charset="0"/>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2150" b="0" i="0" u="none" strike="noStrike" cap="none" dirty="0">
              <a:latin typeface="Gill Sans MT" panose="020B0502020104020203" pitchFamily="34" charset="0"/>
              <a:ea typeface="Gill Sans"/>
              <a:cs typeface="Gill Sans"/>
              <a:sym typeface="Gill Sans"/>
            </a:endParaRPr>
          </a:p>
        </p:txBody>
      </p:sp>
      <p:sp>
        <p:nvSpPr>
          <p:cNvPr id="12" name="Google Shape;1179;p154"/>
          <p:cNvSpPr txBox="1">
            <a:spLocks noGrp="1"/>
          </p:cNvSpPr>
          <p:nvPr>
            <p:ph type="body" idx="1"/>
          </p:nvPr>
        </p:nvSpPr>
        <p:spPr>
          <a:xfrm>
            <a:off x="5646579" y="1527946"/>
            <a:ext cx="6116100" cy="3131700"/>
          </a:xfrm>
          <a:prstGeom prst="rect">
            <a:avLst/>
          </a:prstGeom>
          <a:solidFill>
            <a:schemeClr val="bg1"/>
          </a:solidFill>
          <a:ln w="9525" cap="flat" cmpd="sng">
            <a:noFill/>
            <a:prstDash val="solid"/>
            <a:round/>
            <a:headEnd type="none" w="sm" len="sm"/>
            <a:tailEnd type="none" w="sm" len="sm"/>
          </a:ln>
          <a:effectLst/>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116"/>
              <a:buNone/>
            </a:pPr>
            <a:r>
              <a:rPr lang="en-US" sz="2150" b="1" dirty="0">
                <a:latin typeface="Gill Sans MT" panose="020B0502020104020203" pitchFamily="34" charset="0"/>
              </a:rPr>
              <a:t>What makes the item easy/difficult?</a:t>
            </a:r>
            <a:endParaRPr sz="2150" dirty="0">
              <a:latin typeface="Gill Sans MT" panose="020B0502020104020203" pitchFamily="34" charset="0"/>
            </a:endParaRPr>
          </a:p>
          <a:p>
            <a:pPr marL="0" lvl="0" indent="0" algn="l" rtl="0">
              <a:lnSpc>
                <a:spcPct val="100000"/>
              </a:lnSpc>
              <a:spcBef>
                <a:spcPts val="0"/>
              </a:spcBef>
              <a:spcAft>
                <a:spcPts val="0"/>
              </a:spcAft>
              <a:buSzPts val="2116"/>
              <a:buNone/>
            </a:pPr>
            <a:r>
              <a:rPr lang="en-US" sz="2150" dirty="0">
                <a:latin typeface="Gill Sans MT" panose="020B0502020104020203" pitchFamily="34" charset="0"/>
              </a:rPr>
              <a:t>Difficult</a:t>
            </a:r>
            <a:r>
              <a:rPr lang="en-US" sz="2150" dirty="0">
                <a:effectLst/>
                <a:latin typeface="Gill Sans MT" panose="020B0502020104020203" pitchFamily="34" charset="0"/>
                <a:ea typeface="Calibri" panose="020F0502020204030204" pitchFamily="34" charset="0"/>
                <a:cs typeface="Arial" panose="020B0604020202020204" pitchFamily="34" charset="0"/>
              </a:rPr>
              <a:t>—</a:t>
            </a:r>
            <a:r>
              <a:rPr lang="en-US" sz="2150" dirty="0">
                <a:latin typeface="Gill Sans MT" panose="020B0502020104020203" pitchFamily="34" charset="0"/>
              </a:rPr>
              <a:t>it is a two-step problem, and the numbers are not shown on the clocks</a:t>
            </a:r>
            <a:br>
              <a:rPr lang="en-US" sz="2150" dirty="0">
                <a:latin typeface="Gill Sans MT" panose="020B0502020104020203" pitchFamily="34" charset="0"/>
              </a:rPr>
            </a:br>
            <a:br>
              <a:rPr lang="en-US" sz="2150" dirty="0">
                <a:latin typeface="Gill Sans MT" panose="020B0502020104020203" pitchFamily="34" charset="0"/>
              </a:rPr>
            </a:br>
            <a:r>
              <a:rPr lang="en-US" sz="2150" b="1" dirty="0">
                <a:latin typeface="Gill Sans MT" panose="020B0502020104020203" pitchFamily="34" charset="0"/>
              </a:rPr>
              <a:t>Lowest GPD to answer correctly?</a:t>
            </a:r>
            <a:endParaRPr sz="2150" dirty="0">
              <a:latin typeface="Gill Sans MT" panose="020B0502020104020203" pitchFamily="34" charset="0"/>
            </a:endParaRPr>
          </a:p>
          <a:p>
            <a:pPr marL="0" lvl="0" indent="0" algn="l" rtl="0">
              <a:lnSpc>
                <a:spcPct val="100000"/>
              </a:lnSpc>
              <a:spcBef>
                <a:spcPts val="0"/>
              </a:spcBef>
              <a:spcAft>
                <a:spcPts val="0"/>
              </a:spcAft>
              <a:buSzPts val="2116"/>
              <a:buNone/>
            </a:pPr>
            <a:r>
              <a:rPr lang="en-US" sz="2150" dirty="0">
                <a:highlight>
                  <a:srgbClr val="F4CCCC"/>
                </a:highlight>
                <a:latin typeface="Gill Sans MT" panose="020B0502020104020203" pitchFamily="34" charset="0"/>
              </a:rPr>
              <a:t>Although ‘Tell time using an analog clock to the nearest hour’ is “meets” at grade 2, grade 2 students are not expected to solve problems, involving elapsed time, which is “meets” at grade 3.</a:t>
            </a:r>
            <a:endParaRPr sz="2150" dirty="0">
              <a:highlight>
                <a:srgbClr val="F4CCCC"/>
              </a:highlight>
              <a:latin typeface="Gill Sans MT" panose="020B0502020104020203"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5" name="Title 4"/>
          <p:cNvSpPr>
            <a:spLocks noGrp="1"/>
          </p:cNvSpPr>
          <p:nvPr>
            <p:ph type="title"/>
          </p:nvPr>
        </p:nvSpPr>
        <p:spPr>
          <a:xfrm>
            <a:off x="609600" y="836878"/>
            <a:ext cx="10871200" cy="580760"/>
          </a:xfrm>
        </p:spPr>
        <p:txBody>
          <a:bodyPr/>
          <a:lstStyle/>
          <a:p>
            <a:r>
              <a:rPr lang="en-US" dirty="0"/>
              <a:t>MATCHING ITEMS WITH GPLs AND GPDs</a:t>
            </a:r>
          </a:p>
        </p:txBody>
      </p:sp>
      <p:pic>
        <p:nvPicPr>
          <p:cNvPr id="1191" name="Google Shape;1191;p155" descr="A picture containing drawing&#10;&#10;Description automatically generated"/>
          <p:cNvPicPr preferRelativeResize="0"/>
          <p:nvPr/>
        </p:nvPicPr>
        <p:blipFill rotWithShape="1">
          <a:blip r:embed="rId3">
            <a:alphaModFix/>
          </a:blip>
          <a:srcRect/>
          <a:stretch/>
        </p:blipFill>
        <p:spPr>
          <a:xfrm>
            <a:off x="609600" y="1373600"/>
            <a:ext cx="6660901" cy="2414250"/>
          </a:xfrm>
          <a:prstGeom prst="rect">
            <a:avLst/>
          </a:prstGeom>
          <a:noFill/>
          <a:ln w="9525" cap="flat" cmpd="sng">
            <a:noFill/>
            <a:prstDash val="solid"/>
            <a:round/>
            <a:headEnd type="none" w="sm" len="sm"/>
            <a:tailEnd type="none" w="sm" len="sm"/>
          </a:ln>
        </p:spPr>
      </p:pic>
      <p:sp>
        <p:nvSpPr>
          <p:cNvPr id="1192" name="Google Shape;1192;p155"/>
          <p:cNvSpPr txBox="1"/>
          <p:nvPr/>
        </p:nvSpPr>
        <p:spPr>
          <a:xfrm>
            <a:off x="609600" y="3800957"/>
            <a:ext cx="6660444"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666666"/>
                </a:solidFill>
                <a:latin typeface="+mj-lt"/>
                <a:ea typeface="Open Sans"/>
                <a:cs typeface="Open Sans"/>
                <a:sym typeface="Open Sans"/>
              </a:rPr>
              <a:t>Source:  Mullis, I. V. S., Martin, M. O., Foy, P., &amp; Hooper, M. (2016). </a:t>
            </a:r>
            <a:r>
              <a:rPr lang="en-US" sz="1000" b="0" i="1" u="none" strike="noStrike" cap="none" dirty="0">
                <a:solidFill>
                  <a:srgbClr val="666666"/>
                </a:solidFill>
                <a:latin typeface="+mj-lt"/>
                <a:ea typeface="Open Sans"/>
                <a:cs typeface="Open Sans"/>
                <a:sym typeface="Open Sans"/>
              </a:rPr>
              <a:t>TIMSS 2015 International Results in Mathematics.</a:t>
            </a:r>
            <a:r>
              <a:rPr lang="en-US" sz="1000" b="0" i="0" u="none" strike="noStrike" cap="none" dirty="0">
                <a:solidFill>
                  <a:srgbClr val="666666"/>
                </a:solidFill>
                <a:latin typeface="+mj-lt"/>
                <a:ea typeface="Open Sans"/>
                <a:cs typeface="Open Sans"/>
                <a:sym typeface="Open Sans"/>
              </a:rPr>
              <a:t> Retrieved from Boston College, TIMSS &amp; PIRLS International Study Center website: </a:t>
            </a:r>
            <a:r>
              <a:rPr lang="en-US" sz="1000" b="0" i="0" u="sng" strike="noStrike" cap="none" dirty="0">
                <a:solidFill>
                  <a:srgbClr val="666666"/>
                </a:solidFill>
                <a:latin typeface="+mj-lt"/>
                <a:ea typeface="Open Sans"/>
                <a:cs typeface="Open Sans"/>
                <a:sym typeface="Open Sans"/>
                <a:hlinkClick r:id="rId4">
                  <a:extLst>
                    <a:ext uri="{A12FA001-AC4F-418D-AE19-62706E023703}">
                      <ahyp:hlinkClr xmlns:ahyp="http://schemas.microsoft.com/office/drawing/2018/hyperlinkcolor" val="tx"/>
                    </a:ext>
                  </a:extLst>
                </a:hlinkClick>
              </a:rPr>
              <a:t>http://timssandpirls.bc.edu/timss2015/interna</a:t>
            </a:r>
            <a:r>
              <a:rPr lang="en-US" sz="1000" b="0" i="0" u="sng" strike="noStrike" cap="none" dirty="0">
                <a:solidFill>
                  <a:srgbClr val="666666"/>
                </a:solidFill>
                <a:latin typeface="+mj-lt"/>
                <a:ea typeface="Open Sans"/>
                <a:cs typeface="Open Sans"/>
                <a:sym typeface="Open Sans"/>
              </a:rPr>
              <a:t>tional-results/</a:t>
            </a:r>
            <a:endParaRPr sz="1000" b="0" i="0" u="sng" strike="noStrike" cap="none" dirty="0">
              <a:solidFill>
                <a:srgbClr val="000000"/>
              </a:solidFill>
              <a:latin typeface="+mj-lt"/>
              <a:sym typeface="Arial"/>
            </a:endParaRPr>
          </a:p>
        </p:txBody>
      </p:sp>
      <p:sp>
        <p:nvSpPr>
          <p:cNvPr id="1194" name="Google Shape;1194;p155"/>
          <p:cNvSpPr txBox="1"/>
          <p:nvPr/>
        </p:nvSpPr>
        <p:spPr>
          <a:xfrm>
            <a:off x="609600" y="4526100"/>
            <a:ext cx="6660900" cy="19389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Domain:  </a:t>
            </a:r>
            <a:r>
              <a:rPr lang="en-US" sz="2000" b="0" i="0" u="none" strike="noStrike" cap="none" dirty="0">
                <a:latin typeface="Gill Sans"/>
                <a:ea typeface="Gill Sans"/>
                <a:cs typeface="Gill Sans"/>
                <a:sym typeface="Gill Sans"/>
              </a:rPr>
              <a:t>Number and Operations</a:t>
            </a:r>
            <a:r>
              <a:rPr lang="en-US" sz="2000" b="1" i="0" u="none" strike="noStrike" cap="none" dirty="0">
                <a:latin typeface="Gill Sans"/>
                <a:ea typeface="Gill Sans"/>
                <a:cs typeface="Gill Sans"/>
                <a:sym typeface="Gill Sans"/>
              </a:rPr>
              <a:t>	                  </a:t>
            </a:r>
            <a:br>
              <a:rPr lang="en-US" sz="2000" b="1" i="0" u="none" strike="noStrike" cap="none" dirty="0">
                <a:latin typeface="Gill Sans"/>
                <a:ea typeface="Gill Sans"/>
                <a:cs typeface="Gill Sans"/>
                <a:sym typeface="Gill Sans"/>
              </a:rPr>
            </a:br>
            <a:r>
              <a:rPr lang="en-US" sz="2000" b="1" i="0" u="none" strike="noStrike" cap="none" dirty="0">
                <a:latin typeface="Gill Sans"/>
                <a:ea typeface="Gill Sans"/>
                <a:cs typeface="Gill Sans"/>
                <a:sym typeface="Gill Sans"/>
              </a:rPr>
              <a:t>Construct:  </a:t>
            </a:r>
            <a:r>
              <a:rPr lang="en-US" sz="2000" b="0" i="0" u="none" strike="noStrike" cap="none" dirty="0">
                <a:latin typeface="Gill Sans"/>
                <a:ea typeface="Gill Sans"/>
                <a:cs typeface="Gill Sans"/>
                <a:sym typeface="Gill Sans"/>
              </a:rPr>
              <a:t>Fractions</a:t>
            </a:r>
            <a:r>
              <a:rPr lang="en-US" sz="2000" b="1" i="0" u="none" strike="noStrike" cap="none" dirty="0">
                <a:latin typeface="Gill Sans"/>
                <a:ea typeface="Gill Sans"/>
                <a:cs typeface="Gill Sans"/>
                <a:sym typeface="Gill Sans"/>
              </a:rPr>
              <a:t>		    	      </a:t>
            </a:r>
            <a:endParaRPr sz="2000" b="1" i="0" u="none" strike="noStrike" cap="none" dirty="0">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err="1">
                <a:latin typeface="Gill Sans"/>
                <a:ea typeface="Gill Sans"/>
                <a:cs typeface="Gill Sans"/>
                <a:sym typeface="Gill Sans"/>
              </a:rPr>
              <a:t>Subconstruct</a:t>
            </a:r>
            <a:r>
              <a:rPr lang="en-US" sz="2000" b="1" i="0" u="none" strike="noStrike" cap="none" dirty="0">
                <a:latin typeface="Gill Sans"/>
                <a:ea typeface="Gill Sans"/>
                <a:cs typeface="Gill Sans"/>
                <a:sym typeface="Gill Sans"/>
              </a:rPr>
              <a:t>:  </a:t>
            </a:r>
            <a:r>
              <a:rPr lang="en-US" sz="2000" dirty="0">
                <a:latin typeface="Gill Sans"/>
                <a:ea typeface="Gill Sans"/>
                <a:cs typeface="Gill Sans"/>
                <a:sym typeface="Gill Sans"/>
              </a:rPr>
              <a:t>Identify and represent fractions using objects, pictures, and symbols, and identify relative magnitude</a:t>
            </a:r>
            <a:endParaRPr sz="1400" b="0" i="0" u="none" strike="noStrike" cap="none" dirty="0">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latin typeface="Gill Sans"/>
                <a:ea typeface="Gill Sans"/>
                <a:cs typeface="Gill Sans"/>
                <a:sym typeface="Gill Sans"/>
              </a:rPr>
              <a:t>Knowledge/skills:  </a:t>
            </a:r>
            <a:r>
              <a:rPr lang="en-US" sz="2000" dirty="0">
                <a:latin typeface="Gill Sans"/>
                <a:ea typeface="Gill Sans"/>
                <a:cs typeface="Gill Sans"/>
                <a:sym typeface="Gill Sans"/>
              </a:rPr>
              <a:t>Express a visual representation of a fraction (picture, objects) in fractional notation</a:t>
            </a:r>
            <a:endParaRPr sz="1400" b="0" i="0" u="none" strike="noStrike" cap="none" dirty="0">
              <a:sym typeface="Arial"/>
            </a:endParaRPr>
          </a:p>
        </p:txBody>
      </p:sp>
      <p:sp>
        <p:nvSpPr>
          <p:cNvPr id="1195" name="Google Shape;1195;p155"/>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190;p155"/>
          <p:cNvSpPr txBox="1">
            <a:spLocks noGrp="1"/>
          </p:cNvSpPr>
          <p:nvPr>
            <p:ph type="body" idx="1"/>
          </p:nvPr>
        </p:nvSpPr>
        <p:spPr>
          <a:xfrm>
            <a:off x="7672800" y="1373600"/>
            <a:ext cx="3819289" cy="50916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noAutofit/>
          </a:bodyPr>
          <a:lstStyle/>
          <a:p>
            <a:pPr marL="0" lvl="0" indent="0">
              <a:spcBef>
                <a:spcPts val="0"/>
              </a:spcBef>
              <a:buNone/>
            </a:pPr>
            <a:r>
              <a:rPr lang="en-US" sz="2000" b="1" dirty="0"/>
              <a:t>What makes the item easy/difficult? easy/difficult?</a:t>
            </a:r>
            <a:endParaRPr lang="en-US" sz="2000" dirty="0"/>
          </a:p>
          <a:p>
            <a:pPr marL="0" lvl="0" indent="0">
              <a:buNone/>
            </a:pPr>
            <a:r>
              <a:rPr lang="en-US" sz="2000" dirty="0"/>
              <a:t>Difficult</a:t>
            </a:r>
            <a:r>
              <a:rPr lang="en-US" sz="2000" dirty="0">
                <a:latin typeface="Gill Sans MT" panose="020B0502020104020203" pitchFamily="34" charset="0"/>
                <a:ea typeface="Calibri" panose="020F0502020204030204" pitchFamily="34" charset="0"/>
                <a:cs typeface="Arial" panose="020B0604020202020204" pitchFamily="34" charset="0"/>
              </a:rPr>
              <a:t>—</a:t>
            </a:r>
            <a:r>
              <a:rPr lang="en-US" sz="2000" dirty="0"/>
              <a:t>understanding that the shaded portion must be 1/3 shaded rather than just that 1 out of 3 pieces must be shaded.  C is a strong distractor.</a:t>
            </a:r>
            <a:endParaRPr sz="2000" dirty="0"/>
          </a:p>
          <a:p>
            <a:pPr marL="0" lvl="0" indent="0" algn="l" rtl="0">
              <a:lnSpc>
                <a:spcPct val="100000"/>
              </a:lnSpc>
              <a:spcAft>
                <a:spcPts val="0"/>
              </a:spcAft>
              <a:buSzPts val="2116"/>
              <a:buNone/>
            </a:pPr>
            <a:r>
              <a:rPr lang="en-US" sz="2000" b="1" dirty="0"/>
              <a:t>Lowest GPD to answer correctly?</a:t>
            </a:r>
            <a:endParaRPr sz="2000" dirty="0"/>
          </a:p>
          <a:p>
            <a:pPr marL="0" lvl="0" indent="0">
              <a:spcAft>
                <a:spcPts val="600"/>
              </a:spcAft>
              <a:buNone/>
            </a:pPr>
            <a:r>
              <a:rPr lang="en-US" sz="2000" dirty="0">
                <a:highlight>
                  <a:srgbClr val="F4CCCC"/>
                </a:highlight>
              </a:rPr>
              <a:t>Although this item matches with grade 3 Partially Meets</a:t>
            </a:r>
            <a:r>
              <a:rPr lang="en-US" sz="2000" dirty="0">
                <a:highlight>
                  <a:srgbClr val="F4CCCC"/>
                </a:highlight>
                <a:latin typeface="Gill Sans MT" panose="020B0502020104020203" pitchFamily="34" charset="0"/>
                <a:ea typeface="Calibri" panose="020F0502020204030204" pitchFamily="34" charset="0"/>
                <a:cs typeface="Arial" panose="020B0604020202020204" pitchFamily="34" charset="0"/>
              </a:rPr>
              <a:t>—</a:t>
            </a:r>
            <a:r>
              <a:rPr lang="en-US" sz="2000" dirty="0">
                <a:highlight>
                  <a:srgbClr val="F4CCCC"/>
                </a:highlight>
              </a:rPr>
              <a:t>Identify everyday unit fractions represented as objects or pictures in fractional notation, it is ‘no fit’ for grade 2</a:t>
            </a:r>
            <a:endParaRPr sz="2000" dirty="0">
              <a:highlight>
                <a:srgbClr val="F4CCCC"/>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10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10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sp>
        <p:nvSpPr>
          <p:cNvPr id="1538" name="Google Shape;1538;gadaf0ff14e_0_1127"/>
          <p:cNvSpPr txBox="1">
            <a:spLocks noGrp="1"/>
          </p:cNvSpPr>
          <p:nvPr>
            <p:ph type="title"/>
          </p:nvPr>
        </p:nvSpPr>
        <p:spPr>
          <a:xfrm>
            <a:off x="609600" y="836878"/>
            <a:ext cx="10871200" cy="58076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BA0C2F"/>
              </a:buClr>
              <a:buSzPts val="1800"/>
              <a:buNone/>
            </a:pPr>
            <a:r>
              <a:rPr lang="en-US"/>
              <a:t>MATCHING ITEMS WITH GPLS AND GPDS </a:t>
            </a:r>
            <a:endParaRPr/>
          </a:p>
        </p:txBody>
      </p:sp>
      <p:sp>
        <p:nvSpPr>
          <p:cNvPr id="1539" name="Google Shape;1539;gadaf0ff14e_0_1127"/>
          <p:cNvSpPr txBox="1">
            <a:spLocks noGrp="1"/>
          </p:cNvSpPr>
          <p:nvPr>
            <p:ph type="body" idx="1"/>
          </p:nvPr>
        </p:nvSpPr>
        <p:spPr>
          <a:xfrm>
            <a:off x="609600" y="1280161"/>
            <a:ext cx="10871200" cy="4419599"/>
          </a:xfrm>
          <a:prstGeom prst="rect">
            <a:avLst/>
          </a:prstGeom>
          <a:noFill/>
          <a:ln>
            <a:noFill/>
          </a:ln>
        </p:spPr>
        <p:txBody>
          <a:bodyPr spcFirstLastPara="1" wrap="square" lIns="91425" tIns="45700" rIns="91425" bIns="45700" anchor="t" anchorCtr="0">
            <a:normAutofit/>
          </a:bodyPr>
          <a:lstStyle/>
          <a:p>
            <a:pPr marL="94234" lvl="0" indent="0" algn="l" rtl="0">
              <a:lnSpc>
                <a:spcPct val="100000"/>
              </a:lnSpc>
              <a:spcBef>
                <a:spcPts val="1200"/>
              </a:spcBef>
              <a:spcAft>
                <a:spcPts val="0"/>
              </a:spcAft>
              <a:buSzPts val="2116"/>
              <a:buNone/>
            </a:pPr>
            <a:r>
              <a:rPr lang="en-US" dirty="0"/>
              <a:t>This item uses the text from slide 49 in presentation 5. The text is grade 3 appropriate, so this needs to be considered when determining the match.</a:t>
            </a:r>
            <a:endParaRPr dirty="0"/>
          </a:p>
        </p:txBody>
      </p:sp>
      <p:sp>
        <p:nvSpPr>
          <p:cNvPr id="1540" name="Google Shape;1540;gadaf0ff14e_0_1127"/>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gadaf0ff14e_0_1127"/>
          <p:cNvSpPr/>
          <p:nvPr/>
        </p:nvSpPr>
        <p:spPr>
          <a:xfrm>
            <a:off x="434338" y="4127695"/>
            <a:ext cx="5303520" cy="244004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900" b="1" i="0" u="none" strike="noStrike" cap="none" dirty="0">
                <a:solidFill>
                  <a:srgbClr val="000000"/>
                </a:solidFill>
                <a:latin typeface="Gill Sans"/>
                <a:ea typeface="Gill Sans"/>
                <a:cs typeface="Gill Sans"/>
                <a:sym typeface="Gill Sans"/>
              </a:rPr>
              <a:t>Domain: </a:t>
            </a:r>
            <a:r>
              <a:rPr lang="en-US" sz="1900" b="0" i="0" u="none" strike="noStrike" cap="none" dirty="0">
                <a:solidFill>
                  <a:srgbClr val="000000"/>
                </a:solidFill>
                <a:latin typeface="Gill Sans"/>
                <a:ea typeface="Gill Sans"/>
                <a:cs typeface="Gill Sans"/>
                <a:sym typeface="Gill Sans"/>
              </a:rPr>
              <a:t>Reading Comprehension</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1900" b="1" i="0" u="none" strike="noStrike" cap="none" dirty="0">
                <a:solidFill>
                  <a:srgbClr val="000000"/>
                </a:solidFill>
                <a:latin typeface="Gill Sans"/>
                <a:ea typeface="Gill Sans"/>
                <a:cs typeface="Gill Sans"/>
                <a:sym typeface="Gill Sans"/>
              </a:rPr>
              <a:t>Construct: </a:t>
            </a:r>
            <a:r>
              <a:rPr lang="en-US" sz="1900" b="0" i="0" u="none" strike="noStrike" cap="none" dirty="0">
                <a:solidFill>
                  <a:srgbClr val="000000"/>
                </a:solidFill>
                <a:latin typeface="Gill Sans"/>
                <a:ea typeface="Gill Sans"/>
                <a:cs typeface="Gill Sans"/>
                <a:sym typeface="Gill Sans"/>
              </a:rPr>
              <a:t>Retrieve Information</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1900" b="1" i="0" u="none" strike="noStrike" cap="none" dirty="0">
                <a:solidFill>
                  <a:srgbClr val="000000"/>
                </a:solidFill>
                <a:latin typeface="Gill Sans"/>
                <a:ea typeface="Gill Sans"/>
                <a:cs typeface="Gill Sans"/>
                <a:sym typeface="Gill Sans"/>
              </a:rPr>
              <a:t>Subconstruct: </a:t>
            </a:r>
            <a:r>
              <a:rPr lang="en-US" sz="1900" b="0" i="0" u="none" strike="noStrike" cap="none" dirty="0">
                <a:solidFill>
                  <a:srgbClr val="000000"/>
                </a:solidFill>
                <a:latin typeface="Gill Sans"/>
                <a:ea typeface="Gill Sans"/>
                <a:cs typeface="Gill Sans"/>
                <a:sym typeface="Gill Sans"/>
              </a:rPr>
              <a:t>Retrieve explicit information in a grade-level text by direct- or close-word matching</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1900" b="1" i="0" u="none" strike="noStrike" cap="none" dirty="0">
                <a:solidFill>
                  <a:srgbClr val="000000"/>
                </a:solidFill>
                <a:latin typeface="Gill Sans"/>
                <a:ea typeface="Gill Sans"/>
                <a:cs typeface="Gill Sans"/>
                <a:sym typeface="Gill Sans"/>
              </a:rPr>
              <a:t>Knowledge or skill: </a:t>
            </a:r>
            <a:r>
              <a:rPr lang="en-US" sz="1900" b="0" i="0" u="none" strike="noStrike" cap="none" dirty="0">
                <a:solidFill>
                  <a:srgbClr val="000000"/>
                </a:solidFill>
                <a:latin typeface="Gill Sans"/>
                <a:ea typeface="Gill Sans"/>
                <a:cs typeface="Gill Sans"/>
                <a:sym typeface="Gill Sans"/>
              </a:rPr>
              <a:t>Retrieve a single piece of explicit information from a grade-level continuous text by direct- or close-word matching</a:t>
            </a:r>
            <a:endParaRPr sz="1900" b="1" i="0" u="none" strike="sngStrike" cap="none" dirty="0">
              <a:solidFill>
                <a:srgbClr val="000000"/>
              </a:solidFill>
              <a:latin typeface="Gill Sans"/>
              <a:ea typeface="Gill Sans"/>
              <a:cs typeface="Gill Sans"/>
              <a:sym typeface="Gill Sans"/>
            </a:endParaRPr>
          </a:p>
        </p:txBody>
      </p:sp>
      <p:sp>
        <p:nvSpPr>
          <p:cNvPr id="1542" name="Google Shape;1542;gadaf0ff14e_0_1127"/>
          <p:cNvSpPr/>
          <p:nvPr/>
        </p:nvSpPr>
        <p:spPr>
          <a:xfrm>
            <a:off x="434338" y="2256400"/>
            <a:ext cx="5303520" cy="4296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900" b="1" i="0" u="none" strike="noStrike" cap="none" dirty="0">
                <a:solidFill>
                  <a:srgbClr val="000000"/>
                </a:solidFill>
                <a:latin typeface="Gill Sans"/>
                <a:ea typeface="Gill Sans"/>
                <a:cs typeface="Gill Sans"/>
                <a:sym typeface="Gill Sans"/>
              </a:rPr>
              <a:t>Item: </a:t>
            </a:r>
            <a:r>
              <a:rPr lang="en-US" sz="1900" b="0" i="0" u="none" strike="noStrike" cap="none" dirty="0">
                <a:solidFill>
                  <a:srgbClr val="000000"/>
                </a:solidFill>
                <a:latin typeface="Gill Sans"/>
                <a:ea typeface="Gill Sans"/>
                <a:cs typeface="Gill Sans"/>
                <a:sym typeface="Gill Sans"/>
              </a:rPr>
              <a:t>Who has a pet dog? </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endParaRPr sz="1900" b="1" i="0" u="none" strike="sngStrike" cap="none" dirty="0">
              <a:solidFill>
                <a:srgbClr val="000000"/>
              </a:solidFill>
              <a:latin typeface="Gill Sans"/>
              <a:ea typeface="Gill Sans"/>
              <a:cs typeface="Gill Sans"/>
              <a:sym typeface="Gill Sans"/>
            </a:endParaRPr>
          </a:p>
        </p:txBody>
      </p:sp>
      <p:sp>
        <p:nvSpPr>
          <p:cNvPr id="1543" name="Google Shape;1543;gadaf0ff14e_0_1127"/>
          <p:cNvSpPr/>
          <p:nvPr/>
        </p:nvSpPr>
        <p:spPr>
          <a:xfrm>
            <a:off x="5932170" y="2256400"/>
            <a:ext cx="5829300" cy="431133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900" b="1" i="0" u="none" strike="noStrike" cap="none" dirty="0">
                <a:solidFill>
                  <a:srgbClr val="000000"/>
                </a:solidFill>
                <a:latin typeface="Gill Sans"/>
                <a:ea typeface="Gill Sans"/>
                <a:cs typeface="Gill Sans"/>
                <a:sym typeface="Gill Sans"/>
              </a:rPr>
              <a:t>GPL and GPD (performance standard):</a:t>
            </a:r>
            <a:endParaRPr sz="1900" b="1" i="0" u="none" strike="noStrike" cap="none" dirty="0">
              <a:solidFill>
                <a:srgbClr val="000000"/>
              </a:solidFill>
              <a:highlight>
                <a:srgbClr val="C0C0C0"/>
              </a:highlight>
              <a:latin typeface="Gill Sans"/>
              <a:ea typeface="Gill Sans"/>
              <a:cs typeface="Gill Sans"/>
              <a:sym typeface="Gill Sans"/>
            </a:endParaRPr>
          </a:p>
          <a:p>
            <a:pPr marL="0" marR="0" lvl="0" indent="0" algn="l" rtl="0">
              <a:lnSpc>
                <a:spcPct val="100000"/>
              </a:lnSpc>
              <a:spcBef>
                <a:spcPts val="1200"/>
              </a:spcBef>
              <a:spcAft>
                <a:spcPts val="0"/>
              </a:spcAft>
              <a:buClr>
                <a:srgbClr val="000000"/>
              </a:buClr>
              <a:buSzPts val="2000"/>
              <a:buFont typeface="Arial"/>
              <a:buNone/>
            </a:pPr>
            <a:r>
              <a:rPr lang="en-US" sz="1900" b="1" i="0" u="none" strike="noStrike" cap="none" dirty="0">
                <a:solidFill>
                  <a:srgbClr val="000000"/>
                </a:solidFill>
                <a:highlight>
                  <a:srgbClr val="F4CCCC"/>
                </a:highlight>
                <a:latin typeface="Gill Sans"/>
                <a:ea typeface="Gill Sans"/>
                <a:cs typeface="Gill Sans"/>
                <a:sym typeface="Gill Sans"/>
              </a:rPr>
              <a:t>Partially Meets: </a:t>
            </a:r>
            <a:r>
              <a:rPr lang="en-US" sz="1900" b="0" i="0" u="none" strike="noStrike" cap="none" dirty="0">
                <a:solidFill>
                  <a:srgbClr val="000000"/>
                </a:solidFill>
                <a:highlight>
                  <a:srgbClr val="F4CCCC"/>
                </a:highlight>
                <a:latin typeface="Gill Sans"/>
                <a:ea typeface="Gill Sans"/>
                <a:cs typeface="Gill Sans"/>
                <a:sym typeface="Gill Sans"/>
              </a:rPr>
              <a:t>Retrieve a single piece of prominent, explicit information from a grade 3-level text by direct- or close-word matching when the information required is adjacent to the matched word and there is no competing information. </a:t>
            </a:r>
          </a:p>
          <a:p>
            <a:pPr marL="0" marR="0" lvl="0" indent="0" algn="l" rtl="0">
              <a:lnSpc>
                <a:spcPct val="100000"/>
              </a:lnSpc>
              <a:spcBef>
                <a:spcPts val="1200"/>
              </a:spcBef>
              <a:spcAft>
                <a:spcPts val="0"/>
              </a:spcAft>
              <a:buClr>
                <a:srgbClr val="000000"/>
              </a:buClr>
              <a:buSzPts val="2000"/>
              <a:buFont typeface="Arial"/>
              <a:buNone/>
            </a:pPr>
            <a:r>
              <a:rPr lang="en-US" sz="1900" b="1" i="0" u="none" strike="noStrike" cap="none" dirty="0">
                <a:solidFill>
                  <a:srgbClr val="000000"/>
                </a:solidFill>
                <a:latin typeface="Gill Sans"/>
                <a:ea typeface="Gill Sans"/>
                <a:cs typeface="Gill Sans"/>
                <a:sym typeface="Gill Sans"/>
              </a:rPr>
              <a:t>Meets: </a:t>
            </a:r>
            <a:r>
              <a:rPr lang="en-US" sz="1900" b="0" i="0" u="none" strike="noStrike" cap="none" dirty="0">
                <a:solidFill>
                  <a:srgbClr val="000000"/>
                </a:solidFill>
                <a:latin typeface="Gill Sans"/>
                <a:ea typeface="Gill Sans"/>
                <a:cs typeface="Gill Sans"/>
                <a:sym typeface="Gill Sans"/>
              </a:rPr>
              <a:t>“. . .” and there is limited competing information” . . .”</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GB" sz="1900" b="1" i="0" u="none" strike="noStrike" cap="none" dirty="0">
                <a:solidFill>
                  <a:srgbClr val="000000"/>
                </a:solidFill>
                <a:latin typeface="Gill Sans"/>
                <a:ea typeface="Gill Sans"/>
                <a:cs typeface="Gill Sans"/>
                <a:sym typeface="Gill Sans"/>
              </a:rPr>
              <a:t>Exceeds: </a:t>
            </a:r>
            <a:r>
              <a:rPr lang="en-GB" sz="1900" b="0" i="0" u="none" strike="noStrike" cap="none" dirty="0">
                <a:solidFill>
                  <a:srgbClr val="000000"/>
                </a:solidFill>
                <a:latin typeface="Gill Sans"/>
                <a:ea typeface="Gill Sans"/>
                <a:cs typeface="Gill Sans"/>
                <a:sym typeface="Gill Sans"/>
              </a:rPr>
              <a:t>Retrieve multiple pieces of explicit information </a:t>
            </a:r>
            <a:br>
              <a:rPr lang="en-GB" sz="1900" b="0" i="0" u="none" strike="noStrike" cap="none" dirty="0">
                <a:solidFill>
                  <a:srgbClr val="000000"/>
                </a:solidFill>
                <a:latin typeface="Gill Sans"/>
                <a:ea typeface="Gill Sans"/>
                <a:cs typeface="Gill Sans"/>
                <a:sym typeface="Gill Sans"/>
              </a:rPr>
            </a:br>
            <a:r>
              <a:rPr lang="en-GB" sz="1900" b="0" i="0" u="none" strike="noStrike" cap="none" dirty="0">
                <a:solidFill>
                  <a:srgbClr val="000000"/>
                </a:solidFill>
                <a:latin typeface="Gill Sans"/>
                <a:ea typeface="Gill Sans"/>
                <a:cs typeface="Gill Sans"/>
                <a:sym typeface="Gill Sans"/>
              </a:rPr>
              <a:t>. . . when the information required is adjacent to the matched word and there is limited competing information . . .</a:t>
            </a:r>
            <a:endParaRPr lang="en-GB" sz="1900" b="0" i="0" u="none" strike="noStrike" cap="none" dirty="0">
              <a:solidFill>
                <a:srgbClr val="000000"/>
              </a:solidFill>
              <a:latin typeface="Arial"/>
              <a:ea typeface="Arial"/>
              <a:cs typeface="Arial"/>
              <a:sym typeface="Arial"/>
            </a:endParaRPr>
          </a:p>
        </p:txBody>
      </p:sp>
      <p:sp>
        <p:nvSpPr>
          <p:cNvPr id="1544" name="Google Shape;1544;gadaf0ff14e_0_1127"/>
          <p:cNvSpPr txBox="1"/>
          <p:nvPr/>
        </p:nvSpPr>
        <p:spPr>
          <a:xfrm>
            <a:off x="434338" y="2857915"/>
            <a:ext cx="5303520" cy="1097915"/>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Gill Sans"/>
                <a:ea typeface="Gill Sans"/>
                <a:cs typeface="Gill Sans"/>
                <a:sym typeface="Gill Sans"/>
              </a:rPr>
              <a:t>What makes it easy or difficult: </a:t>
            </a:r>
            <a:r>
              <a:rPr lang="en-US" sz="1900" b="0" i="0" u="none" strike="noStrike" cap="none">
                <a:solidFill>
                  <a:srgbClr val="000000"/>
                </a:solidFill>
                <a:latin typeface="Gill Sans"/>
                <a:ea typeface="Gill Sans"/>
                <a:cs typeface="Gill Sans"/>
                <a:sym typeface="Gill Sans"/>
              </a:rPr>
              <a:t>It is easy because this question comes from the first sentence of the passage and uses direct-word matching.</a:t>
            </a:r>
            <a:endParaRPr sz="1900" b="0" i="0" u="none" strike="noStrike" cap="none">
              <a:solidFill>
                <a:srgbClr val="000000"/>
              </a:solidFill>
              <a:latin typeface="Gill Sans"/>
              <a:ea typeface="Gill Sans"/>
              <a:cs typeface="Gill Sans"/>
              <a:sym typeface="Gill San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gadaf0ff14e_0_1376"/>
          <p:cNvSpPr txBox="1">
            <a:spLocks noGrp="1"/>
          </p:cNvSpPr>
          <p:nvPr>
            <p:ph type="body" idx="1"/>
          </p:nvPr>
        </p:nvSpPr>
        <p:spPr>
          <a:xfrm>
            <a:off x="609600" y="1268731"/>
            <a:ext cx="10871200" cy="4419599"/>
          </a:xfrm>
          <a:prstGeom prst="rect">
            <a:avLst/>
          </a:prstGeom>
          <a:noFill/>
          <a:ln>
            <a:noFill/>
          </a:ln>
        </p:spPr>
        <p:txBody>
          <a:bodyPr spcFirstLastPara="1" wrap="square" lIns="91425" tIns="45700" rIns="91425" bIns="45700" anchor="t" anchorCtr="0">
            <a:normAutofit/>
          </a:bodyPr>
          <a:lstStyle/>
          <a:p>
            <a:pPr marL="94234" lvl="0" indent="0" algn="l" rtl="0">
              <a:lnSpc>
                <a:spcPct val="100000"/>
              </a:lnSpc>
              <a:spcBef>
                <a:spcPts val="1200"/>
              </a:spcBef>
              <a:spcAft>
                <a:spcPts val="0"/>
              </a:spcAft>
              <a:buSzPts val="2116"/>
              <a:buNone/>
            </a:pPr>
            <a:r>
              <a:rPr lang="en-US" dirty="0"/>
              <a:t>The item matches with this grade 3 statement of knowledge and/or skill(s) and the Partially Meets GPL and GPD (performance standard).</a:t>
            </a:r>
            <a:endParaRPr dirty="0"/>
          </a:p>
        </p:txBody>
      </p:sp>
      <p:sp>
        <p:nvSpPr>
          <p:cNvPr id="1551" name="Google Shape;1551;gadaf0ff14e_0_1376"/>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gadaf0ff14e_0_1376"/>
          <p:cNvSpPr/>
          <p:nvPr/>
        </p:nvSpPr>
        <p:spPr>
          <a:xfrm>
            <a:off x="468155" y="4406290"/>
            <a:ext cx="5029200" cy="2202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Domain: </a:t>
            </a:r>
            <a:r>
              <a:rPr lang="en-US" sz="2000" b="0" i="0" u="none" strike="noStrike" cap="none">
                <a:solidFill>
                  <a:srgbClr val="000000"/>
                </a:solidFill>
                <a:latin typeface="Gill Sans"/>
                <a:ea typeface="Gill Sans"/>
                <a:cs typeface="Gill Sans"/>
                <a:sym typeface="Gill Sans"/>
              </a:rPr>
              <a:t>Decoding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Construct: </a:t>
            </a:r>
            <a:r>
              <a:rPr lang="en-US" sz="2000" b="0" i="0" u="none" strike="noStrike" cap="none">
                <a:solidFill>
                  <a:srgbClr val="000000"/>
                </a:solidFill>
                <a:latin typeface="Gill Sans"/>
                <a:ea typeface="Gill Sans"/>
                <a:cs typeface="Gill Sans"/>
                <a:sym typeface="Gill Sans"/>
              </a:rPr>
              <a:t>Fluency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Subconstruct: </a:t>
            </a:r>
            <a:r>
              <a:rPr lang="en-US" sz="2000" b="0" i="0" u="none" strike="noStrike" cap="none">
                <a:solidFill>
                  <a:srgbClr val="000000"/>
                </a:solidFill>
                <a:latin typeface="Gill Sans"/>
                <a:ea typeface="Gill Sans"/>
                <a:cs typeface="Gill Sans"/>
                <a:sym typeface="Gill Sans"/>
              </a:rPr>
              <a:t>Say or sign a grade-level continuous text at pace and with accuracy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Knowledge or skill: </a:t>
            </a:r>
            <a:r>
              <a:rPr lang="en-US" sz="2000" b="0" i="0" u="none" strike="noStrike" cap="none">
                <a:solidFill>
                  <a:srgbClr val="000000"/>
                </a:solidFill>
                <a:latin typeface="Gill Sans"/>
                <a:ea typeface="Gill Sans"/>
                <a:cs typeface="Gill Sans"/>
                <a:sym typeface="Gill Sans"/>
              </a:rPr>
              <a:t>Say or sign fluently a grade-level continuous text </a:t>
            </a:r>
            <a:endParaRPr sz="2000" b="1" i="0" u="none" strike="sngStrike" cap="none">
              <a:solidFill>
                <a:srgbClr val="000000"/>
              </a:solidFill>
              <a:latin typeface="Gill Sans"/>
              <a:ea typeface="Gill Sans"/>
              <a:cs typeface="Gill Sans"/>
              <a:sym typeface="Gill Sans"/>
            </a:endParaRPr>
          </a:p>
        </p:txBody>
      </p:sp>
      <p:sp>
        <p:nvSpPr>
          <p:cNvPr id="1553" name="Google Shape;1553;gadaf0ff14e_0_1376"/>
          <p:cNvSpPr/>
          <p:nvPr/>
        </p:nvSpPr>
        <p:spPr>
          <a:xfrm>
            <a:off x="468155" y="2228849"/>
            <a:ext cx="5029200" cy="523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Item: </a:t>
            </a:r>
            <a:r>
              <a:rPr lang="en-US" sz="2000" b="0" i="0" u="none" strike="noStrike" cap="none">
                <a:solidFill>
                  <a:srgbClr val="000000"/>
                </a:solidFill>
                <a:latin typeface="Gill Sans"/>
                <a:ea typeface="Gill Sans"/>
                <a:cs typeface="Gill Sans"/>
                <a:sym typeface="Gill Sans"/>
              </a:rPr>
              <a:t>Decoding passage—Word “Jabu” </a:t>
            </a:r>
            <a:endParaRPr sz="1400" b="0" i="0" u="none" strike="noStrike" cap="none">
              <a:solidFill>
                <a:srgbClr val="000000"/>
              </a:solidFill>
              <a:latin typeface="Arial"/>
              <a:ea typeface="Arial"/>
              <a:cs typeface="Arial"/>
              <a:sym typeface="Arial"/>
            </a:endParaRPr>
          </a:p>
        </p:txBody>
      </p:sp>
      <p:sp>
        <p:nvSpPr>
          <p:cNvPr id="1554" name="Google Shape;1554;gadaf0ff14e_0_1376"/>
          <p:cNvSpPr/>
          <p:nvPr/>
        </p:nvSpPr>
        <p:spPr>
          <a:xfrm>
            <a:off x="5661165" y="2228849"/>
            <a:ext cx="6031800" cy="437991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GPL and GPD (performance standard):</a:t>
            </a:r>
            <a:endParaRPr sz="2000" b="1" i="0" u="none" strike="noStrike" cap="none">
              <a:solidFill>
                <a:srgbClr val="000000"/>
              </a:solidFill>
              <a:highlight>
                <a:srgbClr val="C0C0C0"/>
              </a:highlight>
              <a:latin typeface="Gill Sans"/>
              <a:ea typeface="Gill Sans"/>
              <a:cs typeface="Gill Sans"/>
              <a:sym typeface="Gill Sans"/>
            </a:endParaRPr>
          </a:p>
          <a:p>
            <a:pPr marL="0" marR="0" lvl="0" indent="0" algn="l" rtl="0">
              <a:lnSpc>
                <a:spcPct val="100000"/>
              </a:lnSpc>
              <a:spcBef>
                <a:spcPts val="1200"/>
              </a:spcBef>
              <a:spcAft>
                <a:spcPts val="0"/>
              </a:spcAft>
              <a:buClr>
                <a:srgbClr val="000000"/>
              </a:buClr>
              <a:buSzPts val="2000"/>
              <a:buFont typeface="Arial"/>
              <a:buNone/>
            </a:pPr>
            <a:r>
              <a:rPr lang="en-US" sz="2000" b="1" i="0" u="none" strike="noStrike" cap="none">
                <a:solidFill>
                  <a:srgbClr val="000000"/>
                </a:solidFill>
                <a:highlight>
                  <a:srgbClr val="F4CCCC"/>
                </a:highlight>
                <a:latin typeface="Gill Sans"/>
                <a:ea typeface="Gill Sans"/>
                <a:cs typeface="Gill Sans"/>
                <a:sym typeface="Gill Sans"/>
              </a:rPr>
              <a:t>Partially Meets: </a:t>
            </a:r>
            <a:r>
              <a:rPr lang="en-US" sz="2000" b="0" i="0" u="none" strike="noStrike" cap="none">
                <a:solidFill>
                  <a:srgbClr val="000000"/>
                </a:solidFill>
                <a:highlight>
                  <a:srgbClr val="F4CCCC"/>
                </a:highlight>
                <a:latin typeface="Gill Sans"/>
                <a:ea typeface="Gill Sans"/>
                <a:cs typeface="Gill Sans"/>
                <a:sym typeface="Gill Sans"/>
              </a:rPr>
              <a:t>Say or sign accurately a grade 3-level continuous text, at a pace that is slow by country standards for fluency for the language in which the assessment is administered (e.g., often word-by-word).</a:t>
            </a:r>
            <a:endParaRPr sz="1400" b="0" i="0" u="none" strike="noStrike" cap="none">
              <a:solidFill>
                <a:srgbClr val="000000"/>
              </a:solidFill>
              <a:highlight>
                <a:srgbClr val="F4CCCC"/>
              </a:highlight>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Meets: </a:t>
            </a:r>
            <a:r>
              <a:rPr lang="en-US" sz="2000" b="0" i="0" u="none" strike="noStrike" cap="none">
                <a:solidFill>
                  <a:srgbClr val="000000"/>
                </a:solidFill>
                <a:latin typeface="Gill Sans"/>
                <a:ea typeface="Gill Sans"/>
                <a:cs typeface="Gill Sans"/>
                <a:sym typeface="Gill Sans"/>
              </a:rPr>
              <a:t>Say or sign accurately a grade 3-level continuous text, at a pace that meets minimal country standards for fluency for the language in which the assessment is administered.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Exceeds: </a:t>
            </a:r>
            <a:r>
              <a:rPr lang="en-US" sz="2000" b="0" i="0" u="none" strike="noStrike" cap="none">
                <a:solidFill>
                  <a:srgbClr val="000000"/>
                </a:solidFill>
                <a:latin typeface="Gill Sans"/>
                <a:ea typeface="Gill Sans"/>
                <a:cs typeface="Gill Sans"/>
                <a:sym typeface="Gill Sans"/>
              </a:rPr>
              <a:t>Say or sign accurately a grade 3-level continuous text, at a pace that exceeds minimal country standards for fluency for the language in which the assessment is administered.</a:t>
            </a:r>
            <a:endParaRPr sz="1400" b="0" i="0" u="none" strike="noStrike" cap="none">
              <a:solidFill>
                <a:srgbClr val="000000"/>
              </a:solidFill>
              <a:latin typeface="Arial"/>
              <a:ea typeface="Arial"/>
              <a:cs typeface="Arial"/>
              <a:sym typeface="Arial"/>
            </a:endParaRPr>
          </a:p>
        </p:txBody>
      </p:sp>
      <p:sp>
        <p:nvSpPr>
          <p:cNvPr id="1555" name="Google Shape;1555;gadaf0ff14e_0_1376"/>
          <p:cNvSpPr txBox="1"/>
          <p:nvPr/>
        </p:nvSpPr>
        <p:spPr>
          <a:xfrm>
            <a:off x="468155" y="2856865"/>
            <a:ext cx="5029200" cy="14493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What makes it easy or difficult: </a:t>
            </a:r>
            <a:r>
              <a:rPr lang="en-US" sz="2000" b="0" i="0" u="none" strike="noStrike" cap="none">
                <a:solidFill>
                  <a:srgbClr val="000000"/>
                </a:solidFill>
                <a:latin typeface="Gill Sans"/>
                <a:ea typeface="Gill Sans"/>
                <a:cs typeface="Gill Sans"/>
                <a:sym typeface="Gill Sans"/>
              </a:rPr>
              <a:t>It is easy because this is a simple, short word following standard orthographical rules; it might be difficult if it is not a common name.</a:t>
            </a:r>
            <a:endParaRPr sz="2000" b="0" i="0" u="none" strike="noStrike" cap="none">
              <a:solidFill>
                <a:srgbClr val="000000"/>
              </a:solidFill>
              <a:latin typeface="Gill Sans"/>
              <a:ea typeface="Gill Sans"/>
              <a:cs typeface="Gill Sans"/>
              <a:sym typeface="Gill Sans"/>
            </a:endParaRPr>
          </a:p>
        </p:txBody>
      </p:sp>
      <p:sp>
        <p:nvSpPr>
          <p:cNvPr id="1556" name="Google Shape;1556;gadaf0ff14e_0_1376"/>
          <p:cNvSpPr txBox="1">
            <a:spLocks noGrp="1"/>
          </p:cNvSpPr>
          <p:nvPr>
            <p:ph type="title"/>
          </p:nvPr>
        </p:nvSpPr>
        <p:spPr>
          <a:xfrm>
            <a:off x="609600" y="836878"/>
            <a:ext cx="10871200" cy="58076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BA0C2F"/>
              </a:buClr>
              <a:buSzPts val="1800"/>
              <a:buNone/>
            </a:pPr>
            <a:r>
              <a:rPr lang="en-US"/>
              <a:t>MATCHING ITEMS WITH GPLS AND GPDS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1562" name="Google Shape;1562;ga5b09a2ba6_0_88"/>
          <p:cNvSpPr txBox="1">
            <a:spLocks noGrp="1"/>
          </p:cNvSpPr>
          <p:nvPr>
            <p:ph type="title"/>
          </p:nvPr>
        </p:nvSpPr>
        <p:spPr>
          <a:xfrm>
            <a:off x="609600" y="836878"/>
            <a:ext cx="10871200" cy="58076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BA0C2F"/>
              </a:buClr>
              <a:buSzPts val="1800"/>
              <a:buNone/>
            </a:pPr>
            <a:r>
              <a:rPr lang="en-US"/>
              <a:t>MATCHING ITEMS WITH GPLS AND GPDS </a:t>
            </a:r>
            <a:endParaRPr/>
          </a:p>
        </p:txBody>
      </p:sp>
      <p:sp>
        <p:nvSpPr>
          <p:cNvPr id="1563" name="Google Shape;1563;ga5b09a2ba6_0_88"/>
          <p:cNvSpPr txBox="1">
            <a:spLocks noGrp="1"/>
          </p:cNvSpPr>
          <p:nvPr>
            <p:ph type="body" idx="1"/>
          </p:nvPr>
        </p:nvSpPr>
        <p:spPr>
          <a:xfrm>
            <a:off x="609600" y="1268731"/>
            <a:ext cx="10871200" cy="4419599"/>
          </a:xfrm>
          <a:prstGeom prst="rect">
            <a:avLst/>
          </a:prstGeom>
          <a:noFill/>
          <a:ln>
            <a:noFill/>
          </a:ln>
        </p:spPr>
        <p:txBody>
          <a:bodyPr spcFirstLastPara="1" wrap="square" lIns="91425" tIns="45700" rIns="91425" bIns="45700" anchor="t" anchorCtr="0">
            <a:normAutofit/>
          </a:bodyPr>
          <a:lstStyle/>
          <a:p>
            <a:pPr marL="94234" lvl="0" indent="0" algn="l" rtl="0">
              <a:lnSpc>
                <a:spcPct val="100000"/>
              </a:lnSpc>
              <a:spcBef>
                <a:spcPts val="1200"/>
              </a:spcBef>
              <a:spcAft>
                <a:spcPts val="0"/>
              </a:spcAft>
              <a:buSzPts val="2116"/>
              <a:buNone/>
            </a:pPr>
            <a:r>
              <a:rPr lang="en-US" dirty="0"/>
              <a:t>The item matches with this grade 3 statement of knowledge and/or skill(s) and the Exceeds GPL and GPD (performance standard).</a:t>
            </a:r>
            <a:endParaRPr dirty="0"/>
          </a:p>
        </p:txBody>
      </p:sp>
      <p:sp>
        <p:nvSpPr>
          <p:cNvPr id="1564" name="Google Shape;1564;ga5b09a2ba6_0_88"/>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ga5b09a2ba6_0_88"/>
          <p:cNvSpPr/>
          <p:nvPr/>
        </p:nvSpPr>
        <p:spPr>
          <a:xfrm>
            <a:off x="296705" y="4086490"/>
            <a:ext cx="5545200" cy="2522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Domain: </a:t>
            </a:r>
            <a:r>
              <a:rPr lang="en-US" sz="2000" b="0" i="0" u="none" strike="noStrike" cap="none">
                <a:solidFill>
                  <a:srgbClr val="000000"/>
                </a:solidFill>
                <a:latin typeface="Gill Sans"/>
                <a:ea typeface="Gill Sans"/>
                <a:cs typeface="Gill Sans"/>
                <a:sym typeface="Gill Sans"/>
              </a:rPr>
              <a:t>Reading Comprehension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Construct: </a:t>
            </a:r>
            <a:r>
              <a:rPr lang="en-US" sz="2000" b="0" i="0" u="none" strike="noStrike" cap="none">
                <a:solidFill>
                  <a:srgbClr val="000000"/>
                </a:solidFill>
                <a:latin typeface="Gill Sans"/>
                <a:ea typeface="Gill Sans"/>
                <a:cs typeface="Gill Sans"/>
                <a:sym typeface="Gill Sans"/>
              </a:rPr>
              <a:t>Interpret Information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Subconstruct: </a:t>
            </a:r>
            <a:r>
              <a:rPr lang="en-US" sz="2000" b="0" i="0" u="none" strike="noStrike" cap="none">
                <a:solidFill>
                  <a:srgbClr val="000000"/>
                </a:solidFill>
                <a:latin typeface="Gill Sans"/>
                <a:ea typeface="Gill Sans"/>
                <a:cs typeface="Gill Sans"/>
                <a:sym typeface="Gill Sans"/>
              </a:rPr>
              <a:t>Make inferences in a grade-level text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Knowledge or skill: </a:t>
            </a:r>
            <a:r>
              <a:rPr lang="en-US" sz="2000" b="0" i="0" u="none" strike="noStrike" cap="none">
                <a:solidFill>
                  <a:srgbClr val="000000"/>
                </a:solidFill>
                <a:latin typeface="Gill Sans"/>
                <a:ea typeface="Gill Sans"/>
                <a:cs typeface="Gill Sans"/>
                <a:sym typeface="Gill Sans"/>
              </a:rPr>
              <a:t>Make simple inferences in a grade-level text by relating pieces of explicit and/or implicit information in the text</a:t>
            </a:r>
            <a:endParaRPr sz="2000" b="1" i="0" u="none" strike="sngStrike" cap="none">
              <a:solidFill>
                <a:srgbClr val="000000"/>
              </a:solidFill>
              <a:latin typeface="Gill Sans"/>
              <a:ea typeface="Gill Sans"/>
              <a:cs typeface="Gill Sans"/>
              <a:sym typeface="Gill Sans"/>
            </a:endParaRPr>
          </a:p>
        </p:txBody>
      </p:sp>
      <p:sp>
        <p:nvSpPr>
          <p:cNvPr id="1566" name="Google Shape;1566;ga5b09a2ba6_0_88"/>
          <p:cNvSpPr/>
          <p:nvPr/>
        </p:nvSpPr>
        <p:spPr>
          <a:xfrm>
            <a:off x="296705" y="2208065"/>
            <a:ext cx="5545200" cy="523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Item: </a:t>
            </a:r>
            <a:r>
              <a:rPr lang="en-US" sz="2000" b="0" i="0" u="none" strike="noStrike" cap="none">
                <a:solidFill>
                  <a:srgbClr val="000000"/>
                </a:solidFill>
                <a:latin typeface="Gill Sans"/>
                <a:ea typeface="Gill Sans"/>
                <a:cs typeface="Gill Sans"/>
                <a:sym typeface="Gill Sans"/>
              </a:rPr>
              <a:t>Why did the dog come back?</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endParaRPr sz="2000" b="1" i="0" u="none" strike="sngStrike" cap="none">
              <a:solidFill>
                <a:srgbClr val="000000"/>
              </a:solidFill>
              <a:latin typeface="Gill Sans"/>
              <a:ea typeface="Gill Sans"/>
              <a:cs typeface="Gill Sans"/>
              <a:sym typeface="Gill Sans"/>
            </a:endParaRPr>
          </a:p>
        </p:txBody>
      </p:sp>
      <p:sp>
        <p:nvSpPr>
          <p:cNvPr id="1567" name="Google Shape;1567;ga5b09a2ba6_0_88"/>
          <p:cNvSpPr/>
          <p:nvPr/>
        </p:nvSpPr>
        <p:spPr>
          <a:xfrm>
            <a:off x="5969775" y="2208065"/>
            <a:ext cx="5905995" cy="4400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GPL and GPD (performance standard):</a:t>
            </a:r>
            <a:endParaRPr sz="2000" b="1" i="0" u="none" strike="noStrike" cap="none">
              <a:solidFill>
                <a:srgbClr val="000000"/>
              </a:solidFill>
              <a:highlight>
                <a:srgbClr val="C0C0C0"/>
              </a:highlight>
              <a:latin typeface="Gill Sans"/>
              <a:ea typeface="Gill Sans"/>
              <a:cs typeface="Gill Sans"/>
              <a:sym typeface="Gill Sans"/>
            </a:endParaRPr>
          </a:p>
          <a:p>
            <a:pPr marL="0" marR="0" lvl="0" indent="0" algn="l" rtl="0">
              <a:lnSpc>
                <a:spcPct val="100000"/>
              </a:lnSpc>
              <a:spcBef>
                <a:spcPts val="12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Partially Meets: </a:t>
            </a:r>
            <a:r>
              <a:rPr lang="en-US" sz="2000" b="0" i="0" u="none" strike="noStrike" cap="none">
                <a:solidFill>
                  <a:srgbClr val="000000"/>
                </a:solidFill>
                <a:latin typeface="Gill Sans"/>
                <a:ea typeface="Gill Sans"/>
                <a:cs typeface="Gill Sans"/>
                <a:sym typeface="Gill Sans"/>
              </a:rPr>
              <a:t>Make simple inferences in a grade 3-level text by relating two pieces of explicit information in consecutive sentences when there is no competing information. This will generally be in response to a 'why' or 'how' question. (See example items in Appendix C).</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Meets: </a:t>
            </a:r>
            <a:r>
              <a:rPr lang="en-US" sz="2000" b="0" i="0" u="none" strike="noStrike" cap="none">
                <a:solidFill>
                  <a:srgbClr val="000000"/>
                </a:solidFill>
                <a:latin typeface="Gill Sans"/>
                <a:ea typeface="Gill Sans"/>
                <a:cs typeface="Gill Sans"/>
                <a:sym typeface="Gill Sans"/>
              </a:rPr>
              <a:t>“. . .” when there is limited competing information” . .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highlight>
                  <a:srgbClr val="F4CCCC"/>
                </a:highlight>
                <a:latin typeface="Gill Sans"/>
                <a:ea typeface="Gill Sans"/>
                <a:cs typeface="Gill Sans"/>
                <a:sym typeface="Gill Sans"/>
              </a:rPr>
              <a:t>Exceeds: </a:t>
            </a:r>
            <a:r>
              <a:rPr lang="en-US" sz="2000" b="0" i="0" u="none" strike="noStrike" cap="none">
                <a:solidFill>
                  <a:srgbClr val="000000"/>
                </a:solidFill>
                <a:highlight>
                  <a:srgbClr val="F4CCCC"/>
                </a:highlight>
                <a:latin typeface="Gill Sans"/>
                <a:ea typeface="Gill Sans"/>
                <a:cs typeface="Gill Sans"/>
                <a:sym typeface="Gill Sans"/>
              </a:rPr>
              <a:t>“. . .” in one or more paragraphs when there is more distance between the pieces of information that need to be related and/or a lot of competing information “. . .”</a:t>
            </a:r>
            <a:endParaRPr sz="2000" b="0" i="0" u="none" strike="noStrike" cap="none">
              <a:solidFill>
                <a:srgbClr val="000000"/>
              </a:solidFill>
              <a:highlight>
                <a:srgbClr val="F4CCCC"/>
              </a:highlight>
              <a:latin typeface="Arial"/>
              <a:ea typeface="Arial"/>
              <a:cs typeface="Arial"/>
              <a:sym typeface="Arial"/>
            </a:endParaRPr>
          </a:p>
        </p:txBody>
      </p:sp>
      <p:sp>
        <p:nvSpPr>
          <p:cNvPr id="1568" name="Google Shape;1568;ga5b09a2ba6_0_88"/>
          <p:cNvSpPr txBox="1"/>
          <p:nvPr/>
        </p:nvSpPr>
        <p:spPr>
          <a:xfrm>
            <a:off x="296705" y="2844127"/>
            <a:ext cx="5545200" cy="11295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What makes it easy or difficult: </a:t>
            </a:r>
            <a:r>
              <a:rPr lang="en-US" sz="2000" b="0" i="0" u="none" strike="noStrike" cap="none">
                <a:solidFill>
                  <a:srgbClr val="000000"/>
                </a:solidFill>
                <a:latin typeface="Gill Sans"/>
                <a:ea typeface="Gill Sans"/>
                <a:cs typeface="Gill Sans"/>
                <a:sym typeface="Gill Sans"/>
              </a:rPr>
              <a:t>It is difficult because there is space between the clues, and there could be other reasons the dog came back.</a:t>
            </a:r>
            <a:endParaRPr sz="2000" b="0" i="0" u="none" strike="noStrike" cap="none">
              <a:solidFill>
                <a:srgbClr val="000000"/>
              </a:solidFill>
              <a:latin typeface="Gill Sans"/>
              <a:ea typeface="Gill Sans"/>
              <a:cs typeface="Gill Sans"/>
              <a:sym typeface="Gill San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US" dirty="0"/>
              <a:t>Presentation 9</a:t>
            </a:r>
            <a:br>
              <a:rPr lang="en-US" dirty="0"/>
            </a:br>
            <a:br>
              <a:rPr lang="en-US" dirty="0"/>
            </a:br>
            <a:r>
              <a:rPr lang="en-US" dirty="0"/>
              <a:t>Panelists Undertake Matching Task</a:t>
            </a:r>
          </a:p>
        </p:txBody>
      </p:sp>
    </p:spTree>
    <p:extLst>
      <p:ext uri="{BB962C8B-B14F-4D97-AF65-F5344CB8AC3E}">
        <p14:creationId xmlns:p14="http://schemas.microsoft.com/office/powerpoint/2010/main" val="8514190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g9c7fbe508c_0_1708"/>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2"/>
              </a:buClr>
              <a:buSzPts val="2800"/>
              <a:buFont typeface="Gill Sans"/>
              <a:buNone/>
            </a:pPr>
            <a:r>
              <a:rPr lang="en-US" sz="3600" b="1" cap="none" dirty="0">
                <a:solidFill>
                  <a:srgbClr val="F3F3F3"/>
                </a:solidFill>
              </a:rPr>
              <a:t>ACTIVITY</a:t>
            </a:r>
            <a:endParaRPr sz="3600" b="1"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endParaRPr sz="3600" b="1"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dirty="0">
                <a:solidFill>
                  <a:srgbClr val="F3F3F3"/>
                </a:solidFill>
              </a:rPr>
              <a:t>PANELIST GROUPS </a:t>
            </a:r>
            <a:r>
              <a:rPr lang="en-US" sz="3600" cap="none" dirty="0">
                <a:solidFill>
                  <a:srgbClr val="F3F3F3"/>
                </a:solidFill>
              </a:rPr>
              <a:t>MATCH </a:t>
            </a:r>
            <a:endParaRPr sz="3600" cap="none"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cap="none" dirty="0">
                <a:solidFill>
                  <a:srgbClr val="F3F3F3"/>
                </a:solidFill>
              </a:rPr>
              <a:t>[</a:t>
            </a:r>
            <a:r>
              <a:rPr lang="en-US" sz="3600" dirty="0">
                <a:solidFill>
                  <a:srgbClr val="F3F3F3"/>
                </a:solidFill>
              </a:rPr>
              <a:t>assessment name</a:t>
            </a:r>
            <a:r>
              <a:rPr lang="en-US" sz="3600" cap="small" dirty="0">
                <a:solidFill>
                  <a:srgbClr val="F3F3F3"/>
                </a:solidFill>
              </a:rPr>
              <a:t>]</a:t>
            </a:r>
            <a:r>
              <a:rPr lang="en-US" sz="3600" cap="none" dirty="0">
                <a:solidFill>
                  <a:srgbClr val="F3F3F3"/>
                </a:solidFill>
              </a:rPr>
              <a:t> </a:t>
            </a:r>
            <a:r>
              <a:rPr lang="en-US" sz="3600" dirty="0">
                <a:solidFill>
                  <a:srgbClr val="F3F3F3"/>
                </a:solidFill>
              </a:rPr>
              <a:t>ITEMS WITH LEVELS AND </a:t>
            </a:r>
            <a:endParaRPr sz="3600"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dirty="0">
                <a:solidFill>
                  <a:srgbClr val="F3F3F3"/>
                </a:solidFill>
              </a:rPr>
              <a:t>DESCRIPTORS IN THE GPF</a:t>
            </a:r>
            <a:r>
              <a:rPr lang="en-US" sz="3600" b="1" cap="none" dirty="0">
                <a:solidFill>
                  <a:srgbClr val="F3F3F3"/>
                </a:solidFill>
              </a:rPr>
              <a:t> </a:t>
            </a:r>
            <a:endParaRPr sz="3600" b="1" dirty="0">
              <a:solidFill>
                <a:srgbClr val="F3F3F3"/>
              </a:solidFill>
            </a:endParaRPr>
          </a:p>
        </p:txBody>
      </p:sp>
      <p:sp>
        <p:nvSpPr>
          <p:cNvPr id="1222" name="Google Shape;1222;g9c7fbe508c_0_1708"/>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720CB954-D914-6E94-6BBA-0D82ED077D86}"/>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
          <p:cNvSpPr txBox="1">
            <a:spLocks noGrp="1"/>
          </p:cNvSpPr>
          <p:nvPr>
            <p:ph type="title"/>
          </p:nvPr>
        </p:nvSpPr>
        <p:spPr/>
        <p:txBody>
          <a:bodyPr/>
          <a:lstStyle/>
          <a:p>
            <a:pPr lvl="0"/>
            <a:r>
              <a:rPr lang="en-US"/>
              <a:t>WORKSHOP OVERVIEW</a:t>
            </a:r>
          </a:p>
        </p:txBody>
      </p:sp>
      <p:sp>
        <p:nvSpPr>
          <p:cNvPr id="375" name="Google Shape;375;p5"/>
          <p:cNvSpPr txBox="1">
            <a:spLocks noGrp="1"/>
          </p:cNvSpPr>
          <p:nvPr>
            <p:ph type="body" idx="1"/>
          </p:nvPr>
        </p:nvSpPr>
        <p:spPr/>
        <p:txBody>
          <a:bodyPr/>
          <a:lstStyle/>
          <a:p>
            <a:pPr lvl="0"/>
            <a:r>
              <a:rPr lang="en-US" dirty="0"/>
              <a:t>[Insert overview of workshop logistics e.g., number of days/number of sessions, start and finish times etc.].</a:t>
            </a:r>
          </a:p>
          <a:p>
            <a:pPr lvl="0"/>
            <a:r>
              <a:rPr lang="en-US" dirty="0"/>
              <a:t>The workshop will include </a:t>
            </a:r>
            <a:r>
              <a:rPr lang="en-US" b="1" dirty="0"/>
              <a:t>presentations by facilitators </a:t>
            </a:r>
            <a:r>
              <a:rPr lang="en-US" dirty="0"/>
              <a:t>and </a:t>
            </a:r>
            <a:r>
              <a:rPr lang="en-US" b="1" dirty="0"/>
              <a:t>activities</a:t>
            </a:r>
            <a:r>
              <a:rPr lang="en-US" dirty="0"/>
              <a:t> for panelists to complete in groups.</a:t>
            </a:r>
          </a:p>
          <a:p>
            <a:pPr lvl="0"/>
            <a:r>
              <a:rPr lang="en-US" b="1" dirty="0"/>
              <a:t>We will go over three main tasks over the workshop.</a:t>
            </a:r>
          </a:p>
        </p:txBody>
      </p:sp>
      <p:sp>
        <p:nvSpPr>
          <p:cNvPr id="377" name="Google Shape;377;p5"/>
          <p:cNvSpPr/>
          <p:nvPr/>
        </p:nvSpPr>
        <p:spPr>
          <a:xfrm>
            <a:off x="10968325" y="513800"/>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E3F2587F-D462-7372-0023-3B74B810464C}"/>
              </a:ext>
            </a:extLst>
          </p:cNvPr>
          <p:cNvPicPr>
            <a:picLocks noChangeAspect="1"/>
          </p:cNvPicPr>
          <p:nvPr/>
        </p:nvPicPr>
        <p:blipFill rotWithShape="1">
          <a:blip r:embed="rId3"/>
          <a:srcRect l="56736" t="15091" r="16052" b="56378"/>
          <a:stretch/>
        </p:blipFill>
        <p:spPr>
          <a:xfrm>
            <a:off x="11085812" y="5882323"/>
            <a:ext cx="789975" cy="64008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g54128571ae_2_114"/>
          <p:cNvSpPr txBox="1">
            <a:spLocks noGrp="1"/>
          </p:cNvSpPr>
          <p:nvPr>
            <p:ph type="title"/>
          </p:nvPr>
        </p:nvSpPr>
        <p:spPr/>
        <p:txBody>
          <a:bodyPr/>
          <a:lstStyle/>
          <a:p>
            <a:pPr lvl="0"/>
            <a:r>
              <a:rPr lang="en-US"/>
              <a:t>MATCHING ITEMS TO GPLs/GPDs</a:t>
            </a:r>
          </a:p>
        </p:txBody>
      </p:sp>
      <p:sp>
        <p:nvSpPr>
          <p:cNvPr id="1244" name="Google Shape;1244;g54128571ae_2_114"/>
          <p:cNvSpPr txBox="1">
            <a:spLocks noGrp="1"/>
          </p:cNvSpPr>
          <p:nvPr>
            <p:ph type="body" idx="1"/>
          </p:nvPr>
        </p:nvSpPr>
        <p:spPr/>
        <p:txBody>
          <a:bodyPr/>
          <a:lstStyle/>
          <a:p>
            <a:pPr marL="463550" lvl="0" indent="-369888">
              <a:buFont typeface="+mj-lt"/>
              <a:buAutoNum type="arabicPeriod"/>
            </a:pPr>
            <a:r>
              <a:rPr lang="en-US" b="1" dirty="0"/>
              <a:t>Work in panel-level groups</a:t>
            </a:r>
            <a:r>
              <a:rPr lang="en-US" dirty="0"/>
              <a:t>; start with the first item on the assessment and proceed item by item. </a:t>
            </a:r>
          </a:p>
          <a:p>
            <a:pPr marL="463550" lvl="0" indent="-369888">
              <a:buFont typeface="+mj-lt"/>
              <a:buAutoNum type="arabicPeriod"/>
            </a:pPr>
            <a:r>
              <a:rPr lang="en-US" b="1" dirty="0"/>
              <a:t>Review the knowledge or skill in the GPF</a:t>
            </a:r>
            <a:r>
              <a:rPr lang="en-US" dirty="0"/>
              <a:t> (from Task 1) that matches with each item.</a:t>
            </a:r>
          </a:p>
          <a:p>
            <a:pPr marL="463550" lvl="0" indent="-369888">
              <a:buFont typeface="+mj-lt"/>
              <a:buAutoNum type="arabicPeriod"/>
            </a:pPr>
            <a:r>
              <a:rPr lang="en-US" b="1" dirty="0"/>
              <a:t>Come to consensus on the statement of knowledge and/or skill(s) required and the lowest GPL and GPD</a:t>
            </a:r>
            <a:r>
              <a:rPr lang="en-US" dirty="0"/>
              <a:t> (performance standard) necessary to answer the word, question, or item correctly.</a:t>
            </a:r>
          </a:p>
          <a:p>
            <a:pPr marL="463550" lvl="0" indent="-369888">
              <a:buFont typeface="+mj-lt"/>
              <a:buAutoNum type="arabicPeriod"/>
            </a:pPr>
            <a:r>
              <a:rPr lang="en-US" b="1" dirty="0"/>
              <a:t>Also identify what makes the item easy or difficult.</a:t>
            </a:r>
          </a:p>
          <a:p>
            <a:pPr marL="463550" lvl="0" indent="-369888">
              <a:buFont typeface="+mj-lt"/>
              <a:buAutoNum type="arabicPeriod"/>
            </a:pPr>
            <a:r>
              <a:rPr lang="en-US" b="1" dirty="0"/>
              <a:t>Write the GPL and GPD and what makes the item easy or difficult </a:t>
            </a:r>
            <a:r>
              <a:rPr lang="en-US" dirty="0"/>
              <a:t>on the test booklet next to the item, question, or word number on the GPF that matches with the item.</a:t>
            </a:r>
          </a:p>
        </p:txBody>
      </p:sp>
      <p:pic>
        <p:nvPicPr>
          <p:cNvPr id="2" name="Picture 1" descr="A black and white logo&#10;&#10;Description automatically generated with low confidence">
            <a:extLst>
              <a:ext uri="{FF2B5EF4-FFF2-40B4-BE49-F238E27FC236}">
                <a16:creationId xmlns:a16="http://schemas.microsoft.com/office/drawing/2014/main" id="{4A346CCD-3D28-444B-04A9-47904A340EEF}"/>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US" dirty="0"/>
              <a:t>Presentation 10</a:t>
            </a:r>
            <a:br>
              <a:rPr lang="en-US" dirty="0"/>
            </a:br>
            <a:br>
              <a:rPr lang="en-US" dirty="0"/>
            </a:br>
            <a:r>
              <a:rPr lang="en-US" dirty="0"/>
              <a:t>Presentation and Discussion of Matching Task Outcomes</a:t>
            </a:r>
          </a:p>
        </p:txBody>
      </p:sp>
    </p:spTree>
    <p:extLst>
      <p:ext uri="{BB962C8B-B14F-4D97-AF65-F5344CB8AC3E}">
        <p14:creationId xmlns:p14="http://schemas.microsoft.com/office/powerpoint/2010/main" val="24367656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49"/>
          <p:cNvSpPr txBox="1">
            <a:spLocks noGrp="1"/>
          </p:cNvSpPr>
          <p:nvPr>
            <p:ph type="ctrTitle"/>
          </p:nvPr>
        </p:nvSpPr>
        <p:spPr>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lt2"/>
              </a:buClr>
              <a:buSzPts val="2800"/>
              <a:buFont typeface="Gill Sans"/>
              <a:buNone/>
            </a:pPr>
            <a:r>
              <a:rPr lang="en-US" sz="3600" b="1" cap="none">
                <a:solidFill>
                  <a:srgbClr val="F3F3F3"/>
                </a:solidFill>
              </a:rPr>
              <a:t>PRESENTATION</a:t>
            </a:r>
            <a:endParaRPr sz="3600" b="1">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b="1" cap="none">
                <a:solidFill>
                  <a:srgbClr val="F3F3F3"/>
                </a:solidFill>
              </a:rPr>
              <a:t> </a:t>
            </a:r>
            <a:endParaRPr sz="3600" b="1" cap="none">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a:solidFill>
                  <a:srgbClr val="F3F3F3"/>
                </a:solidFill>
              </a:rPr>
              <a:t>REVIEW PANELIST GROUP </a:t>
            </a:r>
            <a:endParaRPr sz="3600">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cap="none">
                <a:solidFill>
                  <a:srgbClr val="F3F3F3"/>
                </a:solidFill>
              </a:rPr>
              <a:t>MATCHING </a:t>
            </a:r>
            <a:r>
              <a:rPr lang="en-US" sz="3600">
                <a:solidFill>
                  <a:srgbClr val="F3F3F3"/>
                </a:solidFill>
              </a:rPr>
              <a:t>RESULTS </a:t>
            </a:r>
            <a:r>
              <a:rPr lang="en-US" sz="3600" cap="none">
                <a:solidFill>
                  <a:srgbClr val="F3F3F3"/>
                </a:solidFill>
              </a:rPr>
              <a:t>FRO</a:t>
            </a:r>
            <a:r>
              <a:rPr lang="en-US" sz="3600">
                <a:solidFill>
                  <a:srgbClr val="F3F3F3"/>
                </a:solidFill>
              </a:rPr>
              <a:t>M TASK 2</a:t>
            </a:r>
            <a:endParaRPr sz="3600">
              <a:solidFill>
                <a:srgbClr val="F3F3F3"/>
              </a:solidFill>
            </a:endParaRPr>
          </a:p>
        </p:txBody>
      </p:sp>
      <p:pic>
        <p:nvPicPr>
          <p:cNvPr id="2" name="Picture 1" descr="A black and white logo&#10;&#10;Description automatically generated with low confidence">
            <a:extLst>
              <a:ext uri="{FF2B5EF4-FFF2-40B4-BE49-F238E27FC236}">
                <a16:creationId xmlns:a16="http://schemas.microsoft.com/office/drawing/2014/main" id="{E4124E0F-B353-DD4F-0371-3DE12E16B050}"/>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50"/>
          <p:cNvSpPr txBox="1">
            <a:spLocks noGrp="1"/>
          </p:cNvSpPr>
          <p:nvPr>
            <p:ph type="title"/>
          </p:nvPr>
        </p:nvSpPr>
        <p:spPr/>
        <p:txBody>
          <a:bodyPr/>
          <a:lstStyle/>
          <a:p>
            <a:pPr lvl="0"/>
            <a:r>
              <a:rPr lang="en-US"/>
              <a:t>DISCUSSION OF GROUP MATCHING TASK 2</a:t>
            </a:r>
          </a:p>
        </p:txBody>
      </p:sp>
      <p:sp>
        <p:nvSpPr>
          <p:cNvPr id="1323" name="Google Shape;1323;p50"/>
          <p:cNvSpPr txBox="1">
            <a:spLocks noGrp="1"/>
          </p:cNvSpPr>
          <p:nvPr>
            <p:ph type="body" idx="1"/>
          </p:nvPr>
        </p:nvSpPr>
        <p:spPr/>
        <p:txBody>
          <a:bodyPr/>
          <a:lstStyle/>
          <a:p>
            <a:pPr lvl="0" indent="-363538">
              <a:buFont typeface="+mj-lt"/>
              <a:buAutoNum type="arabicPeriod"/>
            </a:pPr>
            <a:r>
              <a:rPr lang="en-US" b="1" dirty="0"/>
              <a:t>Did you focus on this key aspect?</a:t>
            </a:r>
            <a:br>
              <a:rPr lang="en-US" b="1" dirty="0"/>
            </a:br>
            <a:r>
              <a:rPr lang="en-US" dirty="0"/>
              <a:t>Descriptions of levels of global minimally proficient learners (GPLs and GPDs) that match with the items</a:t>
            </a:r>
          </a:p>
          <a:p>
            <a:pPr lvl="0" indent="-363538">
              <a:buFont typeface="+mj-lt"/>
              <a:buAutoNum type="arabicPeriod"/>
            </a:pPr>
            <a:r>
              <a:rPr lang="en-US" b="1" dirty="0"/>
              <a:t>Was it difficult to achieve consensus on some items? If so, which items and why?</a:t>
            </a:r>
          </a:p>
          <a:p>
            <a:pPr lvl="0" indent="-363538">
              <a:buFont typeface="+mj-lt"/>
              <a:buAutoNum type="arabicPeriod"/>
            </a:pPr>
            <a:r>
              <a:rPr lang="en-US" b="1" dirty="0"/>
              <a:t>Did you all agree with the group decisions? Why or why not?</a:t>
            </a:r>
          </a:p>
        </p:txBody>
      </p:sp>
      <p:pic>
        <p:nvPicPr>
          <p:cNvPr id="2" name="Picture 1" descr="A black and white logo&#10;&#10;Description automatically generated with low confidence">
            <a:extLst>
              <a:ext uri="{FF2B5EF4-FFF2-40B4-BE49-F238E27FC236}">
                <a16:creationId xmlns:a16="http://schemas.microsoft.com/office/drawing/2014/main" id="{AD37EB20-4591-D48A-81CD-AE91F01CF21B}"/>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g9c7fbe508c_0_1714"/>
          <p:cNvSpPr txBox="1">
            <a:spLocks noGrp="1"/>
          </p:cNvSpPr>
          <p:nvPr>
            <p:ph type="title"/>
          </p:nvPr>
        </p:nvSpPr>
        <p:spPr/>
        <p:txBody>
          <a:bodyPr/>
          <a:lstStyle/>
          <a:p>
            <a:pPr lvl="0"/>
            <a:r>
              <a:rPr lang="en-US"/>
              <a:t>GROUP MATCHING RESULTS FROM TASK 2</a:t>
            </a:r>
          </a:p>
        </p:txBody>
      </p:sp>
      <p:sp>
        <p:nvSpPr>
          <p:cNvPr id="1331" name="Google Shape;1331;g9c7fbe508c_0_1714"/>
          <p:cNvSpPr txBox="1">
            <a:spLocks noGrp="1"/>
          </p:cNvSpPr>
          <p:nvPr>
            <p:ph type="body" idx="1"/>
          </p:nvPr>
        </p:nvSpPr>
        <p:spPr/>
        <p:txBody>
          <a:bodyPr/>
          <a:lstStyle/>
          <a:p>
            <a:pPr marL="94234" lvl="0" indent="0">
              <a:buNone/>
            </a:pPr>
            <a:r>
              <a:rPr lang="en-US" dirty="0"/>
              <a:t>Let’s go through your group’s matching results on items on the [assessment name]</a:t>
            </a:r>
          </a:p>
          <a:p>
            <a:pPr lvl="0"/>
            <a:endParaRPr lang="en-US" dirty="0"/>
          </a:p>
          <a:p>
            <a:pPr marL="94234" lvl="0" indent="0">
              <a:buNone/>
            </a:pPr>
            <a:r>
              <a:rPr lang="en-US" dirty="0"/>
              <a:t>Summarize the answers to these questions for each item (based on group consensus): </a:t>
            </a:r>
          </a:p>
          <a:p>
            <a:pPr marL="463550" lvl="0" indent="-369888">
              <a:buFont typeface="+mj-lt"/>
              <a:buAutoNum type="arabicPeriod"/>
            </a:pPr>
            <a:r>
              <a:rPr lang="en-US" dirty="0"/>
              <a:t>What </a:t>
            </a:r>
            <a:r>
              <a:rPr lang="en-US" b="1" dirty="0"/>
              <a:t>knowledge and skills </a:t>
            </a:r>
            <a:r>
              <a:rPr lang="en-US" dirty="0"/>
              <a:t>are required to answer the items correctly?</a:t>
            </a:r>
          </a:p>
          <a:p>
            <a:pPr marL="463550" lvl="0" indent="-369888">
              <a:buFont typeface="+mj-lt"/>
              <a:buAutoNum type="arabicPeriod"/>
            </a:pPr>
            <a:r>
              <a:rPr lang="en-US" dirty="0"/>
              <a:t>Is the item </a:t>
            </a:r>
            <a:r>
              <a:rPr lang="en-US" b="1" dirty="0"/>
              <a:t>easy or difficult</a:t>
            </a:r>
            <a:r>
              <a:rPr lang="en-US" dirty="0"/>
              <a:t>?</a:t>
            </a:r>
          </a:p>
          <a:p>
            <a:pPr marL="463550" lvl="0" indent="-369888">
              <a:buFont typeface="+mj-lt"/>
              <a:buAutoNum type="arabicPeriod"/>
            </a:pPr>
            <a:r>
              <a:rPr lang="en-US" dirty="0"/>
              <a:t>What is the </a:t>
            </a:r>
            <a:r>
              <a:rPr lang="en-US" b="1" dirty="0"/>
              <a:t>lowest GPL and GPD </a:t>
            </a:r>
            <a:r>
              <a:rPr lang="en-US" dirty="0"/>
              <a:t>that is most appropriate for the item?</a:t>
            </a:r>
          </a:p>
        </p:txBody>
      </p:sp>
      <p:sp>
        <p:nvSpPr>
          <p:cNvPr id="1333" name="Google Shape;1333;g9c7fbe508c_0_1714"/>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03D0C802-DBD9-2FF0-64DA-593C2AF3C947}"/>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1A4-9D34-4F22-BD88-5411F7942DD5}"/>
              </a:ext>
            </a:extLst>
          </p:cNvPr>
          <p:cNvSpPr>
            <a:spLocks noGrp="1"/>
          </p:cNvSpPr>
          <p:nvPr>
            <p:ph type="title"/>
          </p:nvPr>
        </p:nvSpPr>
        <p:spPr>
          <a:xfrm>
            <a:off x="838200" y="365125"/>
            <a:ext cx="10515600" cy="5472967"/>
          </a:xfrm>
        </p:spPr>
        <p:txBody>
          <a:bodyPr>
            <a:normAutofit/>
          </a:bodyPr>
          <a:lstStyle/>
          <a:p>
            <a:pPr algn="ctr"/>
            <a:r>
              <a:rPr lang="en-US" dirty="0"/>
              <a:t>Presentation 11</a:t>
            </a:r>
            <a:br>
              <a:rPr lang="en-US" dirty="0"/>
            </a:br>
            <a:br>
              <a:rPr lang="en-US" dirty="0"/>
            </a:br>
            <a:r>
              <a:rPr lang="en-US" dirty="0"/>
              <a:t>Overview on the Global Standards and Benchmark Approach</a:t>
            </a:r>
          </a:p>
        </p:txBody>
      </p:sp>
    </p:spTree>
    <p:extLst>
      <p:ext uri="{BB962C8B-B14F-4D97-AF65-F5344CB8AC3E}">
        <p14:creationId xmlns:p14="http://schemas.microsoft.com/office/powerpoint/2010/main" val="10049978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51"/>
          <p:cNvSpPr txBox="1">
            <a:spLocks noGrp="1"/>
          </p:cNvSpPr>
          <p:nvPr>
            <p:ph type="ctrTitle"/>
          </p:nvPr>
        </p:nvSpPr>
        <p:spPr>
          <a:xfrm>
            <a:off x="659892" y="1201679"/>
            <a:ext cx="10872216" cy="2308284"/>
          </a:xfrm>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lt2"/>
              </a:buClr>
              <a:buSzPts val="2800"/>
              <a:buFont typeface="Gill Sans"/>
              <a:buNone/>
            </a:pPr>
            <a:r>
              <a:rPr lang="en-US" sz="3600" b="1" dirty="0">
                <a:solidFill>
                  <a:srgbClr val="F3F3F3"/>
                </a:solidFill>
              </a:rPr>
              <a:t>PRESENTATION </a:t>
            </a:r>
            <a:endParaRPr sz="3600" b="1"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endParaRPr sz="3600" dirty="0">
              <a:solidFill>
                <a:srgbClr val="F3F3F3"/>
              </a:solidFill>
            </a:endParaRPr>
          </a:p>
          <a:p>
            <a:pPr marL="0" lvl="0" indent="0" algn="ctr" rtl="0">
              <a:lnSpc>
                <a:spcPct val="100000"/>
              </a:lnSpc>
              <a:spcBef>
                <a:spcPts val="0"/>
              </a:spcBef>
              <a:spcAft>
                <a:spcPts val="0"/>
              </a:spcAft>
              <a:buClr>
                <a:schemeClr val="lt2"/>
              </a:buClr>
              <a:buSzPts val="2800"/>
              <a:buFont typeface="Gill Sans"/>
              <a:buNone/>
            </a:pPr>
            <a:r>
              <a:rPr lang="en-US" sz="3600" cap="none" dirty="0">
                <a:solidFill>
                  <a:srgbClr val="F3F3F3"/>
                </a:solidFill>
              </a:rPr>
              <a:t>TASK 3.</a:t>
            </a:r>
            <a:r>
              <a:rPr lang="en-US" sz="3600" dirty="0">
                <a:solidFill>
                  <a:srgbClr val="F3F3F3"/>
                </a:solidFill>
              </a:rPr>
              <a:t> </a:t>
            </a:r>
            <a:r>
              <a:rPr lang="en-US" sz="3600" cap="none" dirty="0">
                <a:solidFill>
                  <a:srgbClr val="F3F3F3"/>
                </a:solidFill>
              </a:rPr>
              <a:t>SET GLOBAL BENCHMARK</a:t>
            </a:r>
            <a:r>
              <a:rPr lang="en-US" sz="3600" dirty="0">
                <a:solidFill>
                  <a:srgbClr val="F3F3F3"/>
                </a:solidFill>
              </a:rPr>
              <a:t>S </a:t>
            </a:r>
            <a:r>
              <a:rPr lang="en-US" sz="3600" cap="none" dirty="0">
                <a:solidFill>
                  <a:srgbClr val="F3F3F3"/>
                </a:solidFill>
              </a:rPr>
              <a:t>ON THE [</a:t>
            </a:r>
            <a:r>
              <a:rPr lang="en-US" sz="3600" dirty="0">
                <a:solidFill>
                  <a:srgbClr val="F3F3F3"/>
                </a:solidFill>
              </a:rPr>
              <a:t>assessment name]</a:t>
            </a:r>
            <a:endParaRPr sz="3600" dirty="0">
              <a:solidFill>
                <a:srgbClr val="F3F3F3"/>
              </a:solidFill>
            </a:endParaRPr>
          </a:p>
        </p:txBody>
      </p:sp>
      <p:sp>
        <p:nvSpPr>
          <p:cNvPr id="1341" name="Google Shape;1341;p51"/>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C7E88C7E-942B-F559-DD9F-341CF27FE518}"/>
              </a:ext>
            </a:extLst>
          </p:cNvPr>
          <p:cNvPicPr>
            <a:picLocks noChangeAspect="1"/>
          </p:cNvPicPr>
          <p:nvPr/>
        </p:nvPicPr>
        <p:blipFill rotWithShape="1">
          <a:blip r:embed="rId3"/>
          <a:srcRect l="56736" t="15091" r="16052" b="56378"/>
          <a:stretch/>
        </p:blipFill>
        <p:spPr>
          <a:xfrm>
            <a:off x="426867" y="370654"/>
            <a:ext cx="789975" cy="640080"/>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p53"/>
          <p:cNvSpPr txBox="1">
            <a:spLocks noGrp="1"/>
          </p:cNvSpPr>
          <p:nvPr>
            <p:ph type="title"/>
          </p:nvPr>
        </p:nvSpPr>
        <p:spPr/>
        <p:txBody>
          <a:bodyPr/>
          <a:lstStyle/>
          <a:p>
            <a:pPr lvl="0"/>
            <a:r>
              <a:rPr lang="en-US"/>
              <a:t>SETTING GLOBAL BENCHMARKS</a:t>
            </a:r>
          </a:p>
        </p:txBody>
      </p:sp>
      <p:sp>
        <p:nvSpPr>
          <p:cNvPr id="1348" name="Google Shape;1348;p53"/>
          <p:cNvSpPr txBox="1">
            <a:spLocks noGrp="1"/>
          </p:cNvSpPr>
          <p:nvPr>
            <p:ph type="body" idx="1"/>
          </p:nvPr>
        </p:nvSpPr>
        <p:spPr/>
        <p:txBody>
          <a:bodyPr/>
          <a:lstStyle/>
          <a:p>
            <a:pPr lvl="0">
              <a:spcBef>
                <a:spcPts val="500"/>
              </a:spcBef>
            </a:pPr>
            <a:r>
              <a:rPr lang="en-US" dirty="0"/>
              <a:t>Use a standardized benchmarking procedure (the </a:t>
            </a:r>
            <a:r>
              <a:rPr lang="en-US" b="1" dirty="0"/>
              <a:t>Modified Angoff method</a:t>
            </a:r>
            <a:r>
              <a:rPr lang="en-US" dirty="0"/>
              <a:t>) for setting global benchmarks that will link the [assessment name] to the GPF.</a:t>
            </a:r>
          </a:p>
          <a:p>
            <a:pPr lvl="0">
              <a:spcBef>
                <a:spcPts val="500"/>
              </a:spcBef>
            </a:pPr>
            <a:r>
              <a:rPr lang="en-US" dirty="0"/>
              <a:t>Focus on setting the </a:t>
            </a:r>
            <a:r>
              <a:rPr lang="en-US" b="1" dirty="0"/>
              <a:t>Meets Benchmark </a:t>
            </a:r>
            <a:r>
              <a:rPr lang="en-US" dirty="0"/>
              <a:t>to separate the [assessment name] scores into two levels.</a:t>
            </a:r>
          </a:p>
          <a:p>
            <a:pPr lvl="0">
              <a:spcBef>
                <a:spcPts val="500"/>
              </a:spcBef>
            </a:pPr>
            <a:r>
              <a:rPr lang="en-US" dirty="0"/>
              <a:t>For instance, imagine a Meets Benchmark of 50 points on a </a:t>
            </a:r>
            <a:r>
              <a:rPr lang="en-US" b="1" dirty="0"/>
              <a:t>scale</a:t>
            </a:r>
            <a:r>
              <a:rPr lang="en-US" dirty="0"/>
              <a:t> of 0 to 100 points.</a:t>
            </a:r>
          </a:p>
          <a:p>
            <a:pPr lvl="0">
              <a:spcBef>
                <a:spcPts val="500"/>
              </a:spcBef>
            </a:pPr>
            <a:r>
              <a:rPr lang="en-US" dirty="0"/>
              <a:t>Determine the </a:t>
            </a:r>
            <a:r>
              <a:rPr lang="en-US" b="1" dirty="0"/>
              <a:t>score ranges for two levels</a:t>
            </a:r>
            <a:r>
              <a:rPr lang="en-US" dirty="0"/>
              <a:t>: </a:t>
            </a:r>
          </a:p>
          <a:p>
            <a:pPr lvl="1">
              <a:spcBef>
                <a:spcPts val="500"/>
              </a:spcBef>
            </a:pPr>
            <a:r>
              <a:rPr lang="en-US" u="sng" dirty="0"/>
              <a:t>Below Partially Meets</a:t>
            </a:r>
            <a:r>
              <a:rPr lang="en-US" dirty="0"/>
              <a:t>/Partially Meets = 0 to 49 points</a:t>
            </a:r>
          </a:p>
          <a:p>
            <a:pPr lvl="1">
              <a:spcBef>
                <a:spcPts val="500"/>
              </a:spcBef>
            </a:pPr>
            <a:r>
              <a:rPr lang="en-US" u="sng" dirty="0"/>
              <a:t>Meets</a:t>
            </a:r>
            <a:r>
              <a:rPr lang="en-US" dirty="0"/>
              <a:t>/Exceeds = 50 to 100 points.</a:t>
            </a:r>
          </a:p>
        </p:txBody>
      </p:sp>
      <p:sp>
        <p:nvSpPr>
          <p:cNvPr id="1355" name="Google Shape;1355;p53"/>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 name="Group 3"/>
          <p:cNvGrpSpPr/>
          <p:nvPr/>
        </p:nvGrpSpPr>
        <p:grpSpPr>
          <a:xfrm>
            <a:off x="368124" y="4321237"/>
            <a:ext cx="10913076" cy="2232911"/>
            <a:chOff x="368124" y="4321237"/>
            <a:chExt cx="10913076" cy="2232911"/>
          </a:xfrm>
        </p:grpSpPr>
        <p:sp>
          <p:nvSpPr>
            <p:cNvPr id="1350" name="Google Shape;1350;p53"/>
            <p:cNvSpPr txBox="1"/>
            <p:nvPr/>
          </p:nvSpPr>
          <p:spPr>
            <a:xfrm>
              <a:off x="2051509" y="4990539"/>
              <a:ext cx="7985262" cy="307777"/>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0-----------------------------------------------------------------------------------------------------------------------------100</a:t>
              </a:r>
              <a:endParaRPr sz="1400" b="0" i="0" u="none" strike="noStrike" cap="none" dirty="0">
                <a:solidFill>
                  <a:srgbClr val="000000"/>
                </a:solidFill>
                <a:latin typeface="Arial"/>
                <a:ea typeface="Arial"/>
                <a:cs typeface="Arial"/>
                <a:sym typeface="Arial"/>
              </a:endParaRPr>
            </a:p>
          </p:txBody>
        </p:sp>
        <p:cxnSp>
          <p:nvCxnSpPr>
            <p:cNvPr id="1351" name="Google Shape;1351;p53"/>
            <p:cNvCxnSpPr/>
            <p:nvPr/>
          </p:nvCxnSpPr>
          <p:spPr>
            <a:xfrm>
              <a:off x="6150130" y="4843433"/>
              <a:ext cx="0" cy="1663077"/>
            </a:xfrm>
            <a:prstGeom prst="straightConnector1">
              <a:avLst/>
            </a:prstGeom>
            <a:noFill/>
            <a:ln w="28575" cap="flat" cmpd="sng">
              <a:solidFill>
                <a:srgbClr val="651D32"/>
              </a:solidFill>
              <a:prstDash val="dot"/>
              <a:round/>
              <a:headEnd type="none" w="sm" len="sm"/>
              <a:tailEnd type="none" w="sm" len="sm"/>
            </a:ln>
            <a:effectLst>
              <a:outerShdw blurRad="40000" dist="20000" dir="5400000" rotWithShape="0">
                <a:srgbClr val="000000">
                  <a:alpha val="36078"/>
                </a:srgbClr>
              </a:outerShdw>
            </a:effectLst>
          </p:spPr>
        </p:cxnSp>
        <p:sp>
          <p:nvSpPr>
            <p:cNvPr id="1352" name="Google Shape;1352;p53"/>
            <p:cNvSpPr txBox="1"/>
            <p:nvPr/>
          </p:nvSpPr>
          <p:spPr>
            <a:xfrm>
              <a:off x="5000186" y="4321237"/>
              <a:ext cx="228599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651D32"/>
                  </a:solidFill>
                  <a:latin typeface="Gill Sans"/>
                  <a:ea typeface="Gill Sans"/>
                  <a:cs typeface="Gill Sans"/>
                  <a:sym typeface="Gill Sans"/>
                </a:rPr>
                <a:t>Meets</a:t>
              </a:r>
              <a:endParaRPr sz="1400" b="0" i="0" u="none" strike="noStrike" cap="none" dirty="0">
                <a:solidFill>
                  <a:srgbClr val="651D32"/>
                </a:solidFil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651D32"/>
                  </a:solidFill>
                  <a:latin typeface="Gill Sans"/>
                  <a:ea typeface="Gill Sans"/>
                  <a:cs typeface="Gill Sans"/>
                  <a:sym typeface="Gill Sans"/>
                </a:rPr>
                <a:t>Benchmark</a:t>
              </a:r>
              <a:endParaRPr sz="1400" b="0" i="0" u="none" strike="noStrike" cap="none" dirty="0">
                <a:solidFill>
                  <a:srgbClr val="651D32"/>
                </a:solidFill>
                <a:sym typeface="Arial"/>
              </a:endParaRPr>
            </a:p>
          </p:txBody>
        </p:sp>
        <p:sp>
          <p:nvSpPr>
            <p:cNvPr id="1353" name="Google Shape;1353;p53"/>
            <p:cNvSpPr txBox="1"/>
            <p:nvPr/>
          </p:nvSpPr>
          <p:spPr>
            <a:xfrm>
              <a:off x="5822458" y="4922060"/>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50</a:t>
              </a:r>
              <a:endParaRPr sz="1400" b="0" i="0" u="none" strike="noStrike" cap="none" dirty="0">
                <a:solidFill>
                  <a:srgbClr val="000000"/>
                </a:solidFill>
                <a:latin typeface="Arial"/>
                <a:ea typeface="Arial"/>
                <a:cs typeface="Arial"/>
                <a:sym typeface="Arial"/>
              </a:endParaRPr>
            </a:p>
          </p:txBody>
        </p:sp>
        <p:sp>
          <p:nvSpPr>
            <p:cNvPr id="1354" name="Google Shape;1354;p53"/>
            <p:cNvSpPr txBox="1"/>
            <p:nvPr/>
          </p:nvSpPr>
          <p:spPr>
            <a:xfrm>
              <a:off x="368124" y="4882817"/>
              <a:ext cx="152731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National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Assessment X</a:t>
              </a:r>
              <a:endParaRPr sz="1400" b="0" i="0" u="none" strike="noStrike" cap="none" dirty="0">
                <a:solidFill>
                  <a:srgbClr val="000000"/>
                </a:solidFill>
                <a:latin typeface="Arial"/>
                <a:ea typeface="Arial"/>
                <a:cs typeface="Arial"/>
                <a:sym typeface="Arial"/>
              </a:endParaRPr>
            </a:p>
          </p:txBody>
        </p:sp>
        <p:grpSp>
          <p:nvGrpSpPr>
            <p:cNvPr id="58" name="Google Shape;591;g9e221870aa_0_0"/>
            <p:cNvGrpSpPr/>
            <p:nvPr/>
          </p:nvGrpSpPr>
          <p:grpSpPr>
            <a:xfrm>
              <a:off x="1565875" y="5182548"/>
              <a:ext cx="9715325" cy="1371600"/>
              <a:chOff x="-298419" y="1"/>
              <a:chExt cx="9220200" cy="1371600"/>
            </a:xfrm>
          </p:grpSpPr>
          <p:sp>
            <p:nvSpPr>
              <p:cNvPr id="59" name="Google Shape;592;g9e221870aa_0_0"/>
              <p:cNvSpPr/>
              <p:nvPr/>
            </p:nvSpPr>
            <p:spPr>
              <a:xfrm>
                <a:off x="-298419" y="1"/>
                <a:ext cx="9220200"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593;g9e221870aa_0_0"/>
              <p:cNvSpPr/>
              <p:nvPr/>
            </p:nvSpPr>
            <p:spPr>
              <a:xfrm>
                <a:off x="-170702" y="411451"/>
                <a:ext cx="1995938"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Below Partially Meets Global Minimum Proficiency</a:t>
                </a:r>
                <a:endParaRPr lang="en-US" sz="1300" dirty="0"/>
              </a:p>
            </p:txBody>
          </p:sp>
          <p:sp>
            <p:nvSpPr>
              <p:cNvPr id="61" name="Google Shape;595;g9e221870aa_0_0"/>
              <p:cNvSpPr/>
              <p:nvPr/>
            </p:nvSpPr>
            <p:spPr>
              <a:xfrm>
                <a:off x="1978560" y="411451"/>
                <a:ext cx="1995938"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Partially Meets Global Minimum Proficiency</a:t>
                </a:r>
                <a:endParaRPr lang="en-US" sz="1300" dirty="0"/>
              </a:p>
            </p:txBody>
          </p:sp>
          <p:sp>
            <p:nvSpPr>
              <p:cNvPr id="62" name="Google Shape;597;g9e221870aa_0_0"/>
              <p:cNvSpPr/>
              <p:nvPr/>
            </p:nvSpPr>
            <p:spPr>
              <a:xfrm>
                <a:off x="4127823" y="411451"/>
                <a:ext cx="1995938"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Meets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sp>
            <p:nvSpPr>
              <p:cNvPr id="63" name="Google Shape;599;g9e221870aa_0_0"/>
              <p:cNvSpPr/>
              <p:nvPr/>
            </p:nvSpPr>
            <p:spPr>
              <a:xfrm>
                <a:off x="6277085" y="411451"/>
                <a:ext cx="1995938"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Exceeds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grpSp>
      </p:grpSp>
      <p:pic>
        <p:nvPicPr>
          <p:cNvPr id="2" name="Picture 1" descr="A black and white logo&#10;&#10;Description automatically generated with low confidence">
            <a:extLst>
              <a:ext uri="{FF2B5EF4-FFF2-40B4-BE49-F238E27FC236}">
                <a16:creationId xmlns:a16="http://schemas.microsoft.com/office/drawing/2014/main" id="{8DC11221-FA8A-D2C2-CB0D-3F00D2F6427E}"/>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3" name="Google Shape;1373;p54"/>
          <p:cNvSpPr txBox="1">
            <a:spLocks noGrp="1"/>
          </p:cNvSpPr>
          <p:nvPr>
            <p:ph type="title"/>
          </p:nvPr>
        </p:nvSpPr>
        <p:spPr/>
        <p:txBody>
          <a:bodyPr/>
          <a:lstStyle/>
          <a:p>
            <a:pPr lvl="0"/>
            <a:r>
              <a:rPr lang="en-US"/>
              <a:t>SETTING GLOBAL BENCHMARKS FOR MULTIPLE ASSESSMENTS</a:t>
            </a:r>
          </a:p>
        </p:txBody>
      </p:sp>
      <p:sp>
        <p:nvSpPr>
          <p:cNvPr id="1374" name="Google Shape;1374;p54"/>
          <p:cNvSpPr txBox="1">
            <a:spLocks noGrp="1"/>
          </p:cNvSpPr>
          <p:nvPr>
            <p:ph type="body" idx="1"/>
          </p:nvPr>
        </p:nvSpPr>
        <p:spPr/>
        <p:txBody>
          <a:bodyPr/>
          <a:lstStyle/>
          <a:p>
            <a:pPr lvl="0">
              <a:spcBef>
                <a:spcPts val="600"/>
              </a:spcBef>
            </a:pPr>
            <a:r>
              <a:rPr lang="en-US" dirty="0"/>
              <a:t>Setting </a:t>
            </a:r>
            <a:r>
              <a:rPr lang="en-US" b="1" dirty="0"/>
              <a:t>global benchmarks </a:t>
            </a:r>
            <a:r>
              <a:rPr lang="en-US" dirty="0"/>
              <a:t>on different assessments links each assessment to the GPF.</a:t>
            </a:r>
          </a:p>
          <a:p>
            <a:pPr lvl="0">
              <a:spcBef>
                <a:spcPts val="600"/>
              </a:spcBef>
            </a:pPr>
            <a:r>
              <a:rPr lang="en-US" dirty="0"/>
              <a:t>Positioning global benchmarks on the assessment scale depends on the </a:t>
            </a:r>
            <a:r>
              <a:rPr lang="en-US" b="1" dirty="0"/>
              <a:t>difficulty</a:t>
            </a:r>
            <a:r>
              <a:rPr lang="en-US" dirty="0"/>
              <a:t> of the assessment in relation to the GPF, as determined through judgments by the panelists.</a:t>
            </a:r>
          </a:p>
        </p:txBody>
      </p:sp>
      <p:grpSp>
        <p:nvGrpSpPr>
          <p:cNvPr id="28" name="Group 27"/>
          <p:cNvGrpSpPr/>
          <p:nvPr/>
        </p:nvGrpSpPr>
        <p:grpSpPr>
          <a:xfrm>
            <a:off x="157107" y="2913893"/>
            <a:ext cx="11861484" cy="3640255"/>
            <a:chOff x="157107" y="2913893"/>
            <a:chExt cx="11861484" cy="3640255"/>
          </a:xfrm>
        </p:grpSpPr>
        <p:sp>
          <p:nvSpPr>
            <p:cNvPr id="29" name="Google Shape;1385;p54"/>
            <p:cNvSpPr txBox="1"/>
            <p:nvPr/>
          </p:nvSpPr>
          <p:spPr>
            <a:xfrm>
              <a:off x="2462362" y="4776907"/>
              <a:ext cx="8154600" cy="3078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0 ----------------------------------------------------------------------------------------------------------------------------100</a:t>
              </a:r>
              <a:endParaRPr sz="1400" b="0" i="0" u="none" strike="noStrike" cap="none" dirty="0">
                <a:solidFill>
                  <a:srgbClr val="000000"/>
                </a:solidFill>
                <a:latin typeface="Arial"/>
                <a:ea typeface="Arial"/>
                <a:cs typeface="Arial"/>
                <a:sym typeface="Arial"/>
              </a:endParaRPr>
            </a:p>
          </p:txBody>
        </p:sp>
        <p:sp>
          <p:nvSpPr>
            <p:cNvPr id="30" name="Google Shape;1386;p54"/>
            <p:cNvSpPr txBox="1"/>
            <p:nvPr/>
          </p:nvSpPr>
          <p:spPr>
            <a:xfrm>
              <a:off x="2052501" y="3568144"/>
              <a:ext cx="8055460" cy="307777"/>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0 ----------------------------------------------------------------------------------------------------------------------------100</a:t>
              </a:r>
              <a:endParaRPr sz="1400" b="0" i="0" u="none" strike="noStrike" cap="none" dirty="0">
                <a:solidFill>
                  <a:srgbClr val="000000"/>
                </a:solidFill>
                <a:latin typeface="Arial"/>
                <a:ea typeface="Arial"/>
                <a:cs typeface="Arial"/>
                <a:sym typeface="Arial"/>
              </a:endParaRPr>
            </a:p>
          </p:txBody>
        </p:sp>
        <p:sp>
          <p:nvSpPr>
            <p:cNvPr id="31" name="Google Shape;1390;p54"/>
            <p:cNvSpPr txBox="1"/>
            <p:nvPr/>
          </p:nvSpPr>
          <p:spPr>
            <a:xfrm>
              <a:off x="157109" y="4044476"/>
              <a:ext cx="152731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National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Assessment Y</a:t>
              </a:r>
              <a:endParaRPr sz="1400" b="0" i="0" u="none" strike="noStrike" cap="none">
                <a:solidFill>
                  <a:srgbClr val="000000"/>
                </a:solidFill>
                <a:latin typeface="Arial"/>
                <a:ea typeface="Arial"/>
                <a:cs typeface="Arial"/>
                <a:sym typeface="Arial"/>
              </a:endParaRPr>
            </a:p>
          </p:txBody>
        </p:sp>
        <p:sp>
          <p:nvSpPr>
            <p:cNvPr id="32" name="Google Shape;1391;p54"/>
            <p:cNvSpPr txBox="1"/>
            <p:nvPr/>
          </p:nvSpPr>
          <p:spPr>
            <a:xfrm>
              <a:off x="1663917" y="4152198"/>
              <a:ext cx="7954200" cy="3078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0 ---------------------------------------------------------------------------------------------------------------------------100</a:t>
              </a:r>
              <a:endParaRPr sz="1400" b="0" i="0" u="none" strike="noStrike" cap="none" dirty="0">
                <a:solidFill>
                  <a:srgbClr val="000000"/>
                </a:solidFill>
                <a:latin typeface="Arial"/>
                <a:ea typeface="Arial"/>
                <a:cs typeface="Arial"/>
                <a:sym typeface="Arial"/>
              </a:endParaRPr>
            </a:p>
          </p:txBody>
        </p:sp>
        <p:sp>
          <p:nvSpPr>
            <p:cNvPr id="33" name="Google Shape;1392;p54"/>
            <p:cNvSpPr txBox="1"/>
            <p:nvPr/>
          </p:nvSpPr>
          <p:spPr>
            <a:xfrm>
              <a:off x="157107" y="4696052"/>
              <a:ext cx="152730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National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Assessment Z</a:t>
              </a:r>
              <a:endParaRPr sz="1400" b="0" i="0" u="none" strike="noStrike" cap="none">
                <a:solidFill>
                  <a:srgbClr val="000000"/>
                </a:solidFill>
                <a:latin typeface="Arial"/>
                <a:ea typeface="Arial"/>
                <a:cs typeface="Arial"/>
                <a:sym typeface="Arial"/>
              </a:endParaRPr>
            </a:p>
          </p:txBody>
        </p:sp>
        <p:sp>
          <p:nvSpPr>
            <p:cNvPr id="34" name="Google Shape;1393;p54"/>
            <p:cNvSpPr txBox="1"/>
            <p:nvPr/>
          </p:nvSpPr>
          <p:spPr>
            <a:xfrm>
              <a:off x="157107" y="3443781"/>
              <a:ext cx="152731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National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Assessment X</a:t>
              </a:r>
              <a:endParaRPr sz="1400" b="0" i="0" u="none" strike="noStrike" cap="none">
                <a:solidFill>
                  <a:srgbClr val="000000"/>
                </a:solidFill>
                <a:latin typeface="Arial"/>
                <a:ea typeface="Arial"/>
                <a:cs typeface="Arial"/>
                <a:sym typeface="Arial"/>
              </a:endParaRPr>
            </a:p>
          </p:txBody>
        </p:sp>
        <p:cxnSp>
          <p:nvCxnSpPr>
            <p:cNvPr id="35" name="Google Shape;1405;p54"/>
            <p:cNvCxnSpPr>
              <a:stCxn id="42" idx="2"/>
            </p:cNvCxnSpPr>
            <p:nvPr/>
          </p:nvCxnSpPr>
          <p:spPr>
            <a:xfrm>
              <a:off x="6150973" y="3437113"/>
              <a:ext cx="0" cy="3017520"/>
            </a:xfrm>
            <a:prstGeom prst="straightConnector1">
              <a:avLst/>
            </a:prstGeom>
            <a:noFill/>
            <a:ln w="28575" cap="flat" cmpd="sng">
              <a:solidFill>
                <a:srgbClr val="651D32"/>
              </a:solidFill>
              <a:prstDash val="dot"/>
              <a:round/>
              <a:headEnd type="none" w="sm" len="sm"/>
              <a:tailEnd type="none" w="sm" len="sm"/>
            </a:ln>
            <a:effectLst>
              <a:outerShdw blurRad="40000" dist="20000" dir="5400000" rotWithShape="0">
                <a:srgbClr val="000000">
                  <a:alpha val="35686"/>
                </a:srgbClr>
              </a:outerShdw>
            </a:effectLst>
          </p:spPr>
        </p:cxnSp>
        <p:sp>
          <p:nvSpPr>
            <p:cNvPr id="36" name="Google Shape;1407;p54"/>
            <p:cNvSpPr txBox="1"/>
            <p:nvPr/>
          </p:nvSpPr>
          <p:spPr>
            <a:xfrm>
              <a:off x="9615351" y="4037724"/>
              <a:ext cx="137203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Less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Difficult</a:t>
              </a:r>
              <a:endParaRPr sz="1400" b="0" i="0" u="none" strike="noStrike" cap="none">
                <a:solidFill>
                  <a:srgbClr val="000000"/>
                </a:solidFill>
                <a:latin typeface="Arial"/>
                <a:ea typeface="Arial"/>
                <a:cs typeface="Arial"/>
                <a:sym typeface="Arial"/>
              </a:endParaRPr>
            </a:p>
          </p:txBody>
        </p:sp>
        <p:sp>
          <p:nvSpPr>
            <p:cNvPr id="37" name="Google Shape;1408;p54"/>
            <p:cNvSpPr txBox="1"/>
            <p:nvPr/>
          </p:nvSpPr>
          <p:spPr>
            <a:xfrm>
              <a:off x="10646558" y="4648039"/>
              <a:ext cx="137203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More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Difficult</a:t>
              </a:r>
              <a:endParaRPr sz="1400" b="0" i="0" u="none" strike="noStrike" cap="none">
                <a:solidFill>
                  <a:srgbClr val="000000"/>
                </a:solidFill>
                <a:latin typeface="Arial"/>
                <a:ea typeface="Arial"/>
                <a:cs typeface="Arial"/>
                <a:sym typeface="Arial"/>
              </a:endParaRPr>
            </a:p>
          </p:txBody>
        </p:sp>
        <p:sp>
          <p:nvSpPr>
            <p:cNvPr id="38" name="Google Shape;1409;p54"/>
            <p:cNvSpPr txBox="1"/>
            <p:nvPr/>
          </p:nvSpPr>
          <p:spPr>
            <a:xfrm>
              <a:off x="10226276" y="3454474"/>
              <a:ext cx="137203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Moderately Difficult</a:t>
              </a:r>
              <a:endParaRPr sz="1400" b="0" i="0" u="none" strike="noStrike" cap="none">
                <a:solidFill>
                  <a:srgbClr val="000000"/>
                </a:solidFill>
                <a:latin typeface="Arial"/>
                <a:ea typeface="Arial"/>
                <a:cs typeface="Arial"/>
                <a:sym typeface="Arial"/>
              </a:endParaRPr>
            </a:p>
          </p:txBody>
        </p:sp>
        <p:sp>
          <p:nvSpPr>
            <p:cNvPr id="39" name="Google Shape;1410;p54"/>
            <p:cNvSpPr txBox="1"/>
            <p:nvPr/>
          </p:nvSpPr>
          <p:spPr>
            <a:xfrm>
              <a:off x="5818959" y="3496229"/>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50</a:t>
              </a:r>
              <a:endParaRPr sz="1400" b="0" i="0" u="none" strike="noStrike" cap="none">
                <a:solidFill>
                  <a:srgbClr val="000000"/>
                </a:solidFill>
                <a:latin typeface="Arial"/>
                <a:ea typeface="Arial"/>
                <a:cs typeface="Arial"/>
                <a:sym typeface="Arial"/>
              </a:endParaRPr>
            </a:p>
          </p:txBody>
        </p:sp>
        <p:sp>
          <p:nvSpPr>
            <p:cNvPr id="40" name="Google Shape;1411;p54"/>
            <p:cNvSpPr txBox="1"/>
            <p:nvPr/>
          </p:nvSpPr>
          <p:spPr>
            <a:xfrm>
              <a:off x="5818959" y="4080284"/>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60</a:t>
              </a:r>
              <a:endParaRPr sz="1400" b="0" i="0" u="none" strike="noStrike" cap="none">
                <a:solidFill>
                  <a:srgbClr val="000000"/>
                </a:solidFill>
                <a:latin typeface="Arial"/>
                <a:ea typeface="Arial"/>
                <a:cs typeface="Arial"/>
                <a:sym typeface="Arial"/>
              </a:endParaRPr>
            </a:p>
          </p:txBody>
        </p:sp>
        <p:sp>
          <p:nvSpPr>
            <p:cNvPr id="41" name="Google Shape;1412;p54"/>
            <p:cNvSpPr txBox="1"/>
            <p:nvPr/>
          </p:nvSpPr>
          <p:spPr>
            <a:xfrm>
              <a:off x="5818959" y="4692508"/>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40</a:t>
              </a:r>
              <a:endParaRPr sz="1400" b="0" i="0" u="none" strike="noStrike" cap="none">
                <a:solidFill>
                  <a:srgbClr val="000000"/>
                </a:solidFill>
                <a:latin typeface="Arial"/>
                <a:ea typeface="Arial"/>
                <a:cs typeface="Arial"/>
                <a:sym typeface="Arial"/>
              </a:endParaRPr>
            </a:p>
          </p:txBody>
        </p:sp>
        <p:sp>
          <p:nvSpPr>
            <p:cNvPr id="42" name="Google Shape;1406;p54"/>
            <p:cNvSpPr txBox="1"/>
            <p:nvPr/>
          </p:nvSpPr>
          <p:spPr>
            <a:xfrm>
              <a:off x="5007976" y="2913893"/>
              <a:ext cx="228599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651D32"/>
                  </a:solidFill>
                  <a:latin typeface="Gill Sans"/>
                  <a:ea typeface="Gill Sans"/>
                  <a:cs typeface="Gill Sans"/>
                  <a:sym typeface="Gill Sans"/>
                </a:rPr>
                <a:t>Meets</a:t>
              </a:r>
              <a:endParaRPr sz="1400" b="0" i="0" u="none" strike="noStrike" cap="none" dirty="0">
                <a:solidFill>
                  <a:srgbClr val="651D32"/>
                </a:solidFil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651D32"/>
                  </a:solidFill>
                  <a:latin typeface="Gill Sans"/>
                  <a:ea typeface="Gill Sans"/>
                  <a:cs typeface="Gill Sans"/>
                  <a:sym typeface="Gill Sans"/>
                </a:rPr>
                <a:t>Benchmark</a:t>
              </a:r>
              <a:endParaRPr sz="1400" b="0" i="0" u="none" strike="noStrike" cap="none" dirty="0">
                <a:solidFill>
                  <a:srgbClr val="651D32"/>
                </a:solidFill>
                <a:sym typeface="Arial"/>
              </a:endParaRPr>
            </a:p>
          </p:txBody>
        </p:sp>
        <p:sp>
          <p:nvSpPr>
            <p:cNvPr id="43" name="Google Shape;592;g9e221870aa_0_0"/>
            <p:cNvSpPr/>
            <p:nvPr/>
          </p:nvSpPr>
          <p:spPr>
            <a:xfrm>
              <a:off x="1565875" y="5182548"/>
              <a:ext cx="9715325"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593;g9e221870aa_0_0"/>
            <p:cNvSpPr/>
            <p:nvPr/>
          </p:nvSpPr>
          <p:spPr>
            <a:xfrm>
              <a:off x="1700450" y="5593998"/>
              <a:ext cx="2103120"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Below Partially Meets Global Minimum Proficiency</a:t>
              </a:r>
              <a:endParaRPr lang="en-US" sz="1300" dirty="0"/>
            </a:p>
          </p:txBody>
        </p:sp>
        <p:sp>
          <p:nvSpPr>
            <p:cNvPr id="45" name="Google Shape;595;g9e221870aa_0_0"/>
            <p:cNvSpPr/>
            <p:nvPr/>
          </p:nvSpPr>
          <p:spPr>
            <a:xfrm>
              <a:off x="3965128" y="5593998"/>
              <a:ext cx="2103120"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Partially Meets Global Minimum Proficiency</a:t>
              </a:r>
              <a:endParaRPr lang="en-US" sz="1300" dirty="0"/>
            </a:p>
          </p:txBody>
        </p:sp>
        <p:sp>
          <p:nvSpPr>
            <p:cNvPr id="46" name="Google Shape;597;g9e221870aa_0_0"/>
            <p:cNvSpPr/>
            <p:nvPr/>
          </p:nvSpPr>
          <p:spPr>
            <a:xfrm>
              <a:off x="6229806" y="5593998"/>
              <a:ext cx="2103120"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Meets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sp>
          <p:nvSpPr>
            <p:cNvPr id="47" name="Google Shape;599;g9e221870aa_0_0"/>
            <p:cNvSpPr/>
            <p:nvPr/>
          </p:nvSpPr>
          <p:spPr>
            <a:xfrm>
              <a:off x="8494484" y="5593998"/>
              <a:ext cx="2103120"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Exceeds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grpSp>
      <p:pic>
        <p:nvPicPr>
          <p:cNvPr id="2" name="Picture 1" descr="A black and white logo&#10;&#10;Description automatically generated with low confidence">
            <a:extLst>
              <a:ext uri="{FF2B5EF4-FFF2-40B4-BE49-F238E27FC236}">
                <a16:creationId xmlns:a16="http://schemas.microsoft.com/office/drawing/2014/main" id="{4D33CA4A-362A-9E97-B2EC-334FCCC28E16}"/>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sp>
        <p:nvSpPr>
          <p:cNvPr id="1405" name="Google Shape;1405;p55"/>
          <p:cNvSpPr txBox="1">
            <a:spLocks noGrp="1"/>
          </p:cNvSpPr>
          <p:nvPr>
            <p:ph type="title"/>
          </p:nvPr>
        </p:nvSpPr>
        <p:spPr/>
        <p:txBody>
          <a:bodyPr/>
          <a:lstStyle/>
          <a:p>
            <a:pPr lvl="0"/>
            <a:r>
              <a:rPr lang="en-US"/>
              <a:t>CALCULATING GLOBAL MINIMUM PROFICIENCY PERCENTAGES</a:t>
            </a:r>
          </a:p>
        </p:txBody>
      </p:sp>
      <p:sp>
        <p:nvSpPr>
          <p:cNvPr id="1406" name="Google Shape;1406;p55"/>
          <p:cNvSpPr txBox="1">
            <a:spLocks noGrp="1"/>
          </p:cNvSpPr>
          <p:nvPr>
            <p:ph type="body" idx="1"/>
          </p:nvPr>
        </p:nvSpPr>
        <p:spPr/>
        <p:txBody>
          <a:bodyPr/>
          <a:lstStyle/>
          <a:p>
            <a:pPr lvl="0">
              <a:spcBef>
                <a:spcPts val="600"/>
              </a:spcBef>
            </a:pPr>
            <a:r>
              <a:rPr lang="en-US" dirty="0"/>
              <a:t>Applying the global benchmarks to the data (and generalizing from a sample) for each assessment gives the </a:t>
            </a:r>
            <a:r>
              <a:rPr lang="en-US" b="1" dirty="0"/>
              <a:t>percentages of learners </a:t>
            </a:r>
            <a:r>
              <a:rPr lang="en-US" dirty="0"/>
              <a:t>meeting global minimum proficiency. </a:t>
            </a:r>
          </a:p>
          <a:p>
            <a:pPr lvl="0">
              <a:spcBef>
                <a:spcPts val="600"/>
              </a:spcBef>
            </a:pPr>
            <a:r>
              <a:rPr lang="en-US" dirty="0"/>
              <a:t>Reporting on these percentages is </a:t>
            </a:r>
            <a:r>
              <a:rPr lang="en-US" b="1" dirty="0"/>
              <a:t>required</a:t>
            </a:r>
            <a:r>
              <a:rPr lang="en-US" dirty="0"/>
              <a:t> for the SDG [and USAID] indicators.</a:t>
            </a:r>
          </a:p>
        </p:txBody>
      </p:sp>
      <p:grpSp>
        <p:nvGrpSpPr>
          <p:cNvPr id="34" name="Group 33"/>
          <p:cNvGrpSpPr/>
          <p:nvPr/>
        </p:nvGrpSpPr>
        <p:grpSpPr>
          <a:xfrm>
            <a:off x="157107" y="2913893"/>
            <a:ext cx="11861484" cy="3640255"/>
            <a:chOff x="157107" y="2913893"/>
            <a:chExt cx="11861484" cy="3640255"/>
          </a:xfrm>
        </p:grpSpPr>
        <p:grpSp>
          <p:nvGrpSpPr>
            <p:cNvPr id="35" name="Group 34"/>
            <p:cNvGrpSpPr/>
            <p:nvPr/>
          </p:nvGrpSpPr>
          <p:grpSpPr>
            <a:xfrm>
              <a:off x="157107" y="2913893"/>
              <a:ext cx="11861484" cy="3640255"/>
              <a:chOff x="157107" y="2913893"/>
              <a:chExt cx="11861484" cy="3640255"/>
            </a:xfrm>
          </p:grpSpPr>
          <p:sp>
            <p:nvSpPr>
              <p:cNvPr id="42" name="Google Shape;1385;p54"/>
              <p:cNvSpPr txBox="1"/>
              <p:nvPr/>
            </p:nvSpPr>
            <p:spPr>
              <a:xfrm>
                <a:off x="2462362" y="4776907"/>
                <a:ext cx="8154600" cy="3078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0 ----------------------------------------------------------------------------------------------------------------------------100</a:t>
                </a:r>
                <a:endParaRPr sz="1400" b="0" i="0" u="none" strike="noStrike" cap="none" dirty="0">
                  <a:solidFill>
                    <a:srgbClr val="000000"/>
                  </a:solidFill>
                  <a:latin typeface="Arial"/>
                  <a:ea typeface="Arial"/>
                  <a:cs typeface="Arial"/>
                  <a:sym typeface="Arial"/>
                </a:endParaRPr>
              </a:p>
            </p:txBody>
          </p:sp>
          <p:sp>
            <p:nvSpPr>
              <p:cNvPr id="43" name="Google Shape;1386;p54"/>
              <p:cNvSpPr txBox="1"/>
              <p:nvPr/>
            </p:nvSpPr>
            <p:spPr>
              <a:xfrm>
                <a:off x="2052501" y="3568144"/>
                <a:ext cx="8055460" cy="307777"/>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0 ----------------------------------------------------------------------------------------------------------------------------100</a:t>
                </a:r>
                <a:endParaRPr sz="1400" b="0" i="0" u="none" strike="noStrike" cap="none" dirty="0">
                  <a:solidFill>
                    <a:srgbClr val="000000"/>
                  </a:solidFill>
                  <a:latin typeface="Arial"/>
                  <a:ea typeface="Arial"/>
                  <a:cs typeface="Arial"/>
                  <a:sym typeface="Arial"/>
                </a:endParaRPr>
              </a:p>
            </p:txBody>
          </p:sp>
          <p:sp>
            <p:nvSpPr>
              <p:cNvPr id="44" name="Google Shape;1390;p54"/>
              <p:cNvSpPr txBox="1"/>
              <p:nvPr/>
            </p:nvSpPr>
            <p:spPr>
              <a:xfrm>
                <a:off x="157109" y="4044476"/>
                <a:ext cx="152731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National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Assessment Y</a:t>
                </a:r>
                <a:endParaRPr sz="1400" b="0" i="0" u="none" strike="noStrike" cap="none">
                  <a:solidFill>
                    <a:srgbClr val="000000"/>
                  </a:solidFill>
                  <a:latin typeface="Arial"/>
                  <a:ea typeface="Arial"/>
                  <a:cs typeface="Arial"/>
                  <a:sym typeface="Arial"/>
                </a:endParaRPr>
              </a:p>
            </p:txBody>
          </p:sp>
          <p:sp>
            <p:nvSpPr>
              <p:cNvPr id="45" name="Google Shape;1391;p54"/>
              <p:cNvSpPr txBox="1"/>
              <p:nvPr/>
            </p:nvSpPr>
            <p:spPr>
              <a:xfrm>
                <a:off x="1663917" y="4152198"/>
                <a:ext cx="7954200" cy="307800"/>
              </a:xfrm>
              <a:prstGeom prst="rect">
                <a:avLst/>
              </a:prstGeom>
              <a:solidFill>
                <a:schemeClr val="bg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0 ---------------------------------------------------------------------------------------------------------------------------100</a:t>
                </a:r>
                <a:endParaRPr sz="1400" b="0" i="0" u="none" strike="noStrike" cap="none" dirty="0">
                  <a:solidFill>
                    <a:srgbClr val="000000"/>
                  </a:solidFill>
                  <a:latin typeface="Arial"/>
                  <a:ea typeface="Arial"/>
                  <a:cs typeface="Arial"/>
                  <a:sym typeface="Arial"/>
                </a:endParaRPr>
              </a:p>
            </p:txBody>
          </p:sp>
          <p:sp>
            <p:nvSpPr>
              <p:cNvPr id="46" name="Google Shape;1392;p54"/>
              <p:cNvSpPr txBox="1"/>
              <p:nvPr/>
            </p:nvSpPr>
            <p:spPr>
              <a:xfrm>
                <a:off x="157107" y="4696052"/>
                <a:ext cx="152730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National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Assessment Z</a:t>
                </a:r>
                <a:endParaRPr sz="1400" b="0" i="0" u="none" strike="noStrike" cap="none">
                  <a:solidFill>
                    <a:srgbClr val="000000"/>
                  </a:solidFill>
                  <a:latin typeface="Arial"/>
                  <a:ea typeface="Arial"/>
                  <a:cs typeface="Arial"/>
                  <a:sym typeface="Arial"/>
                </a:endParaRPr>
              </a:p>
            </p:txBody>
          </p:sp>
          <p:sp>
            <p:nvSpPr>
              <p:cNvPr id="47" name="Google Shape;1393;p54"/>
              <p:cNvSpPr txBox="1"/>
              <p:nvPr/>
            </p:nvSpPr>
            <p:spPr>
              <a:xfrm>
                <a:off x="157107" y="3443781"/>
                <a:ext cx="152731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National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Gill Sans"/>
                    <a:ea typeface="Gill Sans"/>
                    <a:cs typeface="Gill Sans"/>
                    <a:sym typeface="Gill Sans"/>
                  </a:rPr>
                  <a:t>Assessment X</a:t>
                </a:r>
                <a:endParaRPr sz="1400" b="0" i="0" u="none" strike="noStrike" cap="none" dirty="0">
                  <a:solidFill>
                    <a:srgbClr val="000000"/>
                  </a:solidFill>
                  <a:latin typeface="Arial"/>
                  <a:ea typeface="Arial"/>
                  <a:cs typeface="Arial"/>
                  <a:sym typeface="Arial"/>
                </a:endParaRPr>
              </a:p>
            </p:txBody>
          </p:sp>
          <p:cxnSp>
            <p:nvCxnSpPr>
              <p:cNvPr id="48" name="Google Shape;1405;p54"/>
              <p:cNvCxnSpPr>
                <a:stCxn id="55" idx="2"/>
              </p:cNvCxnSpPr>
              <p:nvPr/>
            </p:nvCxnSpPr>
            <p:spPr>
              <a:xfrm>
                <a:off x="6150973" y="3437113"/>
                <a:ext cx="0" cy="3017520"/>
              </a:xfrm>
              <a:prstGeom prst="straightConnector1">
                <a:avLst/>
              </a:prstGeom>
              <a:noFill/>
              <a:ln w="28575" cap="flat" cmpd="sng">
                <a:solidFill>
                  <a:srgbClr val="651D32"/>
                </a:solidFill>
                <a:prstDash val="dot"/>
                <a:round/>
                <a:headEnd type="none" w="sm" len="sm"/>
                <a:tailEnd type="none" w="sm" len="sm"/>
              </a:ln>
              <a:effectLst>
                <a:outerShdw blurRad="40000" dist="20000" dir="5400000" rotWithShape="0">
                  <a:srgbClr val="000000">
                    <a:alpha val="35686"/>
                  </a:srgbClr>
                </a:outerShdw>
              </a:effectLst>
            </p:spPr>
          </p:cxnSp>
          <p:sp>
            <p:nvSpPr>
              <p:cNvPr id="49" name="Google Shape;1407;p54"/>
              <p:cNvSpPr txBox="1"/>
              <p:nvPr/>
            </p:nvSpPr>
            <p:spPr>
              <a:xfrm>
                <a:off x="9615351" y="4037724"/>
                <a:ext cx="137203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Less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Difficult</a:t>
                </a:r>
                <a:endParaRPr sz="1400" b="0" i="0" u="none" strike="noStrike" cap="none">
                  <a:solidFill>
                    <a:srgbClr val="000000"/>
                  </a:solidFill>
                  <a:latin typeface="Arial"/>
                  <a:ea typeface="Arial"/>
                  <a:cs typeface="Arial"/>
                  <a:sym typeface="Arial"/>
                </a:endParaRPr>
              </a:p>
            </p:txBody>
          </p:sp>
          <p:sp>
            <p:nvSpPr>
              <p:cNvPr id="50" name="Google Shape;1408;p54"/>
              <p:cNvSpPr txBox="1"/>
              <p:nvPr/>
            </p:nvSpPr>
            <p:spPr>
              <a:xfrm>
                <a:off x="10646558" y="4648039"/>
                <a:ext cx="137203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More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Difficult</a:t>
                </a:r>
                <a:endParaRPr sz="1400" b="0" i="0" u="none" strike="noStrike" cap="none">
                  <a:solidFill>
                    <a:srgbClr val="000000"/>
                  </a:solidFill>
                  <a:latin typeface="Arial"/>
                  <a:ea typeface="Arial"/>
                  <a:cs typeface="Arial"/>
                  <a:sym typeface="Arial"/>
                </a:endParaRPr>
              </a:p>
            </p:txBody>
          </p:sp>
          <p:sp>
            <p:nvSpPr>
              <p:cNvPr id="51" name="Google Shape;1409;p54"/>
              <p:cNvSpPr txBox="1"/>
              <p:nvPr/>
            </p:nvSpPr>
            <p:spPr>
              <a:xfrm>
                <a:off x="10226276" y="3454474"/>
                <a:ext cx="137203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Moderately Difficult</a:t>
                </a:r>
                <a:endParaRPr sz="1400" b="0" i="0" u="none" strike="noStrike" cap="none">
                  <a:solidFill>
                    <a:srgbClr val="000000"/>
                  </a:solidFill>
                  <a:latin typeface="Arial"/>
                  <a:ea typeface="Arial"/>
                  <a:cs typeface="Arial"/>
                  <a:sym typeface="Arial"/>
                </a:endParaRPr>
              </a:p>
            </p:txBody>
          </p:sp>
          <p:sp>
            <p:nvSpPr>
              <p:cNvPr id="52" name="Google Shape;1410;p54"/>
              <p:cNvSpPr txBox="1"/>
              <p:nvPr/>
            </p:nvSpPr>
            <p:spPr>
              <a:xfrm>
                <a:off x="5818959" y="3496229"/>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50</a:t>
                </a:r>
                <a:endParaRPr sz="1400" b="0" i="0" u="none" strike="noStrike" cap="none">
                  <a:solidFill>
                    <a:srgbClr val="000000"/>
                  </a:solidFill>
                  <a:latin typeface="Arial"/>
                  <a:ea typeface="Arial"/>
                  <a:cs typeface="Arial"/>
                  <a:sym typeface="Arial"/>
                </a:endParaRPr>
              </a:p>
            </p:txBody>
          </p:sp>
          <p:sp>
            <p:nvSpPr>
              <p:cNvPr id="53" name="Google Shape;1411;p54"/>
              <p:cNvSpPr txBox="1"/>
              <p:nvPr/>
            </p:nvSpPr>
            <p:spPr>
              <a:xfrm>
                <a:off x="5818959" y="4080284"/>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60</a:t>
                </a:r>
                <a:endParaRPr sz="1400" b="0" i="0" u="none" strike="noStrike" cap="none">
                  <a:solidFill>
                    <a:srgbClr val="000000"/>
                  </a:solidFill>
                  <a:latin typeface="Arial"/>
                  <a:ea typeface="Arial"/>
                  <a:cs typeface="Arial"/>
                  <a:sym typeface="Arial"/>
                </a:endParaRPr>
              </a:p>
            </p:txBody>
          </p:sp>
          <p:sp>
            <p:nvSpPr>
              <p:cNvPr id="54" name="Google Shape;1412;p54"/>
              <p:cNvSpPr txBox="1"/>
              <p:nvPr/>
            </p:nvSpPr>
            <p:spPr>
              <a:xfrm>
                <a:off x="5818959" y="4692508"/>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40</a:t>
                </a:r>
                <a:endParaRPr sz="1400" b="0" i="0" u="none" strike="noStrike" cap="none">
                  <a:solidFill>
                    <a:srgbClr val="000000"/>
                  </a:solidFill>
                  <a:latin typeface="Arial"/>
                  <a:ea typeface="Arial"/>
                  <a:cs typeface="Arial"/>
                  <a:sym typeface="Arial"/>
                </a:endParaRPr>
              </a:p>
            </p:txBody>
          </p:sp>
          <p:sp>
            <p:nvSpPr>
              <p:cNvPr id="55" name="Google Shape;1406;p54"/>
              <p:cNvSpPr txBox="1"/>
              <p:nvPr/>
            </p:nvSpPr>
            <p:spPr>
              <a:xfrm>
                <a:off x="5007976" y="2913893"/>
                <a:ext cx="228599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651D32"/>
                    </a:solidFill>
                    <a:latin typeface="Gill Sans"/>
                    <a:ea typeface="Gill Sans"/>
                    <a:cs typeface="Gill Sans"/>
                    <a:sym typeface="Gill Sans"/>
                  </a:rPr>
                  <a:t>Meets</a:t>
                </a:r>
                <a:endParaRPr sz="1400" b="0" i="0" u="none" strike="noStrike" cap="none" dirty="0">
                  <a:solidFill>
                    <a:srgbClr val="651D32"/>
                  </a:solidFil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651D32"/>
                    </a:solidFill>
                    <a:latin typeface="Gill Sans"/>
                    <a:ea typeface="Gill Sans"/>
                    <a:cs typeface="Gill Sans"/>
                    <a:sym typeface="Gill Sans"/>
                  </a:rPr>
                  <a:t>Benchmark</a:t>
                </a:r>
                <a:endParaRPr sz="1400" b="0" i="0" u="none" strike="noStrike" cap="none" dirty="0">
                  <a:solidFill>
                    <a:srgbClr val="651D32"/>
                  </a:solidFill>
                  <a:sym typeface="Arial"/>
                </a:endParaRPr>
              </a:p>
            </p:txBody>
          </p:sp>
          <p:sp>
            <p:nvSpPr>
              <p:cNvPr id="56" name="Google Shape;592;g9e221870aa_0_0"/>
              <p:cNvSpPr/>
              <p:nvPr/>
            </p:nvSpPr>
            <p:spPr>
              <a:xfrm>
                <a:off x="1565875" y="5182548"/>
                <a:ext cx="9715325" cy="1371600"/>
              </a:xfrm>
              <a:prstGeom prst="rightArrow">
                <a:avLst>
                  <a:gd name="adj1" fmla="val 50000"/>
                  <a:gd name="adj2" fmla="val 50000"/>
                </a:avLst>
              </a:prstGeom>
              <a:solidFill>
                <a:srgbClr val="651D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93;g9e221870aa_0_0"/>
              <p:cNvSpPr/>
              <p:nvPr/>
            </p:nvSpPr>
            <p:spPr>
              <a:xfrm>
                <a:off x="1700450" y="5593998"/>
                <a:ext cx="2103120" cy="548700"/>
              </a:xfrm>
              <a:prstGeom prst="roundRect">
                <a:avLst>
                  <a:gd name="adj" fmla="val 16667"/>
                </a:avLst>
              </a:prstGeom>
              <a:solidFill>
                <a:schemeClr val="bg2">
                  <a:lumMod val="40000"/>
                  <a:lumOff val="6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Below Partially Meets Global Minimum Proficiency</a:t>
                </a:r>
                <a:endParaRPr lang="en-US" sz="1300" dirty="0"/>
              </a:p>
            </p:txBody>
          </p:sp>
          <p:sp>
            <p:nvSpPr>
              <p:cNvPr id="58" name="Google Shape;595;g9e221870aa_0_0"/>
              <p:cNvSpPr/>
              <p:nvPr/>
            </p:nvSpPr>
            <p:spPr>
              <a:xfrm>
                <a:off x="3965128" y="5593998"/>
                <a:ext cx="2103120" cy="548700"/>
              </a:xfrm>
              <a:prstGeom prst="roundRect">
                <a:avLst>
                  <a:gd name="adj" fmla="val 16667"/>
                </a:avLst>
              </a:prstGeom>
              <a:solidFill>
                <a:schemeClr val="bg2">
                  <a:lumMod val="60000"/>
                  <a:lumOff val="40000"/>
                </a:schemeClr>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Partially Meets Global Minimum Proficiency</a:t>
                </a:r>
                <a:endParaRPr lang="en-US" sz="1300" dirty="0"/>
              </a:p>
            </p:txBody>
          </p:sp>
          <p:sp>
            <p:nvSpPr>
              <p:cNvPr id="59" name="Google Shape;597;g9e221870aa_0_0"/>
              <p:cNvSpPr/>
              <p:nvPr/>
            </p:nvSpPr>
            <p:spPr>
              <a:xfrm>
                <a:off x="6229806" y="5593998"/>
                <a:ext cx="2103120" cy="548700"/>
              </a:xfrm>
              <a:prstGeom prst="roundRect">
                <a:avLst>
                  <a:gd name="adj" fmla="val 16667"/>
                </a:avLst>
              </a:prstGeom>
              <a:solidFill>
                <a:schemeClr val="bg2"/>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Meets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sp>
            <p:nvSpPr>
              <p:cNvPr id="60" name="Google Shape;599;g9e221870aa_0_0"/>
              <p:cNvSpPr/>
              <p:nvPr/>
            </p:nvSpPr>
            <p:spPr>
              <a:xfrm>
                <a:off x="8494484" y="5593998"/>
                <a:ext cx="2103120" cy="548700"/>
              </a:xfrm>
              <a:prstGeom prst="roundRect">
                <a:avLst>
                  <a:gd name="adj" fmla="val 16667"/>
                </a:avLst>
              </a:prstGeom>
              <a:solidFill>
                <a:srgbClr val="000000"/>
              </a:solidFill>
              <a:ln w="2540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lvl="0" algn="ctr">
                  <a:lnSpc>
                    <a:spcPct val="90000"/>
                  </a:lnSpc>
                  <a:buClr>
                    <a:srgbClr val="FFFFFF"/>
                  </a:buClr>
                  <a:buSzPts val="1400"/>
                </a:pPr>
                <a:r>
                  <a:rPr lang="en-US" sz="1300" dirty="0">
                    <a:solidFill>
                      <a:srgbClr val="FFFFFF"/>
                    </a:solidFill>
                    <a:ea typeface="Gill Sans"/>
                    <a:cs typeface="Gill Sans"/>
                    <a:sym typeface="Gill Sans"/>
                  </a:rPr>
                  <a:t>Exceeds Global </a:t>
                </a:r>
                <a:endParaRPr lang="en-US" sz="1300" dirty="0"/>
              </a:p>
              <a:p>
                <a:pPr lvl="0" algn="ctr">
                  <a:lnSpc>
                    <a:spcPct val="90000"/>
                  </a:lnSpc>
                  <a:buClr>
                    <a:srgbClr val="FFFFFF"/>
                  </a:buClr>
                  <a:buSzPts val="1400"/>
                </a:pPr>
                <a:r>
                  <a:rPr lang="en-US" sz="1300" dirty="0">
                    <a:solidFill>
                      <a:srgbClr val="FFFFFF"/>
                    </a:solidFill>
                    <a:ea typeface="Gill Sans"/>
                    <a:cs typeface="Gill Sans"/>
                    <a:sym typeface="Gill Sans"/>
                  </a:rPr>
                  <a:t>Minimum Proficiency</a:t>
                </a:r>
                <a:endParaRPr lang="en-US" sz="1300" dirty="0"/>
              </a:p>
            </p:txBody>
          </p:sp>
        </p:grpSp>
        <p:sp>
          <p:nvSpPr>
            <p:cNvPr id="36" name="Google Shape;1420;p55"/>
            <p:cNvSpPr txBox="1"/>
            <p:nvPr/>
          </p:nvSpPr>
          <p:spPr>
            <a:xfrm>
              <a:off x="4023451" y="4703902"/>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65%</a:t>
              </a:r>
              <a:endParaRPr sz="1400" b="0" i="0" u="none" strike="noStrike" cap="none" dirty="0">
                <a:solidFill>
                  <a:srgbClr val="000000"/>
                </a:solidFill>
                <a:latin typeface="Arial"/>
                <a:ea typeface="Arial"/>
                <a:cs typeface="Arial"/>
                <a:sym typeface="Arial"/>
              </a:endParaRPr>
            </a:p>
          </p:txBody>
        </p:sp>
        <p:sp>
          <p:nvSpPr>
            <p:cNvPr id="37" name="Google Shape;1421;p55"/>
            <p:cNvSpPr txBox="1"/>
            <p:nvPr/>
          </p:nvSpPr>
          <p:spPr>
            <a:xfrm>
              <a:off x="7870806" y="4703902"/>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2"/>
                  </a:solidFill>
                  <a:latin typeface="Gill Sans"/>
                  <a:ea typeface="Gill Sans"/>
                  <a:cs typeface="Gill Sans"/>
                  <a:sym typeface="Gill Sans"/>
                </a:rPr>
                <a:t>35%</a:t>
              </a:r>
              <a:endParaRPr sz="1400" b="0" i="0" u="none" strike="noStrike" cap="none">
                <a:solidFill>
                  <a:srgbClr val="000000"/>
                </a:solidFill>
                <a:latin typeface="Arial"/>
                <a:ea typeface="Arial"/>
                <a:cs typeface="Arial"/>
                <a:sym typeface="Arial"/>
              </a:endParaRPr>
            </a:p>
          </p:txBody>
        </p:sp>
        <p:sp>
          <p:nvSpPr>
            <p:cNvPr id="38" name="Google Shape;1422;p55"/>
            <p:cNvSpPr txBox="1"/>
            <p:nvPr/>
          </p:nvSpPr>
          <p:spPr>
            <a:xfrm>
              <a:off x="7375402" y="4083780"/>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2"/>
                  </a:solidFill>
                  <a:latin typeface="Gill Sans"/>
                  <a:ea typeface="Gill Sans"/>
                  <a:cs typeface="Gill Sans"/>
                  <a:sym typeface="Gill Sans"/>
                </a:rPr>
                <a:t>25%</a:t>
              </a:r>
              <a:endParaRPr sz="1400" b="0" i="0" u="none" strike="noStrike" cap="none">
                <a:solidFill>
                  <a:srgbClr val="000000"/>
                </a:solidFill>
                <a:latin typeface="Arial"/>
                <a:ea typeface="Arial"/>
                <a:cs typeface="Arial"/>
                <a:sym typeface="Arial"/>
              </a:endParaRPr>
            </a:p>
          </p:txBody>
        </p:sp>
        <p:sp>
          <p:nvSpPr>
            <p:cNvPr id="39" name="Google Shape;1423;p55"/>
            <p:cNvSpPr txBox="1"/>
            <p:nvPr/>
          </p:nvSpPr>
          <p:spPr>
            <a:xfrm>
              <a:off x="3482858" y="4083780"/>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75%</a:t>
              </a:r>
              <a:endParaRPr sz="1400" b="0" i="0" u="none" strike="noStrike" cap="none" dirty="0">
                <a:solidFill>
                  <a:srgbClr val="000000"/>
                </a:solidFill>
                <a:latin typeface="Arial"/>
                <a:ea typeface="Arial"/>
                <a:cs typeface="Arial"/>
                <a:sym typeface="Arial"/>
              </a:endParaRPr>
            </a:p>
          </p:txBody>
        </p:sp>
        <p:sp>
          <p:nvSpPr>
            <p:cNvPr id="40" name="Google Shape;1424;p55"/>
            <p:cNvSpPr txBox="1"/>
            <p:nvPr/>
          </p:nvSpPr>
          <p:spPr>
            <a:xfrm>
              <a:off x="3788086" y="3494991"/>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2"/>
                  </a:solidFill>
                  <a:latin typeface="Gill Sans"/>
                  <a:ea typeface="Gill Sans"/>
                  <a:cs typeface="Gill Sans"/>
                  <a:sym typeface="Gill Sans"/>
                </a:rPr>
                <a:t>55%</a:t>
              </a:r>
              <a:endParaRPr sz="1400" b="0" i="0" u="none" strike="noStrike" cap="none" dirty="0">
                <a:solidFill>
                  <a:srgbClr val="000000"/>
                </a:solidFill>
                <a:latin typeface="Arial"/>
                <a:ea typeface="Arial"/>
                <a:cs typeface="Arial"/>
                <a:sym typeface="Arial"/>
              </a:endParaRPr>
            </a:p>
          </p:txBody>
        </p:sp>
        <p:sp>
          <p:nvSpPr>
            <p:cNvPr id="41" name="Google Shape;1425;p55"/>
            <p:cNvSpPr txBox="1"/>
            <p:nvPr/>
          </p:nvSpPr>
          <p:spPr>
            <a:xfrm>
              <a:off x="7595600" y="3494991"/>
              <a:ext cx="66402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2"/>
                  </a:solidFill>
                  <a:latin typeface="Gill Sans"/>
                  <a:ea typeface="Gill Sans"/>
                  <a:cs typeface="Gill Sans"/>
                  <a:sym typeface="Gill Sans"/>
                </a:rPr>
                <a:t>45%</a:t>
              </a:r>
              <a:endParaRPr sz="1400" b="0" i="0" u="none" strike="noStrike" cap="none">
                <a:solidFill>
                  <a:srgbClr val="000000"/>
                </a:solidFill>
                <a:latin typeface="Arial"/>
                <a:ea typeface="Arial"/>
                <a:cs typeface="Arial"/>
                <a:sym typeface="Arial"/>
              </a:endParaRPr>
            </a:p>
          </p:txBody>
        </p:sp>
      </p:grpSp>
      <p:sp>
        <p:nvSpPr>
          <p:cNvPr id="31" name="Google Shape;1355;p53">
            <a:extLst>
              <a:ext uri="{FF2B5EF4-FFF2-40B4-BE49-F238E27FC236}">
                <a16:creationId xmlns:a16="http://schemas.microsoft.com/office/drawing/2014/main" id="{A7CAA4FF-4ECD-4401-B326-A6F79D9D09AB}"/>
              </a:ext>
            </a:extLst>
          </p:cNvPr>
          <p:cNvSpPr/>
          <p:nvPr/>
        </p:nvSpPr>
        <p:spPr>
          <a:xfrm>
            <a:off x="10968325" y="474889"/>
            <a:ext cx="670200" cy="692400"/>
          </a:xfrm>
          <a:prstGeom prst="plus">
            <a:avLst>
              <a:gd name="adj" fmla="val 25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black and white logo&#10;&#10;Description automatically generated with low confidence">
            <a:extLst>
              <a:ext uri="{FF2B5EF4-FFF2-40B4-BE49-F238E27FC236}">
                <a16:creationId xmlns:a16="http://schemas.microsoft.com/office/drawing/2014/main" id="{98A2C606-79CB-B4EE-49B8-FB4A45C02817}"/>
              </a:ext>
            </a:extLst>
          </p:cNvPr>
          <p:cNvPicPr>
            <a:picLocks noChangeAspect="1"/>
          </p:cNvPicPr>
          <p:nvPr/>
        </p:nvPicPr>
        <p:blipFill rotWithShape="1">
          <a:blip r:embed="rId3"/>
          <a:srcRect l="56736" t="15091" r="16052" b="56378"/>
          <a:stretch/>
        </p:blipFill>
        <p:spPr>
          <a:xfrm>
            <a:off x="11085812" y="5960933"/>
            <a:ext cx="789975" cy="6400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D1D0D88877EC409120536B378CCFB9" ma:contentTypeVersion="11" ma:contentTypeDescription="Create a new document." ma:contentTypeScope="" ma:versionID="c7d946c6df38d6f15bcd715a1f9633ad">
  <xsd:schema xmlns:xsd="http://www.w3.org/2001/XMLSchema" xmlns:xs="http://www.w3.org/2001/XMLSchema" xmlns:p="http://schemas.microsoft.com/office/2006/metadata/properties" xmlns:ns3="a830ddb7-7bbd-4fab-aba0-3dc65733b5f3" xmlns:ns4="2ddb29fd-492f-4e0b-a491-71f35f4d4561" targetNamespace="http://schemas.microsoft.com/office/2006/metadata/properties" ma:root="true" ma:fieldsID="1078c7a88ee140c4487cb51e1ee5a4a1" ns3:_="" ns4:_="">
    <xsd:import namespace="a830ddb7-7bbd-4fab-aba0-3dc65733b5f3"/>
    <xsd:import namespace="2ddb29fd-492f-4e0b-a491-71f35f4d456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0ddb7-7bbd-4fab-aba0-3dc65733b5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db29fd-492f-4e0b-a491-71f35f4d45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F9B757-2A97-4B69-A816-9F1D3432B2A3}">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a830ddb7-7bbd-4fab-aba0-3dc65733b5f3"/>
    <ds:schemaRef ds:uri="2ddb29fd-492f-4e0b-a491-71f35f4d4561"/>
    <ds:schemaRef ds:uri="http://www.w3.org/XML/1998/namespace"/>
  </ds:schemaRefs>
</ds:datastoreItem>
</file>

<file path=customXml/itemProps2.xml><?xml version="1.0" encoding="utf-8"?>
<ds:datastoreItem xmlns:ds="http://schemas.openxmlformats.org/officeDocument/2006/customXml" ds:itemID="{27550F35-B8E0-45C8-862E-C80BE951CDA8}">
  <ds:schemaRefs>
    <ds:schemaRef ds:uri="http://schemas.microsoft.com/sharepoint/v3/contenttype/forms"/>
  </ds:schemaRefs>
</ds:datastoreItem>
</file>

<file path=customXml/itemProps3.xml><?xml version="1.0" encoding="utf-8"?>
<ds:datastoreItem xmlns:ds="http://schemas.openxmlformats.org/officeDocument/2006/customXml" ds:itemID="{58BAAA91-439D-4626-9145-CC49FCC864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30ddb7-7bbd-4fab-aba0-3dc65733b5f3"/>
    <ds:schemaRef ds:uri="2ddb29fd-492f-4e0b-a491-71f35f4d45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4855</TotalTime>
  <Words>39362</Words>
  <Application>Microsoft Office PowerPoint</Application>
  <PresentationFormat>Widescreen</PresentationFormat>
  <Paragraphs>3898</Paragraphs>
  <Slides>176</Slides>
  <Notes>156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176</vt:i4>
      </vt:variant>
    </vt:vector>
  </HeadingPairs>
  <TitlesOfParts>
    <vt:vector size="184" baseType="lpstr">
      <vt:lpstr>Gill Sans MT</vt:lpstr>
      <vt:lpstr>Open Sans</vt:lpstr>
      <vt:lpstr>Calibri</vt:lpstr>
      <vt:lpstr>Noto Sans Symbols</vt:lpstr>
      <vt:lpstr>Gill Sans</vt:lpstr>
      <vt:lpstr>Arial</vt:lpstr>
      <vt:lpstr>Office Theme</vt:lpstr>
      <vt:lpstr>16.9-Template_4.29.2016</vt:lpstr>
      <vt:lpstr>GUIDANCE FOR FACILITATING POLICY LINKING WORKSHOPS</vt:lpstr>
      <vt:lpstr>FACILITATOR NOTES FOR ADAPTING THE SLIDES</vt:lpstr>
      <vt:lpstr>Policy Linking for Measuring Global Learning Outcomes with the  [NAME OF ASSESSMENT]</vt:lpstr>
      <vt:lpstr>Presentation 1  Welcome and Introductions</vt:lpstr>
      <vt:lpstr>KEY OBJECTIVES OF this session</vt:lpstr>
      <vt:lpstr>WELCOME AND INTRODUCTIONS</vt:lpstr>
      <vt:lpstr>WELCOME AND INTRODUCTIONS</vt:lpstr>
      <vt:lpstr>[Add slides as required for any officials making opening remarks]</vt:lpstr>
      <vt:lpstr>WORKSHOP OVERVIEW</vt:lpstr>
      <vt:lpstr>WORKSHOP OBJECTIVES</vt:lpstr>
      <vt:lpstr>PARTICIPANT PACKET</vt:lpstr>
      <vt:lpstr>Presentation 2  Overview of Agenda, Objectives and High-Level Overview of Method</vt:lpstr>
      <vt:lpstr>KEY OBJECTIVES OF This session</vt:lpstr>
      <vt:lpstr>Workshop OVERVIEW</vt:lpstr>
      <vt:lpstr>PRESENTATION  WHAT IS POLICY LINKING?</vt:lpstr>
      <vt:lpstr>Sustainable Development Goal 4.1.1</vt:lpstr>
      <vt:lpstr>WHAT IS POLICY LINKING?</vt:lpstr>
      <vt:lpstr>Key terminology</vt:lpstr>
      <vt:lpstr>POLICY LINKING TIMELINE</vt:lpstr>
      <vt:lpstr>BACKGROUND ON POLICY LINKING: TIMELINE</vt:lpstr>
      <vt:lpstr>The KEY TASKS FOR POLICY LINKING WORKSHOP</vt:lpstr>
      <vt:lpstr>SETTING GLOBAL BENCHMARKS FOR MULTIPLE ASSESSMENTS</vt:lpstr>
      <vt:lpstr>BENEFITS OF POLICY LINKING</vt:lpstr>
      <vt:lpstr>Presentation 3  Familiarization with GPF</vt:lpstr>
      <vt:lpstr>PRESENTATION  WHAT IS THE GLOBAL PROFICIENCY FRAMEWORK (GPF)?</vt:lpstr>
      <vt:lpstr>THE GLOBAL PROFICIENCY FRAMEWORK</vt:lpstr>
      <vt:lpstr>GLOBAL PROFICIENCY LEVELS (GPLs)</vt:lpstr>
      <vt:lpstr>GLOBAL PROFICIENCY LEVELS (GPLs)</vt:lpstr>
      <vt:lpstr>GPF OVERVIEW</vt:lpstr>
      <vt:lpstr>GPF DOMAINS</vt:lpstr>
      <vt:lpstr>GPF DOMAINS</vt:lpstr>
      <vt:lpstr>GPF CONSTRUCTS AND SUBCONSTRUCTS</vt:lpstr>
      <vt:lpstr>GPF CONSTRUCTS AND SUBCONSTRUCTS</vt:lpstr>
      <vt:lpstr>GPF CONSTRUCTS AND SUBCONSTRUCTS</vt:lpstr>
      <vt:lpstr>GPF KNOWLEDGE, SKILLS, AND STANDARDS</vt:lpstr>
      <vt:lpstr>GPF KNOWLEDGE AND/OR SKILLS </vt:lpstr>
      <vt:lpstr>GLOBAL PERFORMANCE DESCRIPTORS (GPDs)</vt:lpstr>
      <vt:lpstr>GLOBAL PROFICIENCY DESCRIPTORS</vt:lpstr>
      <vt:lpstr>GPF KNOWLEDGE, SKILLS, AND STANDARDS</vt:lpstr>
      <vt:lpstr>GPF KNOWLEDGE AND SKILLS (READING) </vt:lpstr>
      <vt:lpstr>GLOBAL PERFORMANCE DESCRIPTORS (GPDs)</vt:lpstr>
      <vt:lpstr>GLOBAL PROFICIENCY DESCRIPTORS</vt:lpstr>
      <vt:lpstr>Presentation 4  Familiarization with Assessment</vt:lpstr>
      <vt:lpstr>PRESENTATION   REVIEW OF THE [assessment name]</vt:lpstr>
      <vt:lpstr>ASSESSMENT ACTIVITY</vt:lpstr>
      <vt:lpstr>Presentation 5  Train Panelists on the Alignment Task</vt:lpstr>
      <vt:lpstr>PRESENTATION   TASK 1: CHECK CONTENT ALIGNMENT  BETWEEN [name of assessment] AND THE GPF </vt:lpstr>
      <vt:lpstr>THE ALIGNMENT STUDY</vt:lpstr>
      <vt:lpstr>ALIGNING THE [assessment name] AND THE GPF</vt:lpstr>
      <vt:lpstr>ALIGNING THE [assessment name] AND THE GPF</vt:lpstr>
      <vt:lpstr>ALIGNING THE [assessment name] AND THE GPF</vt:lpstr>
      <vt:lpstr>ALIGNING THE [assessment name] AND THE GPF</vt:lpstr>
      <vt:lpstr>EXAMPLE: COMPLETE FIT</vt:lpstr>
      <vt:lpstr>EXAMPLE: PARTIAL FIT</vt:lpstr>
      <vt:lpstr>EXAMPLE: NO FIT</vt:lpstr>
      <vt:lpstr>EXAMPLE: COMPLETE FIT</vt:lpstr>
      <vt:lpstr>EXAMPLE: COMPLETE FIT (CONSIDERING GRADE LEVEL OF PASSAGE)</vt:lpstr>
      <vt:lpstr>EXAMPLE: PARTIAL FIT</vt:lpstr>
      <vt:lpstr>EXAMPLE: NO FIT</vt:lpstr>
      <vt:lpstr>ALIGNMENT RATING FORM</vt:lpstr>
      <vt:lpstr>BREADTH AND DEPTH ALIGNMENT LEVELS</vt:lpstr>
      <vt:lpstr>ALIGNING THE [assessment name] AND THE GPF </vt:lpstr>
      <vt:lpstr>Presentation 6  Panelists Undertake Alignment Task</vt:lpstr>
      <vt:lpstr>ACTIVITY   PANELISTS ALIGN [assessment name] AND THE GPF</vt:lpstr>
      <vt:lpstr>ALIGNING THE [assessment name] AND THE GPF</vt:lpstr>
      <vt:lpstr>Presentation 7  Presentation and Discussion of Alignment Task Outcomes</vt:lpstr>
      <vt:lpstr>PRESENTATION  REVIEW PANELIST ALIGNMENT RESULTS  FROM TASK 1</vt:lpstr>
      <vt:lpstr>ALIGNMENT RATINGS</vt:lpstr>
      <vt:lpstr>ALIGNMENT RATINGS</vt:lpstr>
      <vt:lpstr>ALIGNMENT RATINGS</vt:lpstr>
      <vt:lpstr>ALIGNMENT RATINGS</vt:lpstr>
      <vt:lpstr>ALIGNMENT RATINGS</vt:lpstr>
      <vt:lpstr>Presentation 8  Train Panelists on Matching Task</vt:lpstr>
      <vt:lpstr>PRESENTATION   TASK 2. MATCH [assessment name] ITEMS WITH PROFICIENCY LEVELS AND DESCRIPTORS IN THE GPF</vt:lpstr>
      <vt:lpstr>GLOBAL PROFICIENCY FRAMEWORK (REVIEW)</vt:lpstr>
      <vt:lpstr>GLOBAL PROFICIENCY FRAMEWORK (example)</vt:lpstr>
      <vt:lpstr>GLOBAL PROFICIENCY FRAMEWORK (EXAMPLE)</vt:lpstr>
      <vt:lpstr>MATCHING ITEMS WITH GPLs AND GPDs </vt:lpstr>
      <vt:lpstr>MATCHING ITEMS WITH GPLs AND GPDs </vt:lpstr>
      <vt:lpstr>MATCHING “no fit” items</vt:lpstr>
      <vt:lpstr>MATCHING ITEMS WITH GPLs AND GPDs </vt:lpstr>
      <vt:lpstr>MATCHING ITEMS WITH GPLs AND GPDs </vt:lpstr>
      <vt:lpstr>MATCHING ITEMS WITH GPLs AND GPDs </vt:lpstr>
      <vt:lpstr>MATCHING ITEMS WITH GPLs AND GPDs</vt:lpstr>
      <vt:lpstr>MATCHING ITEMS WITH GPLS AND GPDS </vt:lpstr>
      <vt:lpstr>MATCHING ITEMS WITH GPLS AND GPDS </vt:lpstr>
      <vt:lpstr>MATCHING ITEMS WITH GPLS AND GPDS </vt:lpstr>
      <vt:lpstr>Presentation 9  Panelists Undertake Matching Task</vt:lpstr>
      <vt:lpstr>ACTIVITY  PANELIST GROUPS MATCH  [assessment name] ITEMS WITH LEVELS AND  DESCRIPTORS IN THE GPF </vt:lpstr>
      <vt:lpstr>MATCHING ITEMS TO GPLs/GPDs</vt:lpstr>
      <vt:lpstr>Presentation 10  Presentation and Discussion of Matching Task Outcomes</vt:lpstr>
      <vt:lpstr>PRESENTATION   REVIEW PANELIST GROUP  MATCHING RESULTS FROM TASK 2</vt:lpstr>
      <vt:lpstr>DISCUSSION OF GROUP MATCHING TASK 2</vt:lpstr>
      <vt:lpstr>GROUP MATCHING RESULTS FROM TASK 2</vt:lpstr>
      <vt:lpstr>Presentation 11  Overview on the Global Standards and Benchmark Approach</vt:lpstr>
      <vt:lpstr>PRESENTATION   TASK 3. SET GLOBAL BENCHMARKS ON THE [assessment name]</vt:lpstr>
      <vt:lpstr>SETTING GLOBAL BENCHMARKS</vt:lpstr>
      <vt:lpstr>SETTING GLOBAL BENCHMARKS FOR MULTIPLE ASSESSMENTS</vt:lpstr>
      <vt:lpstr>CALCULATING GLOBAL MINIMUM PROFICIENCY PERCENTAGES</vt:lpstr>
      <vt:lpstr>COMPARING, AGGREGATING, AND TRACKING RESULTS</vt:lpstr>
      <vt:lpstr>COMPARING, AGGREGATING, AND TRACKING RESULTS </vt:lpstr>
      <vt:lpstr>SETTING THREE GLOBAL BENCHMARKS</vt:lpstr>
      <vt:lpstr>Presentation 12  Train Panelists on Benchmarking Task</vt:lpstr>
      <vt:lpstr>PRESENTATION   ANGOFF METHOD FOR SETTING BENCHMARKS</vt:lpstr>
      <vt:lpstr>IMPLEMENTING THE ANGOFF METHOD FOR SETTING BENCHMARKS</vt:lpstr>
      <vt:lpstr>IMPLEMENTING THE ANGOFF METHOD FOR SETTING BENCHMARKS</vt:lpstr>
      <vt:lpstr>IMPLEMENTING THE ANGOFF METHOD FOR SETTING BENCHMARKS</vt:lpstr>
      <vt:lpstr>IMPLEMENTING THE ANGOFF METHOD FOR SETTING BENCHMARKS</vt:lpstr>
      <vt:lpstr>IMPLEMENTING THE ANGOFF METHOD FOR SETTING BENCHMARKS</vt:lpstr>
      <vt:lpstr>ROUND 1: RATING PROCEDURE</vt:lpstr>
      <vt:lpstr>ROUND 1: RATING PROCEDURE</vt:lpstr>
      <vt:lpstr>ROUND 1: RATING PROCEDURE </vt:lpstr>
      <vt:lpstr>ROUND 1: RATING PROCEDURE </vt:lpstr>
      <vt:lpstr>ROUND 1: RATING PROCEDURE</vt:lpstr>
      <vt:lpstr>ROUND 1: RATING PROCEDURE </vt:lpstr>
      <vt:lpstr>ROUND 1: RATING PROCEDURE </vt:lpstr>
      <vt:lpstr>ROUND 1: RATING PROCEDURE</vt:lpstr>
      <vt:lpstr>ROUND 1: RATING PROCEDURE</vt:lpstr>
      <vt:lpstr>ROUND 1: RATING PROCEDURE </vt:lpstr>
      <vt:lpstr>ROUND 1: RATING PROCEDURE </vt:lpstr>
      <vt:lpstr>ROUND 1: RATING PROCEDURE </vt:lpstr>
      <vt:lpstr>ROUND 1: RATING PROCEDURE </vt:lpstr>
      <vt:lpstr>ROUND 1: RATING PROCEDURE </vt:lpstr>
      <vt:lpstr>ROUND 1: RATING PROCEDURE </vt:lpstr>
      <vt:lpstr>ROUND 1: RATING PROCEDURE </vt:lpstr>
      <vt:lpstr>ROUND 1: RATING PROCEDURE </vt:lpstr>
      <vt:lpstr>ROUND 1: ITEM RATING FORM</vt:lpstr>
      <vt:lpstr>ROUND 1: ITEM RATING FORM</vt:lpstr>
      <vt:lpstr>ROUND 1: HELPFUL TIPS FOR CONDUCTING ITEM RATING</vt:lpstr>
      <vt:lpstr>ROUND 1: CALCULATING THE GLOBAL BENCHMARKS</vt:lpstr>
      <vt:lpstr>ROUND 1: CALCULATING THE GLOBAL BENCHMARKS</vt:lpstr>
      <vt:lpstr>Presentation 13  Panelists Undertake Benchmarking Task on Practice Items</vt:lpstr>
      <vt:lpstr>TASK 3 ACTIVITY  PRACTICE ANGOFF METHOD</vt:lpstr>
      <vt:lpstr>RATING PRACTICE ITEM 1</vt:lpstr>
      <vt:lpstr>RATING PRACTICE ITEM 2</vt:lpstr>
      <vt:lpstr>RATING PRACTICE ITEM 3</vt:lpstr>
      <vt:lpstr>RATING PRACTICE ITEM 4</vt:lpstr>
      <vt:lpstr>RATING PRACTICE ITEM 1</vt:lpstr>
      <vt:lpstr>RATING PRACTICE ITEM 2</vt:lpstr>
      <vt:lpstr>RATING PRACTICE ITEM 3</vt:lpstr>
      <vt:lpstr>Presentation 14  Round 1</vt:lpstr>
      <vt:lpstr>TASK 3 ACTIVITY   CONDUCT ANGOFF BENCHMARKING ROUND 1</vt:lpstr>
      <vt:lpstr>ROUND 1: RATING PROCEDURE </vt:lpstr>
      <vt:lpstr>ROUND 1: RATING PROCEDURE </vt:lpstr>
      <vt:lpstr>Presentation 15  Presentation and Discussion of Round 1 Outcomes and Impact Data</vt:lpstr>
      <vt:lpstr>PRESENTATION   REVIEW ANGOFF ROUND 1 ACTIVITY RESULTS FROM TASK 3</vt:lpstr>
      <vt:lpstr>ROUND 1 ITEM RATINGS AND BENCHMARKS</vt:lpstr>
      <vt:lpstr>ROUND 1: RESULTS WITH INDIVIDUAL PANELIST BENCHMARKS</vt:lpstr>
      <vt:lpstr>ROUND 1: RESULTS USING LOCATION STATISTICS</vt:lpstr>
      <vt:lpstr>ROUND 1: RESULTS BY ITEM</vt:lpstr>
      <vt:lpstr>ROUND 1: COMPARING RESULTS WITH ITEM DIFFICULTY</vt:lpstr>
      <vt:lpstr>ROUND 1: RESULTS USING IMPACT DATA</vt:lpstr>
      <vt:lpstr>Presentation 16  Presentation on Benchmarking Round 2</vt:lpstr>
      <vt:lpstr>PRESENTATION  TASK 3: ANGOFF BENCHMARKING ROUND 2</vt:lpstr>
      <vt:lpstr>ROUND 2 RATING PROCEDURE</vt:lpstr>
      <vt:lpstr>ANGOFF PROCEDURE: FOUR STEPS</vt:lpstr>
      <vt:lpstr>ANGOFF PROCEDURE: FOUR STEPS</vt:lpstr>
      <vt:lpstr>ANGOFF PROCEDURE: FIVE STEPS</vt:lpstr>
      <vt:lpstr>ANGOFF PROCEDURE: FIVE STEPS</vt:lpstr>
      <vt:lpstr>Presentation 17  Round 2</vt:lpstr>
      <vt:lpstr>TASK 3 ACTIVITY   CONDUCT ANGOFF BENCHMARKING ROUND 2</vt:lpstr>
      <vt:lpstr>ROUND 1: RATING PROCEDURE </vt:lpstr>
      <vt:lpstr>ROUND 1: RATING PROCEDURE </vt:lpstr>
      <vt:lpstr>Presentation 18  Presentation of Round 2 Outcomes</vt:lpstr>
      <vt:lpstr>PRESENTATION   REVIEW ANGOFF ROUND 2 RESULTS</vt:lpstr>
      <vt:lpstr>Workshop overview</vt:lpstr>
      <vt:lpstr>FINAL RESULTS AND SHIFT BETWEEN ROUNDS </vt:lpstr>
      <vt:lpstr>Presentation 19  Workshop Evaluation</vt:lpstr>
      <vt:lpstr>   WORKSHOP EVALUATION</vt:lpstr>
      <vt:lpstr>WORKSHOP EVALUATION INSTRUCTIONS</vt:lpstr>
      <vt:lpstr>Presentation 20  Workshop Closing and Logistics</vt:lpstr>
      <vt:lpstr>NEXT STEPS</vt:lpstr>
      <vt:lpstr>USE OF WORKSHOP RESULTS</vt:lpstr>
      <vt:lpstr>DISCUSSION</vt:lpstr>
      <vt:lpstr>CLOSING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FACILITATOR NOTES FOR ADAPTING THE SLIDES</dc:title>
  <dc:creator>Ferdous, Abdullah</dc:creator>
  <cp:lastModifiedBy>Ktaili, Lina</cp:lastModifiedBy>
  <cp:revision>293</cp:revision>
  <dcterms:created xsi:type="dcterms:W3CDTF">2019-08-22T13:04:45Z</dcterms:created>
  <dcterms:modified xsi:type="dcterms:W3CDTF">2023-05-23T16:13:15Z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0x010100E2D1D0D88877EC409120536B378CCFB9</vt:lpwstr>
  </property>
</Properties>
</file>